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slides/charts/chart1.xml" ContentType="application/vnd.openxmlformats-officedocument.drawingml.chart+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028f45751954e48" /><Relationship Type="http://schemas.openxmlformats.org/officeDocument/2006/relationships/extended-properties" Target="/docProps/app.xml" Id="R8e84d653cf584490" /><Relationship Type="http://schemas.openxmlformats.org/officeDocument/2006/relationships/officeDocument" Target="/ppt/presentation.xml" Id="Rb5393edc5d1e432b" /></Relationships>
</file>

<file path=ppt/presentation.xml><?xml version="1.0" encoding="utf-8"?>
<p:presentation xmlns:p="http://schemas.openxmlformats.org/presentationml/2006/main">
  <p:sldMasterIdLst>
    <p:sldMasterId xmlns:r="http://schemas.openxmlformats.org/officeDocument/2006/relationships" id="2147483648" r:id="R4e51d46f6ce44d14"/>
  </p:sldMasterIdLst>
  <p:notesMasterIdLst>
    <p:notesMasterId xmlns:r="http://schemas.openxmlformats.org/officeDocument/2006/relationships" r:id="R5150f800ec014851"/>
  </p:notesMasterIdLst>
  <p:sldIdLst>
    <p:sldId xmlns:r="http://schemas.openxmlformats.org/officeDocument/2006/relationships" id="256" r:id="R86035f0b5fae4014"/>
    <p:sldId xmlns:r="http://schemas.openxmlformats.org/officeDocument/2006/relationships" id="257" r:id="R0d5c93a16c414010"/>
    <p:sldId xmlns:r="http://schemas.openxmlformats.org/officeDocument/2006/relationships" id="258" r:id="R76cc854f9ef04c96"/>
    <p:sldId xmlns:r="http://schemas.openxmlformats.org/officeDocument/2006/relationships" id="259" r:id="Rdbc3660a748c48a0"/>
    <p:sldId xmlns:r="http://schemas.openxmlformats.org/officeDocument/2006/relationships" id="260" r:id="R80b9d23f0cf94300"/>
    <p:sldId xmlns:r="http://schemas.openxmlformats.org/officeDocument/2006/relationships" id="261" r:id="Rc979051d6cb74e02"/>
    <p:sldId xmlns:r="http://schemas.openxmlformats.org/officeDocument/2006/relationships" id="262" r:id="R742cf1ba3069453c"/>
    <p:sldId xmlns:r="http://schemas.openxmlformats.org/officeDocument/2006/relationships" id="263" r:id="R6ab893f61dac485b"/>
    <p:sldId xmlns:r="http://schemas.openxmlformats.org/officeDocument/2006/relationships" id="264" r:id="R0b6659d854914bf2"/>
    <p:sldId xmlns:r="http://schemas.openxmlformats.org/officeDocument/2006/relationships" id="265" r:id="R3b689e2ea7384eb3"/>
    <p:sldId xmlns:r="http://schemas.openxmlformats.org/officeDocument/2006/relationships" id="266" r:id="R439e56f85ce94935"/>
    <p:sldId xmlns:r="http://schemas.openxmlformats.org/officeDocument/2006/relationships" id="267" r:id="Rc4091e572d0b40f8"/>
    <p:sldId xmlns:r="http://schemas.openxmlformats.org/officeDocument/2006/relationships" id="268" r:id="R3eebe20cc006419d"/>
    <p:sldId xmlns:r="http://schemas.openxmlformats.org/officeDocument/2006/relationships" id="269" r:id="R776fe911551e409c"/>
    <p:sldId xmlns:r="http://schemas.openxmlformats.org/officeDocument/2006/relationships" id="270" r:id="Rfabb52cdc3f749ad"/>
    <p:sldId xmlns:r="http://schemas.openxmlformats.org/officeDocument/2006/relationships" id="271" r:id="Re7358d535d454584"/>
    <p:sldId xmlns:r="http://schemas.openxmlformats.org/officeDocument/2006/relationships" id="272" r:id="R8891bbbf70d649d0"/>
    <p:sldId xmlns:r="http://schemas.openxmlformats.org/officeDocument/2006/relationships" id="273" r:id="R973cb97b08fc4fca"/>
    <p:sldId xmlns:r="http://schemas.openxmlformats.org/officeDocument/2006/relationships" id="274" r:id="Reeb7412adf1446c4"/>
    <p:sldId xmlns:r="http://schemas.openxmlformats.org/officeDocument/2006/relationships" id="275" r:id="R243412d689154763"/>
    <p:sldId xmlns:r="http://schemas.openxmlformats.org/officeDocument/2006/relationships" id="276" r:id="Ra5be3763e0d246fc"/>
    <p:sldId xmlns:r="http://schemas.openxmlformats.org/officeDocument/2006/relationships" id="277" r:id="R04502c7d7584443a"/>
    <p:sldId xmlns:r="http://schemas.openxmlformats.org/officeDocument/2006/relationships" id="278" r:id="Rd657619511d242f1"/>
    <p:sldId xmlns:r="http://schemas.openxmlformats.org/officeDocument/2006/relationships" id="279" r:id="Raf04ff83c32049a0"/>
    <p:sldId xmlns:r="http://schemas.openxmlformats.org/officeDocument/2006/relationships" id="280" r:id="Rad4d9dae40af407f"/>
    <p:sldId xmlns:r="http://schemas.openxmlformats.org/officeDocument/2006/relationships" id="281" r:id="R0cf5434199f14747"/>
    <p:sldId xmlns:r="http://schemas.openxmlformats.org/officeDocument/2006/relationships" id="282" r:id="Rc3c5995f788d4f2f"/>
    <p:sldId xmlns:r="http://schemas.openxmlformats.org/officeDocument/2006/relationships" id="283" r:id="Rb14468e1daab4143"/>
    <p:sldId xmlns:r="http://schemas.openxmlformats.org/officeDocument/2006/relationships" id="284" r:id="Ra01d29423e624cc1"/>
    <p:sldId xmlns:r="http://schemas.openxmlformats.org/officeDocument/2006/relationships" id="285" r:id="Redc9c4cf70c7420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1432466f85a44c3b" /><Relationship Type="http://schemas.openxmlformats.org/officeDocument/2006/relationships/slideMaster" Target="/ppt/slideMasters/slideMaster1.xml" Id="R4e51d46f6ce44d14" /><Relationship Type="http://schemas.openxmlformats.org/officeDocument/2006/relationships/notesMaster" Target="/ppt/notesMasters/notesMaster1.xml" Id="R5150f800ec014851" /><Relationship Type="http://schemas.openxmlformats.org/officeDocument/2006/relationships/presProps" Target="/ppt/presProps.xml" Id="R6f8eb2acdfd047be" /><Relationship Type="http://schemas.openxmlformats.org/officeDocument/2006/relationships/tableStyles" Target="/ppt/tableStyles.xml" Id="R9fdfd7298cc042e2" /><Relationship Type="http://schemas.openxmlformats.org/officeDocument/2006/relationships/slide" Target="/ppt/slides/slide1.xml" Id="R86035f0b5fae4014" /><Relationship Type="http://schemas.openxmlformats.org/officeDocument/2006/relationships/slide" Target="/ppt/slides/slide2.xml" Id="R0d5c93a16c414010" /><Relationship Type="http://schemas.openxmlformats.org/officeDocument/2006/relationships/slide" Target="/ppt/slides/slide3.xml" Id="R76cc854f9ef04c96" /><Relationship Type="http://schemas.openxmlformats.org/officeDocument/2006/relationships/slide" Target="/ppt/slides/slide4.xml" Id="Rdbc3660a748c48a0" /><Relationship Type="http://schemas.openxmlformats.org/officeDocument/2006/relationships/slide" Target="/ppt/slides/slide5.xml" Id="R80b9d23f0cf94300" /><Relationship Type="http://schemas.openxmlformats.org/officeDocument/2006/relationships/slide" Target="/ppt/slides/slide6.xml" Id="Rc979051d6cb74e02" /><Relationship Type="http://schemas.openxmlformats.org/officeDocument/2006/relationships/slide" Target="/ppt/slides/slide7.xml" Id="R742cf1ba3069453c" /><Relationship Type="http://schemas.openxmlformats.org/officeDocument/2006/relationships/slide" Target="/ppt/slides/slide8.xml" Id="R6ab893f61dac485b" /><Relationship Type="http://schemas.openxmlformats.org/officeDocument/2006/relationships/slide" Target="/ppt/slides/slide9.xml" Id="R0b6659d854914bf2" /><Relationship Type="http://schemas.openxmlformats.org/officeDocument/2006/relationships/slide" Target="/ppt/slides/slide10.xml" Id="R3b689e2ea7384eb3" /><Relationship Type="http://schemas.openxmlformats.org/officeDocument/2006/relationships/slide" Target="/ppt/slides/slide11.xml" Id="R439e56f85ce94935" /><Relationship Type="http://schemas.openxmlformats.org/officeDocument/2006/relationships/slide" Target="/ppt/slides/slide12.xml" Id="Rc4091e572d0b40f8" /><Relationship Type="http://schemas.openxmlformats.org/officeDocument/2006/relationships/slide" Target="/ppt/slides/slide13.xml" Id="R3eebe20cc006419d" /><Relationship Type="http://schemas.openxmlformats.org/officeDocument/2006/relationships/slide" Target="/ppt/slides/slide14.xml" Id="R776fe911551e409c" /><Relationship Type="http://schemas.openxmlformats.org/officeDocument/2006/relationships/slide" Target="/ppt/slides/slide15.xml" Id="Rfabb52cdc3f749ad" /><Relationship Type="http://schemas.openxmlformats.org/officeDocument/2006/relationships/slide" Target="/ppt/slides/slide16.xml" Id="Re7358d535d454584" /><Relationship Type="http://schemas.openxmlformats.org/officeDocument/2006/relationships/slide" Target="/ppt/slides/slide17.xml" Id="R8891bbbf70d649d0" /><Relationship Type="http://schemas.openxmlformats.org/officeDocument/2006/relationships/slide" Target="/ppt/slides/slide18.xml" Id="R973cb97b08fc4fca" /><Relationship Type="http://schemas.openxmlformats.org/officeDocument/2006/relationships/slide" Target="/ppt/slides/slide19.xml" Id="Reeb7412adf1446c4" /><Relationship Type="http://schemas.openxmlformats.org/officeDocument/2006/relationships/slide" Target="/ppt/slides/slide20.xml" Id="R243412d689154763" /><Relationship Type="http://schemas.openxmlformats.org/officeDocument/2006/relationships/slide" Target="/ppt/slides/slide21.xml" Id="Ra5be3763e0d246fc" /><Relationship Type="http://schemas.openxmlformats.org/officeDocument/2006/relationships/slide" Target="/ppt/slides/slide22.xml" Id="R04502c7d7584443a" /><Relationship Type="http://schemas.openxmlformats.org/officeDocument/2006/relationships/slide" Target="/ppt/slides/slide23.xml" Id="Rd657619511d242f1" /><Relationship Type="http://schemas.openxmlformats.org/officeDocument/2006/relationships/slide" Target="/ppt/slides/slide24.xml" Id="Raf04ff83c32049a0" /><Relationship Type="http://schemas.openxmlformats.org/officeDocument/2006/relationships/slide" Target="/ppt/slides/slide25.xml" Id="Rad4d9dae40af407f" /><Relationship Type="http://schemas.openxmlformats.org/officeDocument/2006/relationships/slide" Target="/ppt/slides/slide26.xml" Id="R0cf5434199f14747" /><Relationship Type="http://schemas.openxmlformats.org/officeDocument/2006/relationships/slide" Target="/ppt/slides/slide27.xml" Id="Rc3c5995f788d4f2f" /><Relationship Type="http://schemas.openxmlformats.org/officeDocument/2006/relationships/slide" Target="/ppt/slides/slide28.xml" Id="Rb14468e1daab4143" /><Relationship Type="http://schemas.openxmlformats.org/officeDocument/2006/relationships/slide" Target="/ppt/slides/slide29.xml" Id="Ra01d29423e624cc1" /><Relationship Type="http://schemas.openxmlformats.org/officeDocument/2006/relationships/slide" Target="/ppt/slides/slide30.xml" Id="Redc9c4cf70c7420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47ffd22bb0943c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439d9479f3e4604" /><Relationship Type="http://schemas.openxmlformats.org/officeDocument/2006/relationships/notesMaster" Target="/ppt/notesMasters/notesMaster1.xml" Id="R3905c86f21ec4378"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729ec442ba4c485c" /><Relationship Type="http://schemas.openxmlformats.org/officeDocument/2006/relationships/notesMaster" Target="/ppt/notesMasters/notesMaster1.xml" Id="Rc7eb307c2d004efb"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b0b6c865281c4cec" /><Relationship Type="http://schemas.openxmlformats.org/officeDocument/2006/relationships/notesMaster" Target="/ppt/notesMasters/notesMaster1.xml" Id="R3deda742162c48a1"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2d545aba50ce443c" /><Relationship Type="http://schemas.openxmlformats.org/officeDocument/2006/relationships/notesMaster" Target="/ppt/notesMasters/notesMaster1.xml" Id="R7f577c0b11c14de1"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67194b20ac85424f" /><Relationship Type="http://schemas.openxmlformats.org/officeDocument/2006/relationships/notesMaster" Target="/ppt/notesMasters/notesMaster1.xml" Id="R26b08e2b33994bc1"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41e65bbea7df4e4b" /><Relationship Type="http://schemas.openxmlformats.org/officeDocument/2006/relationships/notesMaster" Target="/ppt/notesMasters/notesMaster1.xml" Id="R1ae5d958180e46a0"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b6497ad59ec643c5" /><Relationship Type="http://schemas.openxmlformats.org/officeDocument/2006/relationships/notesMaster" Target="/ppt/notesMasters/notesMaster1.xml" Id="Rc772ed3bc3744d6c"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588b7af76942490e" /><Relationship Type="http://schemas.openxmlformats.org/officeDocument/2006/relationships/notesMaster" Target="/ppt/notesMasters/notesMaster1.xml" Id="R3bdc92483d2c487f"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30069086a9354e80" /><Relationship Type="http://schemas.openxmlformats.org/officeDocument/2006/relationships/notesMaster" Target="/ppt/notesMasters/notesMaster1.xml" Id="R8e626aea42134e97"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64b5256e069a4fa7" /><Relationship Type="http://schemas.openxmlformats.org/officeDocument/2006/relationships/notesMaster" Target="/ppt/notesMasters/notesMaster1.xml" Id="Rdd63711cdbd94687"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5aff3ca67a2e48b7" /><Relationship Type="http://schemas.openxmlformats.org/officeDocument/2006/relationships/notesMaster" Target="/ppt/notesMasters/notesMaster1.xml" Id="Rc12f1dab2e5046b8" /></Relationships>
</file>

<file path=ppt/notesSlides/_rels/notesSlide2.xml.rels>&#65279;<?xml version="1.0" encoding="utf-8"?><Relationships xmlns="http://schemas.openxmlformats.org/package/2006/relationships"><Relationship Type="http://schemas.openxmlformats.org/officeDocument/2006/relationships/slide" Target="/ppt/slides/slide2.xml" Id="R4955784fddcd4b7b" /><Relationship Type="http://schemas.openxmlformats.org/officeDocument/2006/relationships/notesMaster" Target="/ppt/notesMasters/notesMaster1.xml" Id="Rdfcf3c8ab59d42ee"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1723b7c46165494f" /><Relationship Type="http://schemas.openxmlformats.org/officeDocument/2006/relationships/notesMaster" Target="/ppt/notesMasters/notesMaster1.xml" Id="R8e12d1f9b22b441d"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15c14f22dc244e33" /><Relationship Type="http://schemas.openxmlformats.org/officeDocument/2006/relationships/notesMaster" Target="/ppt/notesMasters/notesMaster1.xml" Id="R293e8feb45c24c6f"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048d4147993545cc" /><Relationship Type="http://schemas.openxmlformats.org/officeDocument/2006/relationships/notesMaster" Target="/ppt/notesMasters/notesMaster1.xml" Id="Rf29b08d1a5044e4c"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fe1c615975294e51" /><Relationship Type="http://schemas.openxmlformats.org/officeDocument/2006/relationships/notesMaster" Target="/ppt/notesMasters/notesMaster1.xml" Id="Rf095f33d992b4277"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8bfc164742a0417b" /><Relationship Type="http://schemas.openxmlformats.org/officeDocument/2006/relationships/notesMaster" Target="/ppt/notesMasters/notesMaster1.xml" Id="Re8a5def6b2084ff0"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08f589ada15842b7" /><Relationship Type="http://schemas.openxmlformats.org/officeDocument/2006/relationships/notesMaster" Target="/ppt/notesMasters/notesMaster1.xml" Id="R8cd9271124104feb"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98917ec9883e4ef0" /><Relationship Type="http://schemas.openxmlformats.org/officeDocument/2006/relationships/notesMaster" Target="/ppt/notesMasters/notesMaster1.xml" Id="Re1c2c48732774dd9"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39b1f9aa37e54b7b" /><Relationship Type="http://schemas.openxmlformats.org/officeDocument/2006/relationships/notesMaster" Target="/ppt/notesMasters/notesMaster1.xml" Id="Rc3d8a47dd3764856"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1ddadcf4fd6e430e" /><Relationship Type="http://schemas.openxmlformats.org/officeDocument/2006/relationships/notesMaster" Target="/ppt/notesMasters/notesMaster1.xml" Id="Rc76793622b714a57"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5fc69928861d4a45" /><Relationship Type="http://schemas.openxmlformats.org/officeDocument/2006/relationships/notesMaster" Target="/ppt/notesMasters/notesMaster1.xml" Id="Ra35e88b5d33745e0" /></Relationships>
</file>

<file path=ppt/notesSlides/_rels/notesSlide3.xml.rels>&#65279;<?xml version="1.0" encoding="utf-8"?><Relationships xmlns="http://schemas.openxmlformats.org/package/2006/relationships"><Relationship Type="http://schemas.openxmlformats.org/officeDocument/2006/relationships/slide" Target="/ppt/slides/slide3.xml" Id="Re2c428e390184a4d" /><Relationship Type="http://schemas.openxmlformats.org/officeDocument/2006/relationships/notesMaster" Target="/ppt/notesMasters/notesMaster1.xml" Id="Rcb38e968555c48bf"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089e82fc1946438c" /><Relationship Type="http://schemas.openxmlformats.org/officeDocument/2006/relationships/notesMaster" Target="/ppt/notesMasters/notesMaster1.xml" Id="Ra894897dfa5a4cbb" /></Relationships>
</file>

<file path=ppt/notesSlides/_rels/notesSlide4.xml.rels>&#65279;<?xml version="1.0" encoding="utf-8"?><Relationships xmlns="http://schemas.openxmlformats.org/package/2006/relationships"><Relationship Type="http://schemas.openxmlformats.org/officeDocument/2006/relationships/slide" Target="/ppt/slides/slide4.xml" Id="Rc2197818f77e4129" /><Relationship Type="http://schemas.openxmlformats.org/officeDocument/2006/relationships/notesMaster" Target="/ppt/notesMasters/notesMaster1.xml" Id="R103d3fa0ae8645d1" /></Relationships>
</file>

<file path=ppt/notesSlides/_rels/notesSlide5.xml.rels>&#65279;<?xml version="1.0" encoding="utf-8"?><Relationships xmlns="http://schemas.openxmlformats.org/package/2006/relationships"><Relationship Type="http://schemas.openxmlformats.org/officeDocument/2006/relationships/slide" Target="/ppt/slides/slide5.xml" Id="R55258778a82946a5" /><Relationship Type="http://schemas.openxmlformats.org/officeDocument/2006/relationships/notesMaster" Target="/ppt/notesMasters/notesMaster1.xml" Id="R409a4a4297844d9f" /></Relationships>
</file>

<file path=ppt/notesSlides/_rels/notesSlide6.xml.rels>&#65279;<?xml version="1.0" encoding="utf-8"?><Relationships xmlns="http://schemas.openxmlformats.org/package/2006/relationships"><Relationship Type="http://schemas.openxmlformats.org/officeDocument/2006/relationships/slide" Target="/ppt/slides/slide6.xml" Id="Rb0f6568b7a6d42be" /><Relationship Type="http://schemas.openxmlformats.org/officeDocument/2006/relationships/notesMaster" Target="/ppt/notesMasters/notesMaster1.xml" Id="R3bbe36006c6a4f73" /></Relationships>
</file>

<file path=ppt/notesSlides/_rels/notesSlide7.xml.rels>&#65279;<?xml version="1.0" encoding="utf-8"?><Relationships xmlns="http://schemas.openxmlformats.org/package/2006/relationships"><Relationship Type="http://schemas.openxmlformats.org/officeDocument/2006/relationships/slide" Target="/ppt/slides/slide7.xml" Id="R22d27f05175046ad" /><Relationship Type="http://schemas.openxmlformats.org/officeDocument/2006/relationships/notesMaster" Target="/ppt/notesMasters/notesMaster1.xml" Id="R6a831388fe544349" /></Relationships>
</file>

<file path=ppt/notesSlides/_rels/notesSlide8.xml.rels>&#65279;<?xml version="1.0" encoding="utf-8"?><Relationships xmlns="http://schemas.openxmlformats.org/package/2006/relationships"><Relationship Type="http://schemas.openxmlformats.org/officeDocument/2006/relationships/slide" Target="/ppt/slides/slide8.xml" Id="R93e8cac09a094fdd" /><Relationship Type="http://schemas.openxmlformats.org/officeDocument/2006/relationships/notesMaster" Target="/ppt/notesMasters/notesMaster1.xml" Id="R32d177313e7246d2" /></Relationships>
</file>

<file path=ppt/notesSlides/_rels/notesSlide9.xml.rels>&#65279;<?xml version="1.0" encoding="utf-8"?><Relationships xmlns="http://schemas.openxmlformats.org/package/2006/relationships"><Relationship Type="http://schemas.openxmlformats.org/officeDocument/2006/relationships/slide" Target="/ppt/slides/slide9.xml" Id="Rc715f74ce4a5462c" /><Relationship Type="http://schemas.openxmlformats.org/officeDocument/2006/relationships/notesMaster" Target="/ppt/notesMasters/notesMaster1.xml" Id="Rb6f1505fb03b4b8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on the national ambition, while making clear that this is a proposed concept rather than an operating service.</a:t>
            </a:r>
          </a:p>
          <a:p xmlns:a="http://schemas.openxmlformats.org/drawingml/2006/main">
            <a:r>
              <a:t/>
            </a:r>
          </a:p>
          <a:p xmlns:a="http://schemas.openxmlformats.org/drawingml/2006/main">
            <a:r>
              <a:t>[Sources]</a:t>
            </a:r>
          </a:p>
          <a:p xmlns:a="http://schemas.openxmlformats.org/drawingml/2006/main">
            <a:r>
              <a:t>- Client-provided PERISAI master brief (strategic concept and visual direction).</a:t>
            </a:r>
          </a:p>
          <a:p xmlns:a="http://schemas.openxmlformats.org/drawingml/2006/main">
            <a:r>
              <a:t>- Original project conceptual visual: public/images/perisai-hero-evtol.png; generated for PERISAI and not an actual aircraft, route or operating service.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Separate PTDI's published platform capabilities from PERISAI's proposed medical mission kits.</a:t>
            </a:r>
          </a:p>
          <a:p xmlns:a="http://schemas.openxmlformats.org/drawingml/2006/main">
            <a:r>
              <a:t/>
            </a:r>
          </a:p>
          <a:p xmlns:a="http://schemas.openxmlformats.org/drawingml/2006/main">
            <a:r>
              <a:t>[Sources]</a:t>
            </a:r>
          </a:p>
          <a:p xmlns:a="http://schemas.openxmlformats.org/drawingml/2006/main">
            <a:r>
              <a:t>- PT Dirgantara Indonesia, N219 multi-mission configuration and amphibious development: https://www.indonesian-aerospace.com/en/media/news/detail/1661/n219-ptdis-aircraft-that-can-be-magically-customized-to-suit-needs-and-missions</a:t>
            </a:r>
          </a:p>
          <a:p xmlns:a="http://schemas.openxmlformats.org/drawingml/2006/main">
            <a:r>
              <a:t>- PTDI N219 product page: https://www.indonesian-aerospace.com/en/portfolio/aircraft/fixed_wing/detail/11/n219-</a:t>
            </a:r>
          </a:p>
          <a:p xmlns:a="http://schemas.openxmlformats.org/drawingml/2006/main">
            <a:r>
              <a:t>- PERISAI medical modules are proposed concepts only.</a:t>
            </a:r>
          </a:p>
          <a:p xmlns:a="http://schemas.openxmlformats.org/drawingml/2006/main">
            <a:r>
              <a:t>- Original project conceptual visual: public/images/perisai-amphibious-flying-hospital.png; generated for PERISAI and not a depiction of an actual N219 or current service.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outcome is better-informed referral: treat locally when safe, stabilize, or transfer under medical control.</a:t>
            </a:r>
          </a:p>
          <a:p xmlns:a="http://schemas.openxmlformats.org/drawingml/2006/main">
            <a:r>
              <a:t/>
            </a:r>
          </a:p>
          <a:p xmlns:a="http://schemas.openxmlformats.org/drawingml/2006/main">
            <a:r>
              <a:t>[Sources]</a:t>
            </a:r>
          </a:p>
          <a:p xmlns:a="http://schemas.openxmlformats.org/drawingml/2006/main">
            <a:r>
              <a:t>- Client-provided PERISAI master brief (Flying Doctor pathway and proposed mission concept).</a:t>
            </a:r>
          </a:p>
          <a:p xmlns:a="http://schemas.openxmlformats.org/drawingml/2006/main">
            <a:r>
              <a:t>- Original project conceptual visual: public/images/perisai-flying-doctor.png; generated for PERISAI and not a current service or documented patient encounter.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Clarify that definitive care still depends on the receiving health system; the aircraft extends reach and continuity.</a:t>
            </a:r>
          </a:p>
          <a:p xmlns:a="http://schemas.openxmlformats.org/drawingml/2006/main">
            <a:r>
              <a:t/>
            </a:r>
          </a:p>
          <a:p xmlns:a="http://schemas.openxmlformats.org/drawingml/2006/main">
            <a:r>
              <a:t>[Sources]</a:t>
            </a:r>
          </a:p>
          <a:p xmlns:a="http://schemas.openxmlformats.org/drawingml/2006/main">
            <a:r>
              <a:t>- Client-provided PERISAI master brief (Flying Hospital philosophy and proposed care package).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Stress accountable human decisions across medical control and flight operations.</a:t>
            </a:r>
          </a:p>
          <a:p xmlns:a="http://schemas.openxmlformats.org/drawingml/2006/main">
            <a:r>
              <a:t/>
            </a:r>
          </a:p>
          <a:p xmlns:a="http://schemas.openxmlformats.org/drawingml/2006/main">
            <a:r>
              <a:t>[Sources]</a:t>
            </a:r>
          </a:p>
          <a:p xmlns:a="http://schemas.openxmlformats.org/drawingml/2006/main">
            <a:r>
              <a:t>- Client-provided PERISAI master brief (command-center responsibilities and AI decision-support boundary).</a:t>
            </a:r>
          </a:p>
          <a:p xmlns:a="http://schemas.openxmlformats.org/drawingml/2006/main">
            <a:r>
              <a:t>- Original project conceptual visual: public/images/perisai-command-center.png; generated for PERISAI and not a current facility, system interface or live network.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network can begin regionally and scale without pretending every location requires owned infrastructure.</a:t>
            </a:r>
          </a:p>
          <a:p xmlns:a="http://schemas.openxmlformats.org/drawingml/2006/main">
            <a:r>
              <a:t/>
            </a:r>
          </a:p>
          <a:p xmlns:a="http://schemas.openxmlformats.org/drawingml/2006/main">
            <a:r>
              <a:t>[Sources]</a:t>
            </a:r>
          </a:p>
          <a:p xmlns:a="http://schemas.openxmlformats.org/drawingml/2006/main">
            <a:r>
              <a:t>- Client-provided PERISAI master brief (proposed hub-and-spoke national architecture and planning hubs).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the pilot as a testable operating hypothesis with a ground-ambulance comparator.</a:t>
            </a:r>
          </a:p>
          <a:p xmlns:a="http://schemas.openxmlformats.org/drawingml/2006/main">
            <a:r>
              <a:t/>
            </a:r>
          </a:p>
          <a:p xmlns:a="http://schemas.openxmlformats.org/drawingml/2006/main">
            <a:r>
              <a:t>[Sources]</a:t>
            </a:r>
          </a:p>
          <a:p xmlns:a="http://schemas.openxmlformats.org/drawingml/2006/main">
            <a:r>
              <a:t>- Client-provided PERISAI master brief (urban use case and response-time simulator inputs).</a:t>
            </a:r>
          </a:p>
          <a:p xmlns:a="http://schemas.openxmlformats.org/drawingml/2006/main">
            <a:r>
              <a:t>- All routes and outcomes are illustrative; no measured Jakarta benefit is claimed.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network creates options: local care, clinician deployment, or medevac based on clinical need.</a:t>
            </a:r>
          </a:p>
          <a:p xmlns:a="http://schemas.openxmlformats.org/drawingml/2006/main">
            <a:r>
              <a:t/>
            </a:r>
          </a:p>
          <a:p xmlns:a="http://schemas.openxmlformats.org/drawingml/2006/main">
            <a:r>
              <a:t>[Sources]</a:t>
            </a:r>
          </a:p>
          <a:p xmlns:a="http://schemas.openxmlformats.org/drawingml/2006/main">
            <a:r>
              <a:t>- Client-provided PERISAI master brief (remote island pathway and stated goal).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Position PERISAI as complementary capacity that must integrate through formal incident-command arrangements.</a:t>
            </a:r>
          </a:p>
          <a:p xmlns:a="http://schemas.openxmlformats.org/drawingml/2006/main">
            <a:r>
              <a:t/>
            </a:r>
          </a:p>
          <a:p xmlns:a="http://schemas.openxmlformats.org/drawingml/2006/main">
            <a:r>
              <a:t>[Sources]</a:t>
            </a:r>
          </a:p>
          <a:p xmlns:a="http://schemas.openxmlformats.org/drawingml/2006/main">
            <a:r>
              <a:t>- Client-provided PERISAI master brief (disaster scenarios and potential mission payloads).</a:t>
            </a:r>
          </a:p>
          <a:p xmlns:a="http://schemas.openxmlformats.org/drawingml/2006/main">
            <a:r>
              <a:t>- No formal integration with BNPB, BASARNAS, TNI or other agencies is claimed.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tiers to discuss service standards, not ownership: partners may provide much of the network capacity.</a:t>
            </a:r>
          </a:p>
          <a:p xmlns:a="http://schemas.openxmlformats.org/drawingml/2006/main">
            <a:r>
              <a:t/>
            </a:r>
          </a:p>
          <a:p xmlns:a="http://schemas.openxmlformats.org/drawingml/2006/main">
            <a:r>
              <a:t>[Sources]</a:t>
            </a:r>
          </a:p>
          <a:p xmlns:a="http://schemas.openxmlformats.org/drawingml/2006/main">
            <a:r>
              <a:t>- Client-provided PERISAI master brief (three-tier medical hub model).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Technology creates accountable coordination; it does not replace medical judgment or aviation command.</a:t>
            </a:r>
          </a:p>
          <a:p xmlns:a="http://schemas.openxmlformats.org/drawingml/2006/main">
            <a:r>
              <a:t/>
            </a:r>
          </a:p>
          <a:p xmlns:a="http://schemas.openxmlformats.org/drawingml/2006/main">
            <a:r>
              <a:t>[Sources]</a:t>
            </a:r>
          </a:p>
          <a:p xmlns:a="http://schemas.openxmlformats.org/drawingml/2006/main">
            <a:r>
              <a:t>- Client-provided PERISAI master brief (conceptual data and AI architecture).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as the emotional thesis: move capability, not only patients.</a:t>
            </a:r>
          </a:p>
          <a:p xmlns:a="http://schemas.openxmlformats.org/drawingml/2006/main">
            <a:r>
              <a:t/>
            </a:r>
          </a:p>
          <a:p xmlns:a="http://schemas.openxmlformats.org/drawingml/2006/main">
            <a:r>
              <a:t>[Sources]</a:t>
            </a:r>
          </a:p>
          <a:p xmlns:a="http://schemas.openxmlformats.org/drawingml/2006/main">
            <a:r>
              <a:t>- Client-provided PERISAI master brief (vision statement and strategic framing).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No single team owns the whole decision; launch authority must be defined in operating manuals and clinical protocols.</a:t>
            </a:r>
          </a:p>
          <a:p xmlns:a="http://schemas.openxmlformats.org/drawingml/2006/main">
            <a:r>
              <a:t/>
            </a:r>
          </a:p>
          <a:p xmlns:a="http://schemas.openxmlformats.org/drawingml/2006/main">
            <a:r>
              <a:t>[Sources]</a:t>
            </a:r>
          </a:p>
          <a:p xmlns:a="http://schemas.openxmlformats.org/drawingml/2006/main">
            <a:r>
              <a:t>- Client-provided PERISAI master brief (medical command, flight operations and mission-control responsibilities).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core economics question is whether contracted readiness can support safe capacity before mission volume matures.</a:t>
            </a:r>
          </a:p>
          <a:p xmlns:a="http://schemas.openxmlformats.org/drawingml/2006/main">
            <a:r>
              <a:t/>
            </a:r>
          </a:p>
          <a:p xmlns:a="http://schemas.openxmlformats.org/drawingml/2006/main">
            <a:r>
              <a:t>[Sources]</a:t>
            </a:r>
          </a:p>
          <a:p xmlns:a="http://schemas.openxmlformats.org/drawingml/2006/main">
            <a:r>
              <a:t>- Client-provided PERISAI master brief (potential customer groups and revenue streams).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editable table demonstrates the logic, not a forecast. The base scenario is deliberately set at illustrative operating break-even.</a:t>
            </a:r>
          </a:p>
          <a:p xmlns:a="http://schemas.openxmlformats.org/drawingml/2006/main">
            <a:r>
              <a:t/>
            </a:r>
          </a:p>
          <a:p xmlns:a="http://schemas.openxmlformats.org/drawingml/2006/main">
            <a:r>
              <a:t>[Sources]</a:t>
            </a:r>
          </a:p>
          <a:p xmlns:a="http://schemas.openxmlformats.org/drawingml/2006/main">
            <a:r>
              <a:t>- All figures are illustrative assumptions created for this strategic presentation; they are not market data, forecasts, valuation advice or an offer.</a:t>
            </a:r>
          </a:p>
          <a:p xmlns:a="http://schemas.openxmlformats.org/drawingml/2006/main">
            <a:r>
              <a:t>- Client-provided PERISAI master brief (financial model input and output categories).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Each phase should have explicit go/no-go evidence before fleet or geography expands.</a:t>
            </a:r>
          </a:p>
          <a:p xmlns:a="http://schemas.openxmlformats.org/drawingml/2006/main">
            <a:r>
              <a:t/>
            </a:r>
          </a:p>
          <a:p xmlns:a="http://schemas.openxmlformats.org/drawingml/2006/main">
            <a:r>
              <a:t>[Sources]</a:t>
            </a:r>
          </a:p>
          <a:p xmlns:a="http://schemas.openxmlformats.org/drawingml/2006/main">
            <a:r>
              <a:t>- Client-provided PERISAI master brief (proposed four-phase deployment sequence).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Invite partners to define roles and assurance responsibilities; do not imply any existing relationship.</a:t>
            </a:r>
          </a:p>
          <a:p xmlns:a="http://schemas.openxmlformats.org/drawingml/2006/main">
            <a:r>
              <a:t/>
            </a:r>
          </a:p>
          <a:p xmlns:a="http://schemas.openxmlformats.org/drawingml/2006/main">
            <a:r>
              <a:t>[Sources]</a:t>
            </a:r>
          </a:p>
          <a:p xmlns:a="http://schemas.openxmlformats.org/drawingml/2006/main">
            <a:r>
              <a:t>- Client-provided PERISAI master brief (potential partnership ecosystem).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diligence workstream from day one. Obtain Indonesian aviation, medical, privacy and infrastructure counsel before implementation.</a:t>
            </a:r>
          </a:p>
          <a:p xmlns:a="http://schemas.openxmlformats.org/drawingml/2006/main">
            <a:r>
              <a:t/>
            </a:r>
          </a:p>
          <a:p xmlns:a="http://schemas.openxmlformats.org/drawingml/2006/main">
            <a:r>
              <a:t>[Sources]</a:t>
            </a:r>
          </a:p>
          <a:p xmlns:a="http://schemas.openxmlformats.org/drawingml/2006/main">
            <a:r>
              <a:t>- Client-provided PERISAI master brief (aviation, medical, eVTOL, amphibious, privacy and infrastructure compliance topics).</a:t>
            </a:r>
          </a:p>
          <a:p xmlns:a="http://schemas.openxmlformats.org/drawingml/2006/main">
            <a:r>
              <a:t>- This slide is not legal or regulatory advice and does not state that any approval has been granted.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KPI framework deliberately prevents a faster mission claim from obscuring safety, reliability or cost.</a:t>
            </a:r>
          </a:p>
          <a:p xmlns:a="http://schemas.openxmlformats.org/drawingml/2006/main">
            <a:r>
              <a:t/>
            </a:r>
          </a:p>
          <a:p xmlns:a="http://schemas.openxmlformats.org/drawingml/2006/main">
            <a:r>
              <a:t>[Sources]</a:t>
            </a:r>
          </a:p>
          <a:p xmlns:a="http://schemas.openxmlformats.org/drawingml/2006/main">
            <a:r>
              <a:t>- Client-provided PERISAI master brief (KPI list).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A400M example as context only. Avoid any suggestion that the President or Government supports PERISAI.</a:t>
            </a:r>
          </a:p>
          <a:p xmlns:a="http://schemas.openxmlformats.org/drawingml/2006/main">
            <a:r>
              <a:t/>
            </a:r>
          </a:p>
          <a:p xmlns:a="http://schemas.openxmlformats.org/drawingml/2006/main">
            <a:r>
              <a:t>[Sources]</a:t>
            </a:r>
          </a:p>
          <a:p xmlns:a="http://schemas.openxmlformats.org/drawingml/2006/main">
            <a:r>
              <a:t>- Republic of Indonesia Ministry of Defence, 3 November 2025, A400M handover and instruction to procure an air-ambulance module: https://www.kemhan.go.id/2025/11/03/menhan-dampingi-presiden-serahkan-pesawat-a400m-kepada-tni-au.html</a:t>
            </a:r>
          </a:p>
          <a:p xmlns:a="http://schemas.openxmlformats.org/drawingml/2006/main">
            <a:r>
              <a:t>- The inference that medical aviation is gaining strategic relevance is the presentation author's synthesis; it does not imply support for PERISAI.</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gated vision, not a date commitment. The pace should follow evidence and regulatory progress.</a:t>
            </a:r>
          </a:p>
          <a:p xmlns:a="http://schemas.openxmlformats.org/drawingml/2006/main">
            <a:r>
              <a:t/>
            </a:r>
          </a:p>
          <a:p xmlns:a="http://schemas.openxmlformats.org/drawingml/2006/main">
            <a:r>
              <a:t>[Sources]</a:t>
            </a:r>
          </a:p>
          <a:p xmlns:a="http://schemas.openxmlformats.org/drawingml/2006/main">
            <a:r>
              <a:t>- Client-provided PERISAI master brief (5-year vision requirement and proposed phased deployment).</a:t>
            </a:r>
          </a:p>
          <a:p xmlns:a="http://schemas.openxmlformats.org/drawingml/2006/main">
            <a:r>
              <a:t>- All milestones are proposed future targets, not approved plans or forecasts.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slide makes the evidence boundary explicit and invites partner diligence.</a:t>
            </a:r>
          </a:p>
          <a:p xmlns:a="http://schemas.openxmlformats.org/drawingml/2006/main">
            <a:r>
              <a:t/>
            </a:r>
          </a:p>
          <a:p xmlns:a="http://schemas.openxmlformats.org/drawingml/2006/main">
            <a:r>
              <a:t>[Sources]</a:t>
            </a:r>
          </a:p>
          <a:p xmlns:a="http://schemas.openxmlformats.org/drawingml/2006/main">
            <a:r>
              <a:t>- BPS Environmental Statistics of Indonesia 2025: https://web-api.bps.go.id/download.php?f=TPmTntTLOVs25zkVh5xst3kvQkdPWENxdDdFUjZDUkNkZ00vREdkNkx6aHdtQXVxdjlZWXJ6RlZlRnJTZjdCMVVRdUlGeUs5R245UTM3bWZiRkVDUUdXTkdBNjMrb21iYVJyY1B4NFNLMnl1N2FmeG1mb2J3ZFVVaUd6UXh5L3BYUWtuSGxnNnBTRDhiRWtlME93anBEZmxreWdSTWdVc3ZsSXlDU2pYRDRYL1o1RmZUUE5oTDdPUVE0bnk2M1FSWlRtU3BXRlFtcVVld3Vob2FIRWhmWENIVFJDZ1RaQkpLSGcwQWhwSXZ2ZEUrS0NVbkcxTnBQaXhFalFDekdGSnNFbTJPOEdESkF5aW90NWFaU0JmVk13OUN1UmdMc0tQZ1laN1ZnPT0%3D</a:t>
            </a:r>
          </a:p>
          <a:p xmlns:a="http://schemas.openxmlformats.org/drawingml/2006/main">
            <a:r>
              <a:t>- PTDI N219 overview: https://www.indonesian-aerospace.com/en/media/news/detail/1661/n219-ptdis-aircraft-that-can-be-magically-customized-to-suit-needs-and-missions</a:t>
            </a:r>
          </a:p>
          <a:p xmlns:a="http://schemas.openxmlformats.org/drawingml/2006/main">
            <a:r>
              <a:t>- Ministry of Defence A400M article: https://www.kemhan.go.id/2025/11/03/menhan-dampingi-presiden-serahkan-pesawat-a400m-kepada-tni-au.html</a:t>
            </a:r>
          </a:p>
          <a:p xmlns:a="http://schemas.openxmlformats.org/drawingml/2006/main">
            <a:r>
              <a:t>- Liputan6 eVTOL article: https://www.liputan6.com/bisnis/read/7952900/helikopter-listrik-tanpa-pilot-siap-mengudara-di-indonesia</a:t>
            </a:r>
          </a:p>
          <a:p xmlns:a="http://schemas.openxmlformats.org/drawingml/2006/main">
            <a:r>
              <a:t>- ANTARA eVTOL article: https://www.antaranews.com/berita/5663604/whitesky-teken-kesepakatan-evtol-senilai-15-miliar-yuan-dengan-volant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Anchor the scale in the verified island count, then shift immediately from geography to time-to-care.</a:t>
            </a:r>
          </a:p>
          <a:p xmlns:a="http://schemas.openxmlformats.org/drawingml/2006/main">
            <a:r>
              <a:t/>
            </a:r>
          </a:p>
          <a:p xmlns:a="http://schemas.openxmlformats.org/drawingml/2006/main">
            <a:r>
              <a:t>[Sources]</a:t>
            </a:r>
          </a:p>
          <a:p xmlns:a="http://schemas.openxmlformats.org/drawingml/2006/main">
            <a:r>
              <a:t>- BPS Statistics Indonesia, Environmental Statistics of Indonesia 2025, total islands 17,380: https://web-api.bps.go.id/download.php?f=TPmTntTLOVs25zkVh5xst3kvQkdPWENxdDdFUjZDUkNkZ00vREdkNkx6aHdtQXVxdjlZWXJ6RlZlRnJTZjdCMVVRdUlGeUs5R245UTM3bWZiRkVDUUdXTkdBNjMrb21iYVJyY1B4NFNLMnl1N2FmeG1mb2J3ZFVVaUd6UXh5L3BYUWtuSGxnNnBTRDhiRWtlME93anBEZmxreWdSTWdVc3ZsSXlDU2pYRDRYL1o1RmZUUE5oTDdPUVE0bnk2M1FSWlRtU3BXRlFtcVVld3Vob2FIRWhmWENIVFJDZ1RaQkpLSGcwQWhwSXZ2ZEUrS0NVbkcxTnBQaXhFalFDekdGSnNFbTJPOEdESkF5aW90NWFaU0JmVk13OUN1UmdMc0tQZ1laN1ZnPT0%3D</a:t>
            </a:r>
          </a:p>
          <a:p xmlns:a="http://schemas.openxmlformats.org/drawingml/2006/main">
            <a:r>
              <a:t>- Barrier statements are strategic synthesis from the client brief; no quantified access or response-time claim is made.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on a concrete invitation: co-design and validate a pilot, rather than endorse a finished operating claim.</a:t>
            </a:r>
          </a:p>
          <a:p xmlns:a="http://schemas.openxmlformats.org/drawingml/2006/main">
            <a:r>
              <a:t/>
            </a:r>
          </a:p>
          <a:p xmlns:a="http://schemas.openxmlformats.org/drawingml/2006/main">
            <a:r>
              <a:t>[Sources]</a:t>
            </a:r>
          </a:p>
          <a:p xmlns:a="http://schemas.openxmlformats.org/drawingml/2006/main">
            <a:r>
              <a:t>- Client-provided PERISAI master brief (closing message and required disclaimer).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explicitly that every hub shown is a planning hypothesis, not a confirmed facility.</a:t>
            </a:r>
          </a:p>
          <a:p xmlns:a="http://schemas.openxmlformats.org/drawingml/2006/main">
            <a:r>
              <a:t/>
            </a:r>
          </a:p>
          <a:p xmlns:a="http://schemas.openxmlformats.org/drawingml/2006/main">
            <a:r>
              <a:t>[Sources]</a:t>
            </a:r>
          </a:p>
          <a:p xmlns:a="http://schemas.openxmlformats.org/drawingml/2006/main">
            <a:r>
              <a:t>- Client-provided PERISAI master brief (proposed planning hubs).</a:t>
            </a:r>
          </a:p>
          <a:p xmlns:a="http://schemas.openxmlformats.org/drawingml/2006/main">
            <a:r>
              <a:t>- BPS Statistics Indonesia, Environmental Statistics of Indonesia 2025 (archipelagic context and island count).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Aviation should be judged on end-to-end clinical transfer time, not cruise speed alone.</a:t>
            </a:r>
          </a:p>
          <a:p xmlns:a="http://schemas.openxmlformats.org/drawingml/2006/main">
            <a:r>
              <a:t/>
            </a:r>
          </a:p>
          <a:p xmlns:a="http://schemas.openxmlformats.org/drawingml/2006/main">
            <a:r>
              <a:t>[Sources]</a:t>
            </a:r>
          </a:p>
          <a:p xmlns:a="http://schemas.openxmlformats.org/drawingml/2006/main">
            <a:r>
              <a:t>- Client-provided PERISAI master brief (urban response-time model inputs).</a:t>
            </a:r>
          </a:p>
          <a:p xmlns:a="http://schemas.openxmlformats.org/drawingml/2006/main">
            <a:r>
              <a:t>- Illustrative scenario; no measured Jakarta route time is asserted.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on the cumulative nature of delay. PERISAI is a dispatch and care-model response, not simply a faster aircraft claim.</a:t>
            </a:r>
          </a:p>
          <a:p xmlns:a="http://schemas.openxmlformats.org/drawingml/2006/main">
            <a:r>
              <a:t/>
            </a:r>
          </a:p>
          <a:p xmlns:a="http://schemas.openxmlformats.org/drawingml/2006/main">
            <a:r>
              <a:t>[Sources]</a:t>
            </a:r>
          </a:p>
          <a:p xmlns:a="http://schemas.openxmlformats.org/drawingml/2006/main">
            <a:r>
              <a:t>- Client-provided PERISAI master brief (time-to-care problem framing).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value proposition is orchestration: the right response mode, under clinical and aviation governance.</a:t>
            </a:r>
          </a:p>
          <a:p xmlns:a="http://schemas.openxmlformats.org/drawingml/2006/main">
            <a:r>
              <a:t/>
            </a:r>
          </a:p>
          <a:p xmlns:a="http://schemas.openxmlformats.org/drawingml/2006/main">
            <a:r>
              <a:t>[Sources]</a:t>
            </a:r>
          </a:p>
          <a:p xmlns:a="http://schemas.openxmlformats.org/drawingml/2006/main">
            <a:r>
              <a:t>- Client-provided PERISAI master brief (integrated command, medical, flight and data network).</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medical command center decides whether aviation is appropriate; it is not the default response to every incident.</a:t>
            </a:r>
          </a:p>
          <a:p xmlns:a="http://schemas.openxmlformats.org/drawingml/2006/main">
            <a:r>
              <a:t/>
            </a:r>
          </a:p>
          <a:p xmlns:a="http://schemas.openxmlformats.org/drawingml/2006/main">
            <a:r>
              <a:t>[Sources]</a:t>
            </a:r>
          </a:p>
          <a:p xmlns:a="http://schemas.openxmlformats.org/drawingml/2006/main">
            <a:r>
              <a:t>- Client-provided PERISAI master brief (five-level response architecture).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market transactions only as evidence that AAM commercialization activity exists in Indonesia.</a:t>
            </a:r>
          </a:p>
          <a:p xmlns:a="http://schemas.openxmlformats.org/drawingml/2006/main">
            <a:r>
              <a:t/>
            </a:r>
          </a:p>
          <a:p xmlns:a="http://schemas.openxmlformats.org/drawingml/2006/main">
            <a:r>
              <a:t>[Sources]</a:t>
            </a:r>
          </a:p>
          <a:p xmlns:a="http://schemas.openxmlformats.org/drawingml/2006/main">
            <a:r>
              <a:t>- Liputan6, 24 June 2026: Whitesky reported a MoU for 30 SkyDrive eVTOL aircraft, staged delivery target from 2029 and certification dependency: https://www.liputan6.com/bisnis/read/7952900/helikopter-listrik-tanpa-pilot-siap-mengudara-di-indonesia</a:t>
            </a:r>
          </a:p>
          <a:p xmlns:a="http://schemas.openxmlformats.org/drawingml/2006/main">
            <a:r>
              <a:t>- ANTARA, 24 July 2026: Whitesky/Volant 60-unit development: https://www.antaranews.com/berita/5663604/whitesky-teken-kesepakatan-evtol-senilai-15-miliar-yuan-dengan-volant. A 26 July 2026 detikFinance report quoting Whitesky described it more precisely as an LOI / planned purchase: https://finance.detik.com/berita-ekonomi-bisnis/d-8591363/pengembangan-mobilitas-udara-di-ri-kian-digeber/amp</a:t>
            </a:r>
          </a:p>
          <a:p xmlns:a="http://schemas.openxmlformats.org/drawingml/2006/main">
            <a:r>
              <a:t>- ANTARA, 24 June 2026: Kemenhub official said commercial passenger carriage by this class of unmanned eVTOL had not been authorized: https://www.antaranews.com/berita/5621297/kemenhub-siapkan-regulasi-evtol-untuk-pengangkutan-logistik-daerah-3t</a:t>
            </a:r>
          </a:p>
          <a:p xmlns:a="http://schemas.openxmlformats.org/drawingml/2006/main">
            <a:r>
              <a:t>- Medical configuration is a proposed PERISAI concept; no aircraft selection, order, passenger/medical approval or certification is claimed.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633189810b64d4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abf0a3efddf4f2c" /><Relationship Type="http://schemas.openxmlformats.org/officeDocument/2006/relationships/slideLayout" Target="/ppt/slideLayouts/slideLayout1.xml" Id="R76ba6ece21144d1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76ba6ece21144d1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3967bfbc1204242" /><Relationship Type="http://schemas.openxmlformats.org/officeDocument/2006/relationships/image" Target="/ppt/media/image.png" Id="R4799e6055ebe40bd" /><Relationship Type="http://schemas.openxmlformats.org/officeDocument/2006/relationships/notesSlide" Target="/ppt/notesSlides/notesSlide1.xml" Id="R8e114df4aa5e45d2"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7e770a5bc7f443b2" /><Relationship Type="http://schemas.openxmlformats.org/officeDocument/2006/relationships/image" Target="/ppt/media/image2.png" Id="R1ec443c822844f65" /><Relationship Type="http://schemas.openxmlformats.org/officeDocument/2006/relationships/notesSlide" Target="/ppt/notesSlides/notesSlide10.xml" Id="Rdb8e1a71607041c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e2bbe2a4769d45fc" /><Relationship Type="http://schemas.openxmlformats.org/officeDocument/2006/relationships/image" Target="/ppt/media/image3.png" Id="Rdf642a601a4a4ca8" /><Relationship Type="http://schemas.openxmlformats.org/officeDocument/2006/relationships/notesSlide" Target="/ppt/notesSlides/notesSlide11.xml" Id="Rb55bc0415e00435f"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66bc2f3a6cef4c47" /><Relationship Type="http://schemas.openxmlformats.org/officeDocument/2006/relationships/notesSlide" Target="/ppt/notesSlides/notesSlide12.xml" Id="Rd9867545661c43f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07dca8732d04d51" /><Relationship Type="http://schemas.openxmlformats.org/officeDocument/2006/relationships/image" Target="/ppt/media/image4.png" Id="R126941351a6d440c" /><Relationship Type="http://schemas.openxmlformats.org/officeDocument/2006/relationships/notesSlide" Target="/ppt/notesSlides/notesSlide13.xml" Id="R01c4a09cac47489b"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e213408c181342a6" /><Relationship Type="http://schemas.openxmlformats.org/officeDocument/2006/relationships/notesSlide" Target="/ppt/notesSlides/notesSlide14.xml" Id="R8f92e329d6844a3b"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6b3e5005b5f44ab8" /><Relationship Type="http://schemas.openxmlformats.org/officeDocument/2006/relationships/notesSlide" Target="/ppt/notesSlides/notesSlide15.xml" Id="Rea4b5dbba3304ad0"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7904fe0d12984ba1" /><Relationship Type="http://schemas.openxmlformats.org/officeDocument/2006/relationships/notesSlide" Target="/ppt/notesSlides/notesSlide16.xml" Id="R7a45204469634959"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87caa9281a534789" /><Relationship Type="http://schemas.openxmlformats.org/officeDocument/2006/relationships/notesSlide" Target="/ppt/notesSlides/notesSlide17.xml" Id="R4a9c9911f3754b20"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d6a8af2b448f4abc" /><Relationship Type="http://schemas.openxmlformats.org/officeDocument/2006/relationships/notesSlide" Target="/ppt/notesSlides/notesSlide18.xml" Id="Rcb1a49bd5e8f44da"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1e7449c943bd4038" /><Relationship Type="http://schemas.openxmlformats.org/officeDocument/2006/relationships/notesSlide" Target="/ppt/notesSlides/notesSlide19.xml" Id="Rf58cd9e9bcec4f3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5cb59c7ba3014894" /><Relationship Type="http://schemas.openxmlformats.org/officeDocument/2006/relationships/notesSlide" Target="/ppt/notesSlides/notesSlide2.xml" Id="Rca32c71916b342cb"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dbd17020c363495e" /><Relationship Type="http://schemas.openxmlformats.org/officeDocument/2006/relationships/notesSlide" Target="/ppt/notesSlides/notesSlide20.xml" Id="Rdf91d83d60a84f0b"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50694cdfb1ff4706" /><Relationship Type="http://schemas.openxmlformats.org/officeDocument/2006/relationships/notesSlide" Target="/ppt/notesSlides/notesSlide21.xml" Id="Rd0e600a5ef89473f"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75afd2a6937544ff" /><Relationship Type="http://schemas.openxmlformats.org/officeDocument/2006/relationships/chart" Target="/ppt/slides/charts/chart1.xml" Id="R2acac3f82d7346e1" /><Relationship Type="http://schemas.openxmlformats.org/officeDocument/2006/relationships/notesSlide" Target="/ppt/notesSlides/notesSlide22.xml" Id="R4aa80be0344f42c3"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1a050ce5f5764678" /><Relationship Type="http://schemas.openxmlformats.org/officeDocument/2006/relationships/notesSlide" Target="/ppt/notesSlides/notesSlide23.xml" Id="Raaa7743782e241ba"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b29234c2961946e2" /><Relationship Type="http://schemas.openxmlformats.org/officeDocument/2006/relationships/notesSlide" Target="/ppt/notesSlides/notesSlide24.xml" Id="Rb89bae39f6d648b7"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d6cd8cb0834d41f3" /><Relationship Type="http://schemas.openxmlformats.org/officeDocument/2006/relationships/notesSlide" Target="/ppt/notesSlides/notesSlide25.xml" Id="R598c5760f4704d4f"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051dec69923247f4" /><Relationship Type="http://schemas.openxmlformats.org/officeDocument/2006/relationships/notesSlide" Target="/ppt/notesSlides/notesSlide26.xml" Id="Ra306ca2b95364d9b"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f28554e738104e7d" /><Relationship Type="http://schemas.openxmlformats.org/officeDocument/2006/relationships/notesSlide" Target="/ppt/notesSlides/notesSlide27.xml" Id="R66796c2154354d91"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72026882dde54c65" /><Relationship Type="http://schemas.openxmlformats.org/officeDocument/2006/relationships/notesSlide" Target="/ppt/notesSlides/notesSlide28.xml" Id="R4b582603ad444988"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b53ba04a4d2a4e88" /><Relationship Type="http://schemas.openxmlformats.org/officeDocument/2006/relationships/notesSlide" Target="/ppt/notesSlides/notesSlide29.xml" Id="R402ebfdbbd624ba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b638ab62a70845e1" /><Relationship Type="http://schemas.openxmlformats.org/officeDocument/2006/relationships/notesSlide" Target="/ppt/notesSlides/notesSlide3.xml" Id="R030265087eed42d4"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ed452b69eb314834" /><Relationship Type="http://schemas.openxmlformats.org/officeDocument/2006/relationships/notesSlide" Target="/ppt/notesSlides/notesSlide30.xml" Id="R49b143d4755946c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5f1a3bffc24487b" /><Relationship Type="http://schemas.openxmlformats.org/officeDocument/2006/relationships/notesSlide" Target="/ppt/notesSlides/notesSlide4.xml" Id="R96d8d9f66f1b4b92"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68eba7eeaf67489a" /><Relationship Type="http://schemas.openxmlformats.org/officeDocument/2006/relationships/notesSlide" Target="/ppt/notesSlides/notesSlide5.xml" Id="R384b8b7ff6934f8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f79ff061814b4943" /><Relationship Type="http://schemas.openxmlformats.org/officeDocument/2006/relationships/notesSlide" Target="/ppt/notesSlides/notesSlide6.xml" Id="R4102f710643a449a"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7147031b6f9a4e8d" /><Relationship Type="http://schemas.openxmlformats.org/officeDocument/2006/relationships/notesSlide" Target="/ppt/notesSlides/notesSlide7.xml" Id="R859cef8dd5e8465b"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cebf4a158be46f4" /><Relationship Type="http://schemas.openxmlformats.org/officeDocument/2006/relationships/notesSlide" Target="/ppt/notesSlides/notesSlide8.xml" Id="R91fa6c19d791487d"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66fc79ec4b89468e" /><Relationship Type="http://schemas.openxmlformats.org/officeDocument/2006/relationships/notesSlide" Target="/ppt/notesSlides/notesSlide9.xml" Id="Ra32e618482f04ab2" /></Relationships>
</file>

<file path=ppt/slides/charts/chart1.xml><?xml version="1.0" encoding="utf-8"?>
<c:chartSpace xmlns:c="http://schemas.openxmlformats.org/drawingml/2006/chart">
  <c:lang val="en-US"/>
  <c:chart>
    <c:plotArea>
      <c:barChart>
        <c:barDir val="col"/>
        <c:grouping val="clustered"/>
        <c:varyColors val="0"/>
        <c:ser>
          <c:idx val="0"/>
          <c:order val="0"/>
          <c:tx>
            <c:v>Revenue</c:v>
          </c:tx>
          <c:spPr>
            <a:solidFill xmlns:a="http://schemas.openxmlformats.org/drawingml/2006/main">
              <a:srgbClr val="0B8F87"/>
            </a:solidFill>
          </c:spPr>
          <c:cat>
            <c:strLit>
              <c:ptCount val="3"/>
              <c:pt idx="0">
                <c:v>Conservative</c:v>
              </c:pt>
              <c:pt idx="1">
                <c:v>Base</c:v>
              </c:pt>
              <c:pt idx="2">
                <c:v>Scale</c:v>
              </c:pt>
            </c:strLit>
          </c:cat>
          <c:val>
            <c:numLit>
              <c:formatCode>General</c:formatCode>
              <c:ptCount val="3"/>
              <c:pt idx="0">
                <c:v>1350</c:v>
              </c:pt>
              <c:pt idx="1">
                <c:v>3600</c:v>
              </c:pt>
              <c:pt idx="2">
                <c:v>6300</c:v>
              </c:pt>
            </c:numLit>
          </c:val>
        </c:ser>
        <c:ser>
          <c:idx val="1"/>
          <c:order val="1"/>
          <c:tx>
            <c:v>Operating cost</c:v>
          </c:tx>
          <c:spPr>
            <a:solidFill xmlns:a="http://schemas.openxmlformats.org/drawingml/2006/main">
              <a:srgbClr val="E31E24"/>
            </a:solidFill>
          </c:spPr>
          <c:cat>
            <c:strLit>
              <c:ptCount val="3"/>
              <c:pt idx="0">
                <c:v>Conservative</c:v>
              </c:pt>
              <c:pt idx="1">
                <c:v>Base</c:v>
              </c:pt>
              <c:pt idx="2">
                <c:v>Scale</c:v>
              </c:pt>
            </c:strLit>
          </c:cat>
          <c:val>
            <c:numLit>
              <c:formatCode>General</c:formatCode>
              <c:ptCount val="3"/>
              <c:pt idx="0">
                <c:v>2600</c:v>
              </c:pt>
              <c:pt idx="1">
                <c:v>3600</c:v>
              </c:pt>
              <c:pt idx="2">
                <c:v>4800</c:v>
              </c:pt>
            </c:numLit>
          </c:val>
        </c:ser>
        <c:dLbls>
          <c:txPr>
            <a:bodyPr xmlns:a="http://schemas.openxmlformats.org/drawingml/2006/main" anchorCtr="1"/>
            <a:lstStyle xmlns:a="http://schemas.openxmlformats.org/drawingml/2006/main"/>
            <a:p xmlns:a="http://schemas.openxmlformats.org/drawingml/2006/main">
              <a:pPr>
                <a:defRPr sz="975" b="1">
                  <a:solidFill>
                    <a:srgbClr val="FFFFFF"/>
                  </a:solidFill>
                </a:defRPr>
              </a:pPr>
            </a:p>
          </c:txPr>
          <c:dLblPos val="outEnd"/>
          <c:showLegendKey val="0"/>
          <c:showVal val="1"/>
          <c:showCatName val="0"/>
          <c:showSerName val="0"/>
          <c:showPercent val="0"/>
          <c:showBubbleSize val="0"/>
          <c:showLeaderLines val="0"/>
        </c:dLbls>
        <c:gapWidth val="80"/>
        <c:axId val="48650112"/>
        <c:axId val="48672768"/>
      </c:barChart>
      <c:catAx>
        <c:axId val="48650112"/>
        <c:scaling>
          <c:orientation val="minMax"/>
        </c:scaling>
        <c:delete val="0"/>
        <c:axPos val="b"/>
        <c:numFmt formatCode="General"/>
        <c:majorTickMark val="none"/>
        <c:minorTickMark val="none"/>
        <c:spPr>
          <a:ln xmlns:a="http://schemas.openxmlformats.org/drawingml/2006/main" w="9525">
            <a:solidFill>
              <a:srgbClr val="16364C"/>
            </a:solidFill>
            <a:prstDash val="solid"/>
          </a:ln>
        </c:spPr>
        <c:txPr>
          <a:bodyPr xmlns:a="http://schemas.openxmlformats.org/drawingml/2006/main" anchorCtr="1"/>
          <a:lstStyle xmlns:a="http://schemas.openxmlformats.org/drawingml/2006/main"/>
          <a:p xmlns:a="http://schemas.openxmlformats.org/drawingml/2006/main">
            <a:pPr>
              <a:defRPr sz="1050">
                <a:solidFill>
                  <a:srgbClr val="C9D5DD"/>
                </a:solidFill>
              </a:defRPr>
            </a:pPr>
          </a:p>
        </c:txPr>
        <c:crossAx val="48672768"/>
      </c:catAx>
      <c:valAx>
        <c:axId val="48672768"/>
        <c:scaling>
          <c:orientation val="minMax"/>
        </c:scaling>
        <c:delete val="1"/>
        <c:axPos val="l"/>
        <c:majorGridlines>
          <c:spPr>
            <a:ln xmlns:a="http://schemas.openxmlformats.org/drawingml/2006/main" w="9525">
              <a:solidFill>
                <a:srgbClr val="16364C"/>
              </a:solidFill>
              <a:prstDash val="solid"/>
            </a:ln>
          </c:spPr>
        </c:majorGridlines>
        <c:numFmt formatCode="General"/>
        <c:majorTickMark val="none"/>
        <c:minorTickMark val="none"/>
        <c:spPr>
          <a:ln xmlns:a="http://schemas.openxmlformats.org/drawingml/2006/main" w="9525">
            <a:solidFill>
              <a:srgbClr val="D4D4D4"/>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50112"/>
        <c:crossBetween val="between"/>
      </c:valAx>
      <c:spPr>
        <a:solidFill xmlns:a="http://schemas.openxmlformats.org/drawingml/2006/main">
          <a:srgbClr val="071A2B"/>
        </a:solidFill>
      </c:spPr>
    </c:plotArea>
    <c:legend>
      <c:legendPos val="b"/>
      <c:overlay val="0"/>
      <c:txPr>
        <a:bodyPr xmlns:a="http://schemas.openxmlformats.org/drawingml/2006/main" anchorCtr="1"/>
        <a:lstStyle xmlns:a="http://schemas.openxmlformats.org/drawingml/2006/main"/>
        <a:p xmlns:a="http://schemas.openxmlformats.org/drawingml/2006/main">
          <a:pPr>
            <a:defRPr sz="1050">
              <a:solidFill>
                <a:srgbClr val="C9D5DD"/>
              </a:solidFill>
            </a:defRPr>
          </a:pPr>
        </a:p>
      </c:txPr>
    </c:legend>
    <c:plotVisOnly val="1"/>
  </c:chart>
  <c:spPr>
    <a:solidFill xmlns:a="http://schemas.openxmlformats.org/drawingml/2006/main">
      <a:srgbClr val="071A2B"/>
    </a:solidFill>
    <a:ln xmlns:a="http://schemas.openxmlformats.org/drawingml/2006/main" w="0">
      <a:solidFill>
        <a:srgbClr val="071A2B"/>
      </a:solidFill>
      <a:prstDash val="solid"/>
    </a:ln>
  </c:spPr>
</c:chartSpace>
</file>

<file path=ppt/slides/slide1.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DB6B2790-4B79-4356-9DF7-EA5FAB05AC24}"/>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BD2F7258-ADCF-44B8-A3B7-7AF1911B61C3}"/>
              </a:ext>
            </a:extLst>
          </p:cNvPr>
          <p:cNvSpPr>
            <a:spLocks xmlns:a="http://schemas.openxmlformats.org/drawingml/2006/main" noGrp="1"/>
          </p:cNvSpPr>
          <p:nvPr/>
        </p:nvSpPr>
        <p:spPr>
          <a:xfrm xmlns:a="http://schemas.openxmlformats.org/drawingml/2006/main">
            <a:off x="685800" y="609600"/>
            <a:ext cx="525780" cy="525780"/>
          </a:xfrm>
          <a:prstGeom xmlns:a="http://schemas.openxmlformats.org/drawingml/2006/main" prst="pentagon">
            <a:avLst/>
          </a:prstGeom>
          <a:solidFill xmlns:a="http://schemas.openxmlformats.org/drawingml/2006/main">
            <a:srgbClr val="0B263A"/>
          </a:solidFill>
          <a:ln xmlns:a="http://schemas.openxmlformats.org/drawingml/2006/main" w="28575">
            <a:solidFill>
              <a:srgbClr val="E31E24"/>
            </a:solidFill>
            <a:prstDash val="solid"/>
          </a:ln>
        </p:spPr>
      </p:sp>
      <p:sp>
        <p:nvSpPr>
          <p:cNvPr id="3" name="">
            <a:extLst xmlns:a="http://schemas.openxmlformats.org/drawingml/2006/main">
              <a:ext uri="{FF2B5EF4-FFF2-40B4-BE49-F238E27FC236}">
                <a16:creationId xmlns:a16="http://schemas.microsoft.com/office/drawing/2014/main" id="{3E87F8F4-361A-4B6D-AC08-2FDE40974C23}"/>
              </a:ext>
            </a:extLst>
          </p:cNvPr>
          <p:cNvSpPr>
            <a:spLocks xmlns:a="http://schemas.openxmlformats.org/drawingml/2006/main" noGrp="1"/>
          </p:cNvSpPr>
          <p:nvPr/>
        </p:nvSpPr>
        <p:spPr>
          <a:xfrm xmlns:a="http://schemas.openxmlformats.org/drawingml/2006/main">
            <a:off x="765810" y="701040"/>
            <a:ext cx="205740" cy="32004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160" b="1" i="0">
                <a:solidFill>
                  <a:srgbClr val="FFFFFF"/>
                </a:solidFill>
              </a:defRPr>
            </a:pPr>
            <a:r>
              <a:rPr sz="2160" b="1" i="0">
                <a:solidFill>
                  <a:srgbClr val="FFFFFF"/>
                </a:solidFill>
              </a:rPr>
              <a:t>P</a:t>
            </a:r>
          </a:p>
        </p:txBody>
      </p:sp>
      <p:sp>
        <p:nvSpPr>
          <p:cNvPr id="4" name="">
            <a:extLst xmlns:a="http://schemas.openxmlformats.org/drawingml/2006/main">
              <a:ext uri="{FF2B5EF4-FFF2-40B4-BE49-F238E27FC236}">
                <a16:creationId xmlns:a16="http://schemas.microsoft.com/office/drawing/2014/main" id="{8AF8703D-0E57-41EE-8674-0B680F278C18}"/>
              </a:ext>
            </a:extLst>
          </p:cNvPr>
          <p:cNvSpPr>
            <a:spLocks xmlns:a="http://schemas.openxmlformats.org/drawingml/2006/main" noGrp="1"/>
          </p:cNvSpPr>
          <p:nvPr/>
        </p:nvSpPr>
        <p:spPr>
          <a:xfrm xmlns:a="http://schemas.openxmlformats.org/drawingml/2006/main">
            <a:off x="948690" y="906780"/>
            <a:ext cx="68580" cy="0"/>
          </a:xfrm>
          <a:prstGeom xmlns:a="http://schemas.openxmlformats.org/drawingml/2006/main" prst="line">
            <a:avLst/>
          </a:prstGeom>
          <a:noFill xmlns:a="http://schemas.openxmlformats.org/drawingml/2006/main"/>
          <a:ln xmlns:a="http://schemas.openxmlformats.org/drawingml/2006/main" w="22860">
            <a:solidFill>
              <a:srgbClr val="59C7D1"/>
            </a:solidFill>
            <a:prstDash val="solid"/>
          </a:ln>
        </p:spPr>
      </p:sp>
      <p:sp>
        <p:nvSpPr>
          <p:cNvPr id="5" name="">
            <a:extLst xmlns:a="http://schemas.openxmlformats.org/drawingml/2006/main">
              <a:ext uri="{FF2B5EF4-FFF2-40B4-BE49-F238E27FC236}">
                <a16:creationId xmlns:a16="http://schemas.microsoft.com/office/drawing/2014/main" id="{7DCA6FC5-61AE-4090-8E2C-365849F20F8B}"/>
              </a:ext>
            </a:extLst>
          </p:cNvPr>
          <p:cNvSpPr>
            <a:spLocks xmlns:a="http://schemas.openxmlformats.org/drawingml/2006/main" noGrp="1"/>
          </p:cNvSpPr>
          <p:nvPr/>
        </p:nvSpPr>
        <p:spPr>
          <a:xfrm xmlns:a="http://schemas.openxmlformats.org/drawingml/2006/main">
            <a:off x="1017270" y="815340"/>
            <a:ext cx="0" cy="91440"/>
          </a:xfrm>
          <a:prstGeom xmlns:a="http://schemas.openxmlformats.org/drawingml/2006/main" prst="line">
            <a:avLst/>
          </a:prstGeom>
          <a:noFill xmlns:a="http://schemas.openxmlformats.org/drawingml/2006/main"/>
          <a:ln xmlns:a="http://schemas.openxmlformats.org/drawingml/2006/main" w="22860">
            <a:solidFill>
              <a:srgbClr val="59C7D1"/>
            </a:solidFill>
            <a:prstDash val="solid"/>
          </a:ln>
        </p:spPr>
      </p:sp>
      <p:sp>
        <p:nvSpPr>
          <p:cNvPr id="6" name="">
            <a:extLst xmlns:a="http://schemas.openxmlformats.org/drawingml/2006/main">
              <a:ext uri="{FF2B5EF4-FFF2-40B4-BE49-F238E27FC236}">
                <a16:creationId xmlns:a16="http://schemas.microsoft.com/office/drawing/2014/main" id="{0DC22CD4-7852-4716-9860-E4DDFCE2001A}"/>
              </a:ext>
            </a:extLst>
          </p:cNvPr>
          <p:cNvSpPr>
            <a:spLocks xmlns:a="http://schemas.openxmlformats.org/drawingml/2006/main" noGrp="1"/>
          </p:cNvSpPr>
          <p:nvPr/>
        </p:nvSpPr>
        <p:spPr>
          <a:xfrm xmlns:a="http://schemas.openxmlformats.org/drawingml/2006/main">
            <a:off x="1017270" y="815340"/>
            <a:ext cx="45720" cy="0"/>
          </a:xfrm>
          <a:prstGeom xmlns:a="http://schemas.openxmlformats.org/drawingml/2006/main" prst="line">
            <a:avLst/>
          </a:prstGeom>
          <a:noFill xmlns:a="http://schemas.openxmlformats.org/drawingml/2006/main"/>
          <a:ln xmlns:a="http://schemas.openxmlformats.org/drawingml/2006/main" w="22860">
            <a:solidFill>
              <a:srgbClr val="59C7D1"/>
            </a:solidFill>
            <a:prstDash val="solid"/>
          </a:ln>
        </p:spPr>
      </p:sp>
      <p:sp>
        <p:nvSpPr>
          <p:cNvPr id="7" name="">
            <a:extLst xmlns:a="http://schemas.openxmlformats.org/drawingml/2006/main">
              <a:ext uri="{FF2B5EF4-FFF2-40B4-BE49-F238E27FC236}">
                <a16:creationId xmlns:a16="http://schemas.microsoft.com/office/drawing/2014/main" id="{623B2A7F-FF49-4169-8D52-620F76AB2B8E}"/>
              </a:ext>
            </a:extLst>
          </p:cNvPr>
          <p:cNvSpPr>
            <a:spLocks xmlns:a="http://schemas.openxmlformats.org/drawingml/2006/main" noGrp="1"/>
          </p:cNvSpPr>
          <p:nvPr/>
        </p:nvSpPr>
        <p:spPr>
          <a:xfrm xmlns:a="http://schemas.openxmlformats.org/drawingml/2006/main">
            <a:off x="1062990" y="815340"/>
            <a:ext cx="0" cy="160020"/>
          </a:xfrm>
          <a:prstGeom xmlns:a="http://schemas.openxmlformats.org/drawingml/2006/main" prst="line">
            <a:avLst/>
          </a:prstGeom>
          <a:noFill xmlns:a="http://schemas.openxmlformats.org/drawingml/2006/main"/>
          <a:ln xmlns:a="http://schemas.openxmlformats.org/drawingml/2006/main" w="22860">
            <a:solidFill>
              <a:srgbClr val="59C7D1"/>
            </a:solidFill>
            <a:prstDash val="solid"/>
          </a:ln>
        </p:spPr>
      </p:sp>
      <p:sp>
        <p:nvSpPr>
          <p:cNvPr id="8" name="">
            <a:extLst xmlns:a="http://schemas.openxmlformats.org/drawingml/2006/main">
              <a:ext uri="{FF2B5EF4-FFF2-40B4-BE49-F238E27FC236}">
                <a16:creationId xmlns:a16="http://schemas.microsoft.com/office/drawing/2014/main" id="{ABD771E6-1A17-4B20-A9DD-EE1D333356CC}"/>
              </a:ext>
            </a:extLst>
          </p:cNvPr>
          <p:cNvSpPr>
            <a:spLocks xmlns:a="http://schemas.openxmlformats.org/drawingml/2006/main" noGrp="1"/>
          </p:cNvSpPr>
          <p:nvPr/>
        </p:nvSpPr>
        <p:spPr>
          <a:xfrm xmlns:a="http://schemas.openxmlformats.org/drawingml/2006/main">
            <a:off x="1062990" y="975360"/>
            <a:ext cx="68580" cy="0"/>
          </a:xfrm>
          <a:prstGeom xmlns:a="http://schemas.openxmlformats.org/drawingml/2006/main" prst="line">
            <a:avLst/>
          </a:prstGeom>
          <a:noFill xmlns:a="http://schemas.openxmlformats.org/drawingml/2006/main"/>
          <a:ln xmlns:a="http://schemas.openxmlformats.org/drawingml/2006/main" w="22860">
            <a:solidFill>
              <a:srgbClr val="59C7D1"/>
            </a:solidFill>
            <a:prstDash val="solid"/>
          </a:ln>
        </p:spPr>
      </p:sp>
      <p:sp>
        <p:nvSpPr>
          <p:cNvPr id="9" name="">
            <a:extLst xmlns:a="http://schemas.openxmlformats.org/drawingml/2006/main">
              <a:ext uri="{FF2B5EF4-FFF2-40B4-BE49-F238E27FC236}">
                <a16:creationId xmlns:a16="http://schemas.microsoft.com/office/drawing/2014/main" id="{A36A8518-3967-4FC2-B15B-017B4E6DF2A9}"/>
              </a:ext>
            </a:extLst>
          </p:cNvPr>
          <p:cNvSpPr>
            <a:spLocks xmlns:a="http://schemas.openxmlformats.org/drawingml/2006/main" noGrp="1"/>
          </p:cNvSpPr>
          <p:nvPr/>
        </p:nvSpPr>
        <p:spPr>
          <a:xfrm xmlns:a="http://schemas.openxmlformats.org/drawingml/2006/main">
            <a:off x="1131570" y="906780"/>
            <a:ext cx="0" cy="68580"/>
          </a:xfrm>
          <a:prstGeom xmlns:a="http://schemas.openxmlformats.org/drawingml/2006/main" prst="line">
            <a:avLst/>
          </a:prstGeom>
          <a:noFill xmlns:a="http://schemas.openxmlformats.org/drawingml/2006/main"/>
          <a:ln xmlns:a="http://schemas.openxmlformats.org/drawingml/2006/main" w="22860">
            <a:solidFill>
              <a:srgbClr val="59C7D1"/>
            </a:solidFill>
            <a:prstDash val="solid"/>
          </a:ln>
        </p:spPr>
      </p:sp>
      <p:sp>
        <p:nvSpPr>
          <p:cNvPr id="10" name="">
            <a:extLst xmlns:a="http://schemas.openxmlformats.org/drawingml/2006/main">
              <a:ext uri="{FF2B5EF4-FFF2-40B4-BE49-F238E27FC236}">
                <a16:creationId xmlns:a16="http://schemas.microsoft.com/office/drawing/2014/main" id="{170CEFF3-6E4A-4894-9713-AEBA006A5FC3}"/>
              </a:ext>
            </a:extLst>
          </p:cNvPr>
          <p:cNvSpPr>
            <a:spLocks xmlns:a="http://schemas.openxmlformats.org/drawingml/2006/main" noGrp="1"/>
          </p:cNvSpPr>
          <p:nvPr/>
        </p:nvSpPr>
        <p:spPr>
          <a:xfrm xmlns:a="http://schemas.openxmlformats.org/drawingml/2006/main">
            <a:off x="1131570" y="906780"/>
            <a:ext cx="45720" cy="0"/>
          </a:xfrm>
          <a:prstGeom xmlns:a="http://schemas.openxmlformats.org/drawingml/2006/main" prst="line">
            <a:avLst/>
          </a:prstGeom>
          <a:noFill xmlns:a="http://schemas.openxmlformats.org/drawingml/2006/main"/>
          <a:ln xmlns:a="http://schemas.openxmlformats.org/drawingml/2006/main" w="22860">
            <a:solidFill>
              <a:srgbClr val="59C7D1"/>
            </a:solidFill>
            <a:prstDash val="solid"/>
          </a:ln>
        </p:spPr>
      </p:sp>
      <p:sp>
        <p:nvSpPr>
          <p:cNvPr id="11" name="">
            <a:extLst xmlns:a="http://schemas.openxmlformats.org/drawingml/2006/main">
              <a:ext uri="{FF2B5EF4-FFF2-40B4-BE49-F238E27FC236}">
                <a16:creationId xmlns:a16="http://schemas.microsoft.com/office/drawing/2014/main" id="{43DC77B8-7CB2-493B-86F1-8D12C1199CB0}"/>
              </a:ext>
            </a:extLst>
          </p:cNvPr>
          <p:cNvSpPr>
            <a:spLocks xmlns:a="http://schemas.openxmlformats.org/drawingml/2006/main" noGrp="1"/>
          </p:cNvSpPr>
          <p:nvPr/>
        </p:nvSpPr>
        <p:spPr>
          <a:xfrm xmlns:a="http://schemas.openxmlformats.org/drawingml/2006/main">
            <a:off x="685800" y="1562100"/>
            <a:ext cx="74295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6000" b="1" i="0">
                <a:solidFill>
                  <a:srgbClr val="FFFFFF"/>
                </a:solidFill>
              </a:defRPr>
            </a:pPr>
            <a:r>
              <a:rPr sz="6000" b="1" i="0">
                <a:solidFill>
                  <a:srgbClr val="FFFFFF"/>
                </a:solidFill>
              </a:rPr>
              <a:t>PERISAI</a:t>
            </a:r>
          </a:p>
        </p:txBody>
      </p:sp>
      <p:sp>
        <p:nvSpPr>
          <p:cNvPr id="12" name="">
            <a:extLst xmlns:a="http://schemas.openxmlformats.org/drawingml/2006/main">
              <a:ext uri="{FF2B5EF4-FFF2-40B4-BE49-F238E27FC236}">
                <a16:creationId xmlns:a16="http://schemas.microsoft.com/office/drawing/2014/main" id="{6C24B8A1-AC5C-4794-8287-97737383316F}"/>
              </a:ext>
            </a:extLst>
          </p:cNvPr>
          <p:cNvSpPr>
            <a:spLocks xmlns:a="http://schemas.openxmlformats.org/drawingml/2006/main" noGrp="1"/>
          </p:cNvSpPr>
          <p:nvPr/>
        </p:nvSpPr>
        <p:spPr>
          <a:xfrm xmlns:a="http://schemas.openxmlformats.org/drawingml/2006/main">
            <a:off x="704850" y="2495550"/>
            <a:ext cx="7429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000" b="1" i="0">
                <a:solidFill>
                  <a:srgbClr val="FF4B51"/>
                </a:solidFill>
              </a:defRPr>
            </a:pPr>
            <a:r>
              <a:rPr sz="3000" b="1" i="0">
                <a:solidFill>
                  <a:srgbClr val="FF4B51"/>
                </a:solidFill>
              </a:rPr>
              <a:t>Air Ambulance &amp; Flying Hospital</a:t>
            </a:r>
          </a:p>
        </p:txBody>
      </p:sp>
      <p:sp>
        <p:nvSpPr>
          <p:cNvPr id="13" name="">
            <a:extLst xmlns:a="http://schemas.openxmlformats.org/drawingml/2006/main">
              <a:ext uri="{FF2B5EF4-FFF2-40B4-BE49-F238E27FC236}">
                <a16:creationId xmlns:a16="http://schemas.microsoft.com/office/drawing/2014/main" id="{5CECE252-E79D-462C-BDB3-6DB255C36D4F}"/>
              </a:ext>
            </a:extLst>
          </p:cNvPr>
          <p:cNvSpPr>
            <a:spLocks xmlns:a="http://schemas.openxmlformats.org/drawingml/2006/main" noGrp="1"/>
          </p:cNvSpPr>
          <p:nvPr/>
        </p:nvSpPr>
        <p:spPr>
          <a:xfrm xmlns:a="http://schemas.openxmlformats.org/drawingml/2006/main">
            <a:off x="723900" y="3257550"/>
            <a:ext cx="6572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0" i="0">
                <a:solidFill>
                  <a:srgbClr val="C9D5DD"/>
                </a:solidFill>
              </a:defRPr>
            </a:pPr>
            <a:r>
              <a:rPr sz="1875" b="0" i="0">
                <a:solidFill>
                  <a:srgbClr val="C9D5DD"/>
                </a:solidFill>
              </a:rPr>
              <a:t>A proposed national medical aviation network for an archipelagic Indonesia.</a:t>
            </a:r>
          </a:p>
        </p:txBody>
      </p:sp>
      <p:sp>
        <p:nvSpPr>
          <p:cNvPr id="14" name="">
            <a:extLst xmlns:a="http://schemas.openxmlformats.org/drawingml/2006/main">
              <a:ext uri="{FF2B5EF4-FFF2-40B4-BE49-F238E27FC236}">
                <a16:creationId xmlns:a16="http://schemas.microsoft.com/office/drawing/2014/main" id="{7D9848AC-C2A2-4AEC-9C9B-56B34798587E}"/>
              </a:ext>
            </a:extLst>
          </p:cNvPr>
          <p:cNvSpPr>
            <a:spLocks xmlns:a="http://schemas.openxmlformats.org/drawingml/2006/main" noGrp="1"/>
          </p:cNvSpPr>
          <p:nvPr/>
        </p:nvSpPr>
        <p:spPr>
          <a:xfrm xmlns:a="http://schemas.openxmlformats.org/drawingml/2006/main">
            <a:off x="723900" y="4210050"/>
            <a:ext cx="2000250" cy="2667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15" name="">
            <a:extLst xmlns:a="http://schemas.openxmlformats.org/drawingml/2006/main">
              <a:ext uri="{FF2B5EF4-FFF2-40B4-BE49-F238E27FC236}">
                <a16:creationId xmlns:a16="http://schemas.microsoft.com/office/drawing/2014/main" id="{62A891FE-AE00-4A6C-A52C-0F791122E8AB}"/>
              </a:ext>
            </a:extLst>
          </p:cNvPr>
          <p:cNvSpPr>
            <a:spLocks xmlns:a="http://schemas.openxmlformats.org/drawingml/2006/main" noGrp="1"/>
          </p:cNvSpPr>
          <p:nvPr/>
        </p:nvSpPr>
        <p:spPr>
          <a:xfrm xmlns:a="http://schemas.openxmlformats.org/drawingml/2006/main">
            <a:off x="819150" y="4257675"/>
            <a:ext cx="1809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STRATEGIC CONCEPT</a:t>
            </a:r>
          </a:p>
        </p:txBody>
      </p:sp>
      <p:sp>
        <p:nvSpPr>
          <p:cNvPr id="16" name="">
            <a:extLst xmlns:a="http://schemas.openxmlformats.org/drawingml/2006/main">
              <a:ext uri="{FF2B5EF4-FFF2-40B4-BE49-F238E27FC236}">
                <a16:creationId xmlns:a16="http://schemas.microsoft.com/office/drawing/2014/main" id="{969EF89B-E90C-4AF1-B786-2EE35E4E1139}"/>
              </a:ext>
            </a:extLst>
          </p:cNvPr>
          <p:cNvSpPr>
            <a:spLocks xmlns:a="http://schemas.openxmlformats.org/drawingml/2006/main" noGrp="1"/>
          </p:cNvSpPr>
          <p:nvPr/>
        </p:nvSpPr>
        <p:spPr>
          <a:xfrm xmlns:a="http://schemas.openxmlformats.org/drawingml/2006/main">
            <a:off x="723900" y="4695825"/>
            <a:ext cx="5905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BRINGING CRITICAL CARE TO EVERY ISLAND</a:t>
            </a:r>
          </a:p>
        </p:txBody>
      </p:sp>
      <p:pic>
        <p:nvPicPr>
          <p:cNvPr id="37" name=""/>
          <p:cNvPicPr>
            <a:picLocks xmlns:a="http://schemas.openxmlformats.org/drawingml/2006/main" noChangeAspect="1"/>
          </p:cNvPicPr>
          <p:nvPr/>
        </p:nvPicPr>
        <p:blipFill>
          <a:blip xmlns:r="http://schemas.openxmlformats.org/officeDocument/2006/relationships" xmlns:a="http://schemas.openxmlformats.org/drawingml/2006/main" r:embed="R4799e6055ebe40bd"/>
          <a:srcRect xmlns:a="http://schemas.openxmlformats.org/drawingml/2006/main" l="17901" t="0" r="17901" b="0"/>
          <a:stretch xmlns:a="http://schemas.openxmlformats.org/drawingml/2006/main">
            <a:fillRect l="0" t="0" r="0" b="0"/>
          </a:stretch>
        </p:blipFill>
        <p:spPr>
          <a:xfrm xmlns:a="http://schemas.openxmlformats.org/drawingml/2006/main">
            <a:off x="7239000" y="1066800"/>
            <a:ext cx="4324350" cy="3790950"/>
          </a:xfrm>
          <a:prstGeom xmlns:a="http://schemas.openxmlformats.org/drawingml/2006/main" prst="roundRect">
            <a:avLst>
              <a:gd name="adj" fmla="val 3015"/>
            </a:avLst>
          </a:prstGeom>
        </p:spPr>
      </p:pic>
      <p:sp>
        <p:nvSpPr>
          <p:cNvPr id="18" name="">
            <a:extLst xmlns:a="http://schemas.openxmlformats.org/drawingml/2006/main">
              <a:ext uri="{FF2B5EF4-FFF2-40B4-BE49-F238E27FC236}">
                <a16:creationId xmlns:a16="http://schemas.microsoft.com/office/drawing/2014/main" id="{43A61E72-1BF3-4F88-898B-4DDF75FE7536}"/>
              </a:ext>
            </a:extLst>
          </p:cNvPr>
          <p:cNvSpPr>
            <a:spLocks xmlns:a="http://schemas.openxmlformats.org/drawingml/2006/main" noGrp="1"/>
          </p:cNvSpPr>
          <p:nvPr/>
        </p:nvSpPr>
        <p:spPr>
          <a:xfrm xmlns:a="http://schemas.openxmlformats.org/drawingml/2006/main">
            <a:off x="7429500" y="4476750"/>
            <a:ext cx="3943350" cy="304800"/>
          </a:xfrm>
          <a:prstGeom xmlns:a="http://schemas.openxmlformats.org/drawingml/2006/main" prst="rect">
            <a:avLst/>
          </a:prstGeom>
          <a:solidFill xmlns:a="http://schemas.openxmlformats.org/drawingml/2006/main">
            <a:srgbClr val="071A2B"/>
          </a:solidFill>
          <a:ln xmlns:a="http://schemas.openxmlformats.org/drawingml/2006/main" w="0">
            <a:solidFill>
              <a:srgbClr val="071A2B"/>
            </a:solidFill>
            <a:prstDash val="solid"/>
          </a:ln>
        </p:spPr>
      </p:sp>
      <p:sp>
        <p:nvSpPr>
          <p:cNvPr id="19" name="">
            <a:extLst xmlns:a="http://schemas.openxmlformats.org/drawingml/2006/main">
              <a:ext uri="{FF2B5EF4-FFF2-40B4-BE49-F238E27FC236}">
                <a16:creationId xmlns:a16="http://schemas.microsoft.com/office/drawing/2014/main" id="{875924E7-614D-4590-9605-1202126406CF}"/>
              </a:ext>
            </a:extLst>
          </p:cNvPr>
          <p:cNvSpPr>
            <a:spLocks xmlns:a="http://schemas.openxmlformats.org/drawingml/2006/main" noGrp="1"/>
          </p:cNvSpPr>
          <p:nvPr/>
        </p:nvSpPr>
        <p:spPr>
          <a:xfrm xmlns:a="http://schemas.openxmlformats.org/drawingml/2006/main">
            <a:off x="7524750" y="4562475"/>
            <a:ext cx="3752850" cy="1619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825" b="1" i="0">
                <a:solidFill>
                  <a:srgbClr val="FFFFFF"/>
                </a:solidFill>
              </a:defRPr>
            </a:pPr>
            <a:r>
              <a:rPr sz="825" b="1" i="0">
                <a:solidFill>
                  <a:srgbClr val="FFFFFF"/>
                </a:solidFill>
              </a:rPr>
              <a:t>CONCEPTUAL VISUAL - NOT AN ACTUAL PERISAI AIRCRAFT</a:t>
            </a:r>
          </a:p>
        </p:txBody>
      </p:sp>
      <p:sp>
        <p:nvSpPr>
          <p:cNvPr id="20" name="">
            <a:extLst xmlns:a="http://schemas.openxmlformats.org/drawingml/2006/main">
              <a:ext uri="{FF2B5EF4-FFF2-40B4-BE49-F238E27FC236}">
                <a16:creationId xmlns:a16="http://schemas.microsoft.com/office/drawing/2014/main" id="{D0CE9163-D705-47CB-86EC-86BB93707838}"/>
              </a:ext>
            </a:extLst>
          </p:cNvPr>
          <p:cNvSpPr>
            <a:spLocks xmlns:a="http://schemas.openxmlformats.org/drawingml/2006/main" noGrp="1"/>
          </p:cNvSpPr>
          <p:nvPr/>
        </p:nvSpPr>
        <p:spPr>
          <a:xfrm xmlns:a="http://schemas.openxmlformats.org/drawingml/2006/main">
            <a:off x="723900" y="6210300"/>
            <a:ext cx="4095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9CB0BF"/>
                </a:solidFill>
              </a:defRPr>
            </a:pPr>
            <a:r>
              <a:rPr sz="1050" b="1" i="0">
                <a:solidFill>
                  <a:srgbClr val="9CB0BF"/>
                </a:solidFill>
              </a:rPr>
              <a:t>CONCEPT PRESENTATION / AUGUST 2026</a:t>
            </a:r>
          </a:p>
        </p:txBody>
      </p:sp>
    </p:spTree>
    <p:extLst>
      <p:ext uri="{BB962C8B-B14F-4D97-AF65-F5344CB8AC3E}">
        <p14:creationId xmlns:p14="http://schemas.microsoft.com/office/powerpoint/2010/main" val="1042471422"/>
      </p:ext>
    </p:extLst>
  </p:cSld>
</p:sld>
</file>

<file path=ppt/slides/slide10.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6" name="">
            <a:extLst xmlns:a="http://schemas.openxmlformats.org/drawingml/2006/main">
              <a:ext uri="{FF2B5EF4-FFF2-40B4-BE49-F238E27FC236}">
                <a16:creationId xmlns:a16="http://schemas.microsoft.com/office/drawing/2014/main" id="{6CB7C630-857B-4F7F-AEB8-43513C0A5C32}"/>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9D4A6D76-9AFD-47C3-BF9E-F962C21743E7}"/>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N219 AMPHIBIOUS FLYING HOSPITAL</a:t>
            </a:r>
          </a:p>
        </p:txBody>
      </p:sp>
      <p:sp>
        <p:nvSpPr>
          <p:cNvPr id="3" name="">
            <a:extLst xmlns:a="http://schemas.openxmlformats.org/drawingml/2006/main">
              <a:ext uri="{FF2B5EF4-FFF2-40B4-BE49-F238E27FC236}">
                <a16:creationId xmlns:a16="http://schemas.microsoft.com/office/drawing/2014/main" id="{335886A0-42A4-47BE-AA78-A55E89F65326}"/>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N219 could anchor remote-care trials.</a:t>
            </a:r>
          </a:p>
        </p:txBody>
      </p:sp>
      <p:sp>
        <p:nvSpPr>
          <p:cNvPr id="4" name="">
            <a:extLst xmlns:a="http://schemas.openxmlformats.org/drawingml/2006/main">
              <a:ext uri="{FF2B5EF4-FFF2-40B4-BE49-F238E27FC236}">
                <a16:creationId xmlns:a16="http://schemas.microsoft.com/office/drawing/2014/main" id="{385F0F05-A5FB-40ED-BDC4-01887D61B1E9}"/>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8FE8BA62-F021-4AA8-B932-F1C70BF608A3}"/>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5ABBED2A-F5ED-459C-BF60-F0868D3EBF33}"/>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N219 AMPHIBIOUS FLYING HOSPITAL</a:t>
            </a:r>
          </a:p>
        </p:txBody>
      </p:sp>
      <p:sp>
        <p:nvSpPr>
          <p:cNvPr id="7" name="">
            <a:extLst xmlns:a="http://schemas.openxmlformats.org/drawingml/2006/main">
              <a:ext uri="{FF2B5EF4-FFF2-40B4-BE49-F238E27FC236}">
                <a16:creationId xmlns:a16="http://schemas.microsoft.com/office/drawing/2014/main" id="{BDE4F7B0-8CE2-4336-80C0-8F2464CFC289}"/>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10</a:t>
            </a:r>
          </a:p>
        </p:txBody>
      </p:sp>
      <p:sp>
        <p:nvSpPr>
          <p:cNvPr id="8" name="">
            <a:extLst xmlns:a="http://schemas.openxmlformats.org/drawingml/2006/main">
              <a:ext uri="{FF2B5EF4-FFF2-40B4-BE49-F238E27FC236}">
                <a16:creationId xmlns:a16="http://schemas.microsoft.com/office/drawing/2014/main" id="{2F79654E-F0E1-4875-8429-90F2A9288005}"/>
              </a:ext>
            </a:extLst>
          </p:cNvPr>
          <p:cNvSpPr>
            <a:spLocks xmlns:a="http://schemas.openxmlformats.org/drawingml/2006/main" noGrp="1"/>
          </p:cNvSpPr>
          <p:nvPr/>
        </p:nvSpPr>
        <p:spPr>
          <a:xfrm xmlns:a="http://schemas.openxmlformats.org/drawingml/2006/main">
            <a:off x="609600" y="1619250"/>
            <a:ext cx="2209800" cy="26670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9" name="">
            <a:extLst xmlns:a="http://schemas.openxmlformats.org/drawingml/2006/main">
              <a:ext uri="{FF2B5EF4-FFF2-40B4-BE49-F238E27FC236}">
                <a16:creationId xmlns:a16="http://schemas.microsoft.com/office/drawing/2014/main" id="{040912FE-F17A-4B8D-9FCE-E01E22024A3C}"/>
              </a:ext>
            </a:extLst>
          </p:cNvPr>
          <p:cNvSpPr>
            <a:spLocks xmlns:a="http://schemas.openxmlformats.org/drawingml/2006/main" noGrp="1"/>
          </p:cNvSpPr>
          <p:nvPr/>
        </p:nvSpPr>
        <p:spPr>
          <a:xfrm xmlns:a="http://schemas.openxmlformats.org/drawingml/2006/main">
            <a:off x="704850" y="1666875"/>
            <a:ext cx="20193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BASELINE N219 / EXISTING</a:t>
            </a:r>
          </a:p>
        </p:txBody>
      </p:sp>
      <p:sp>
        <p:nvSpPr>
          <p:cNvPr id="10" name="">
            <a:extLst xmlns:a="http://schemas.openxmlformats.org/drawingml/2006/main">
              <a:ext uri="{FF2B5EF4-FFF2-40B4-BE49-F238E27FC236}">
                <a16:creationId xmlns:a16="http://schemas.microsoft.com/office/drawing/2014/main" id="{D6D5D738-D400-455F-9FA4-F6455AECC500}"/>
              </a:ext>
            </a:extLst>
          </p:cNvPr>
          <p:cNvSpPr>
            <a:spLocks xmlns:a="http://schemas.openxmlformats.org/drawingml/2006/main" noGrp="1"/>
          </p:cNvSpPr>
          <p:nvPr/>
        </p:nvSpPr>
        <p:spPr>
          <a:xfrm xmlns:a="http://schemas.openxmlformats.org/drawingml/2006/main">
            <a:off x="2971800" y="1619250"/>
            <a:ext cx="2552700" cy="266700"/>
          </a:xfrm>
          <a:prstGeom xmlns:a="http://schemas.openxmlformats.org/drawingml/2006/main" prst="roundRect">
            <a:avLst>
              <a:gd name="adj" fmla="val 50000"/>
            </a:avLst>
          </a:prstGeom>
          <a:solidFill xmlns:a="http://schemas.openxmlformats.org/drawingml/2006/main">
            <a:srgbClr val="0B4F71"/>
          </a:solidFill>
          <a:ln xmlns:a="http://schemas.openxmlformats.org/drawingml/2006/main" w="0">
            <a:solidFill>
              <a:srgbClr val="0B4F71"/>
            </a:solidFill>
            <a:prstDash val="solid"/>
          </a:ln>
        </p:spPr>
      </p:sp>
      <p:sp>
        <p:nvSpPr>
          <p:cNvPr id="11" name="">
            <a:extLst xmlns:a="http://schemas.openxmlformats.org/drawingml/2006/main">
              <a:ext uri="{FF2B5EF4-FFF2-40B4-BE49-F238E27FC236}">
                <a16:creationId xmlns:a16="http://schemas.microsoft.com/office/drawing/2014/main" id="{05C62B5B-BED2-49E5-87F8-DDECA31D6454}"/>
              </a:ext>
            </a:extLst>
          </p:cNvPr>
          <p:cNvSpPr>
            <a:spLocks xmlns:a="http://schemas.openxmlformats.org/drawingml/2006/main" noGrp="1"/>
          </p:cNvSpPr>
          <p:nvPr/>
        </p:nvSpPr>
        <p:spPr>
          <a:xfrm xmlns:a="http://schemas.openxmlformats.org/drawingml/2006/main">
            <a:off x="3067050" y="1666875"/>
            <a:ext cx="2362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AMPHIBIOUS / DEVELOPMENT</a:t>
            </a:r>
          </a:p>
        </p:txBody>
      </p:sp>
      <p:pic>
        <p:nvPicPr>
          <p:cNvPr id="47" name=""/>
          <p:cNvPicPr>
            <a:picLocks xmlns:a="http://schemas.openxmlformats.org/drawingml/2006/main" noChangeAspect="1"/>
          </p:cNvPicPr>
          <p:nvPr/>
        </p:nvPicPr>
        <p:blipFill>
          <a:blip xmlns:r="http://schemas.openxmlformats.org/officeDocument/2006/relationships" xmlns:a="http://schemas.openxmlformats.org/drawingml/2006/main" r:embed="R1ec443c822844f65"/>
          <a:srcRect xmlns:a="http://schemas.openxmlformats.org/drawingml/2006/main" l="804" t="0" r="804" b="0"/>
          <a:stretch xmlns:a="http://schemas.openxmlformats.org/drawingml/2006/main">
            <a:fillRect l="0" t="0" r="0" b="0"/>
          </a:stretch>
        </p:blipFill>
        <p:spPr>
          <a:xfrm xmlns:a="http://schemas.openxmlformats.org/drawingml/2006/main">
            <a:off x="609600" y="2038350"/>
            <a:ext cx="4762500" cy="2724150"/>
          </a:xfrm>
          <a:prstGeom xmlns:a="http://schemas.openxmlformats.org/drawingml/2006/main" prst="roundRect">
            <a:avLst>
              <a:gd name="adj" fmla="val 4196"/>
            </a:avLst>
          </a:prstGeom>
        </p:spPr>
      </p:pic>
      <p:sp>
        <p:nvSpPr>
          <p:cNvPr id="13" name="">
            <a:extLst xmlns:a="http://schemas.openxmlformats.org/drawingml/2006/main">
              <a:ext uri="{FF2B5EF4-FFF2-40B4-BE49-F238E27FC236}">
                <a16:creationId xmlns:a16="http://schemas.microsoft.com/office/drawing/2014/main" id="{B0712AEF-85BD-4434-B8CD-5689F7626614}"/>
              </a:ext>
            </a:extLst>
          </p:cNvPr>
          <p:cNvSpPr>
            <a:spLocks xmlns:a="http://schemas.openxmlformats.org/drawingml/2006/main" noGrp="1"/>
          </p:cNvSpPr>
          <p:nvPr/>
        </p:nvSpPr>
        <p:spPr>
          <a:xfrm xmlns:a="http://schemas.openxmlformats.org/drawingml/2006/main">
            <a:off x="762000" y="4381500"/>
            <a:ext cx="4457700" cy="285750"/>
          </a:xfrm>
          <a:prstGeom xmlns:a="http://schemas.openxmlformats.org/drawingml/2006/main" prst="rect">
            <a:avLst/>
          </a:prstGeom>
          <a:solidFill xmlns:a="http://schemas.openxmlformats.org/drawingml/2006/main">
            <a:srgbClr val="071A2B"/>
          </a:solidFill>
          <a:ln xmlns:a="http://schemas.openxmlformats.org/drawingml/2006/main" w="0">
            <a:solidFill>
              <a:srgbClr val="071A2B"/>
            </a:solidFill>
            <a:prstDash val="solid"/>
          </a:ln>
        </p:spPr>
      </p:sp>
      <p:sp>
        <p:nvSpPr>
          <p:cNvPr id="14" name="">
            <a:extLst xmlns:a="http://schemas.openxmlformats.org/drawingml/2006/main">
              <a:ext uri="{FF2B5EF4-FFF2-40B4-BE49-F238E27FC236}">
                <a16:creationId xmlns:a16="http://schemas.microsoft.com/office/drawing/2014/main" id="{E035A2EB-9315-43F7-A41C-ED1B5C2CD61A}"/>
              </a:ext>
            </a:extLst>
          </p:cNvPr>
          <p:cNvSpPr>
            <a:spLocks xmlns:a="http://schemas.openxmlformats.org/drawingml/2006/main" noGrp="1"/>
          </p:cNvSpPr>
          <p:nvPr/>
        </p:nvSpPr>
        <p:spPr>
          <a:xfrm xmlns:a="http://schemas.openxmlformats.org/drawingml/2006/main">
            <a:off x="838200" y="4457700"/>
            <a:ext cx="43053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CONCEPTUAL VISUAL - NOT AN ACTUAL N219 OR PERISAI AIRCRAFT</a:t>
            </a:r>
          </a:p>
        </p:txBody>
      </p:sp>
      <p:sp>
        <p:nvSpPr>
          <p:cNvPr id="15" name="">
            <a:extLst xmlns:a="http://schemas.openxmlformats.org/drawingml/2006/main">
              <a:ext uri="{FF2B5EF4-FFF2-40B4-BE49-F238E27FC236}">
                <a16:creationId xmlns:a16="http://schemas.microsoft.com/office/drawing/2014/main" id="{858FAA15-ED15-4EB7-ABC8-A73EE6FBB271}"/>
              </a:ext>
            </a:extLst>
          </p:cNvPr>
          <p:cNvSpPr>
            <a:spLocks xmlns:a="http://schemas.openxmlformats.org/drawingml/2006/main" noGrp="1"/>
          </p:cNvSpPr>
          <p:nvPr/>
        </p:nvSpPr>
        <p:spPr>
          <a:xfrm xmlns:a="http://schemas.openxmlformats.org/drawingml/2006/main">
            <a:off x="609600" y="4933950"/>
            <a:ext cx="47625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PTDI describes the baseline N219 as a multi-mission platform including Medevac and SAR; an amphibious variant is under development.</a:t>
            </a:r>
          </a:p>
        </p:txBody>
      </p:sp>
      <p:sp>
        <p:nvSpPr>
          <p:cNvPr id="16" name="">
            <a:extLst xmlns:a="http://schemas.openxmlformats.org/drawingml/2006/main">
              <a:ext uri="{FF2B5EF4-FFF2-40B4-BE49-F238E27FC236}">
                <a16:creationId xmlns:a16="http://schemas.microsoft.com/office/drawing/2014/main" id="{BDA985F8-4E67-4A41-A78E-4C23CF440014}"/>
              </a:ext>
            </a:extLst>
          </p:cNvPr>
          <p:cNvSpPr>
            <a:spLocks xmlns:a="http://schemas.openxmlformats.org/drawingml/2006/main" noGrp="1"/>
          </p:cNvSpPr>
          <p:nvPr/>
        </p:nvSpPr>
        <p:spPr>
          <a:xfrm xmlns:a="http://schemas.openxmlformats.org/drawingml/2006/main">
            <a:off x="5753100" y="1619250"/>
            <a:ext cx="3048000" cy="2667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17" name="">
            <a:extLst xmlns:a="http://schemas.openxmlformats.org/drawingml/2006/main">
              <a:ext uri="{FF2B5EF4-FFF2-40B4-BE49-F238E27FC236}">
                <a16:creationId xmlns:a16="http://schemas.microsoft.com/office/drawing/2014/main" id="{2C61C319-C47E-4DE8-9547-CFB4D4063F8B}"/>
              </a:ext>
            </a:extLst>
          </p:cNvPr>
          <p:cNvSpPr>
            <a:spLocks xmlns:a="http://schemas.openxmlformats.org/drawingml/2006/main" noGrp="1"/>
          </p:cNvSpPr>
          <p:nvPr/>
        </p:nvSpPr>
        <p:spPr>
          <a:xfrm xmlns:a="http://schemas.openxmlformats.org/drawingml/2006/main">
            <a:off x="5848350" y="1666875"/>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PROPOSED PERISAI CONFIGURATIONS</a:t>
            </a:r>
          </a:p>
        </p:txBody>
      </p:sp>
      <p:sp>
        <p:nvSpPr>
          <p:cNvPr id="18" name="">
            <a:extLst xmlns:a="http://schemas.openxmlformats.org/drawingml/2006/main">
              <a:ext uri="{FF2B5EF4-FFF2-40B4-BE49-F238E27FC236}">
                <a16:creationId xmlns:a16="http://schemas.microsoft.com/office/drawing/2014/main" id="{84B85C72-4A02-4E72-BAA8-4ECD9CC3DEC2}"/>
              </a:ext>
            </a:extLst>
          </p:cNvPr>
          <p:cNvSpPr>
            <a:spLocks xmlns:a="http://schemas.openxmlformats.org/drawingml/2006/main" noGrp="1"/>
          </p:cNvSpPr>
          <p:nvPr/>
        </p:nvSpPr>
        <p:spPr>
          <a:xfrm xmlns:a="http://schemas.openxmlformats.org/drawingml/2006/main">
            <a:off x="5753100" y="2114550"/>
            <a:ext cx="2514600" cy="552450"/>
          </a:xfrm>
          <a:prstGeom xmlns:a="http://schemas.openxmlformats.org/drawingml/2006/main" prst="roundRect">
            <a:avLst>
              <a:gd name="adj" fmla="val 20690"/>
            </a:avLst>
          </a:prstGeom>
          <a:solidFill xmlns:a="http://schemas.openxmlformats.org/drawingml/2006/main">
            <a:srgbClr val="0D405C"/>
          </a:solidFill>
          <a:ln xmlns:a="http://schemas.openxmlformats.org/drawingml/2006/main" w="9525">
            <a:solidFill>
              <a:srgbClr val="59C7D1"/>
            </a:solidFill>
            <a:prstDash val="solid"/>
          </a:ln>
        </p:spPr>
      </p:sp>
      <p:sp>
        <p:nvSpPr>
          <p:cNvPr id="19" name="">
            <a:extLst xmlns:a="http://schemas.openxmlformats.org/drawingml/2006/main">
              <a:ext uri="{FF2B5EF4-FFF2-40B4-BE49-F238E27FC236}">
                <a16:creationId xmlns:a16="http://schemas.microsoft.com/office/drawing/2014/main" id="{14F31778-CA1E-409C-A423-3B495CE06245}"/>
              </a:ext>
            </a:extLst>
          </p:cNvPr>
          <p:cNvSpPr>
            <a:spLocks xmlns:a="http://schemas.openxmlformats.org/drawingml/2006/main" noGrp="1"/>
          </p:cNvSpPr>
          <p:nvPr/>
        </p:nvSpPr>
        <p:spPr>
          <a:xfrm xmlns:a="http://schemas.openxmlformats.org/drawingml/2006/main">
            <a:off x="5924550" y="226695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Flying Doctor</a:t>
            </a:r>
          </a:p>
        </p:txBody>
      </p:sp>
      <p:sp>
        <p:nvSpPr>
          <p:cNvPr id="20" name="">
            <a:extLst xmlns:a="http://schemas.openxmlformats.org/drawingml/2006/main">
              <a:ext uri="{FF2B5EF4-FFF2-40B4-BE49-F238E27FC236}">
                <a16:creationId xmlns:a16="http://schemas.microsoft.com/office/drawing/2014/main" id="{D88C0861-1A3C-4DD7-8BDD-788592D77595}"/>
              </a:ext>
            </a:extLst>
          </p:cNvPr>
          <p:cNvSpPr>
            <a:spLocks xmlns:a="http://schemas.openxmlformats.org/drawingml/2006/main" noGrp="1"/>
          </p:cNvSpPr>
          <p:nvPr/>
        </p:nvSpPr>
        <p:spPr>
          <a:xfrm xmlns:a="http://schemas.openxmlformats.org/drawingml/2006/main">
            <a:off x="8477250" y="2114550"/>
            <a:ext cx="2514600" cy="552450"/>
          </a:xfrm>
          <a:prstGeom xmlns:a="http://schemas.openxmlformats.org/drawingml/2006/main" prst="roundRect">
            <a:avLst>
              <a:gd name="adj" fmla="val 20690"/>
            </a:avLst>
          </a:prstGeom>
          <a:solidFill xmlns:a="http://schemas.openxmlformats.org/drawingml/2006/main">
            <a:srgbClr val="0B263A"/>
          </a:solidFill>
          <a:ln xmlns:a="http://schemas.openxmlformats.org/drawingml/2006/main" w="9525">
            <a:solidFill>
              <a:srgbClr val="16364C"/>
            </a:solidFill>
            <a:prstDash val="solid"/>
          </a:ln>
        </p:spPr>
      </p:sp>
      <p:sp>
        <p:nvSpPr>
          <p:cNvPr id="21" name="">
            <a:extLst xmlns:a="http://schemas.openxmlformats.org/drawingml/2006/main">
              <a:ext uri="{FF2B5EF4-FFF2-40B4-BE49-F238E27FC236}">
                <a16:creationId xmlns:a16="http://schemas.microsoft.com/office/drawing/2014/main" id="{E8CF5784-9CCC-49A6-8529-96BED484BBE9}"/>
              </a:ext>
            </a:extLst>
          </p:cNvPr>
          <p:cNvSpPr>
            <a:spLocks xmlns:a="http://schemas.openxmlformats.org/drawingml/2006/main" noGrp="1"/>
          </p:cNvSpPr>
          <p:nvPr/>
        </p:nvSpPr>
        <p:spPr>
          <a:xfrm xmlns:a="http://schemas.openxmlformats.org/drawingml/2006/main">
            <a:off x="8648700" y="226695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Medevac</a:t>
            </a:r>
          </a:p>
        </p:txBody>
      </p:sp>
      <p:sp>
        <p:nvSpPr>
          <p:cNvPr id="22" name="">
            <a:extLst xmlns:a="http://schemas.openxmlformats.org/drawingml/2006/main">
              <a:ext uri="{FF2B5EF4-FFF2-40B4-BE49-F238E27FC236}">
                <a16:creationId xmlns:a16="http://schemas.microsoft.com/office/drawing/2014/main" id="{AD0E6B98-C149-4D1E-BC0A-333A7DA91285}"/>
              </a:ext>
            </a:extLst>
          </p:cNvPr>
          <p:cNvSpPr>
            <a:spLocks xmlns:a="http://schemas.openxmlformats.org/drawingml/2006/main" noGrp="1"/>
          </p:cNvSpPr>
          <p:nvPr/>
        </p:nvSpPr>
        <p:spPr>
          <a:xfrm xmlns:a="http://schemas.openxmlformats.org/drawingml/2006/main">
            <a:off x="5753100" y="2857500"/>
            <a:ext cx="2514600" cy="552450"/>
          </a:xfrm>
          <a:prstGeom xmlns:a="http://schemas.openxmlformats.org/drawingml/2006/main" prst="roundRect">
            <a:avLst>
              <a:gd name="adj" fmla="val 20690"/>
            </a:avLst>
          </a:prstGeom>
          <a:solidFill xmlns:a="http://schemas.openxmlformats.org/drawingml/2006/main">
            <a:srgbClr val="0B263A"/>
          </a:solidFill>
          <a:ln xmlns:a="http://schemas.openxmlformats.org/drawingml/2006/main" w="9525">
            <a:solidFill>
              <a:srgbClr val="16364C"/>
            </a:solidFill>
            <a:prstDash val="solid"/>
          </a:ln>
        </p:spPr>
      </p:sp>
      <p:sp>
        <p:nvSpPr>
          <p:cNvPr id="23" name="">
            <a:extLst xmlns:a="http://schemas.openxmlformats.org/drawingml/2006/main">
              <a:ext uri="{FF2B5EF4-FFF2-40B4-BE49-F238E27FC236}">
                <a16:creationId xmlns:a16="http://schemas.microsoft.com/office/drawing/2014/main" id="{6E859ACD-1100-4714-B618-91BA1A32934F}"/>
              </a:ext>
            </a:extLst>
          </p:cNvPr>
          <p:cNvSpPr>
            <a:spLocks xmlns:a="http://schemas.openxmlformats.org/drawingml/2006/main" noGrp="1"/>
          </p:cNvSpPr>
          <p:nvPr/>
        </p:nvSpPr>
        <p:spPr>
          <a:xfrm xmlns:a="http://schemas.openxmlformats.org/drawingml/2006/main">
            <a:off x="5924550" y="30099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Mobile Clinic</a:t>
            </a:r>
          </a:p>
        </p:txBody>
      </p:sp>
      <p:sp>
        <p:nvSpPr>
          <p:cNvPr id="24" name="">
            <a:extLst xmlns:a="http://schemas.openxmlformats.org/drawingml/2006/main">
              <a:ext uri="{FF2B5EF4-FFF2-40B4-BE49-F238E27FC236}">
                <a16:creationId xmlns:a16="http://schemas.microsoft.com/office/drawing/2014/main" id="{3EB6C15C-B709-4B3D-BAF4-97495B3E9428}"/>
              </a:ext>
            </a:extLst>
          </p:cNvPr>
          <p:cNvSpPr>
            <a:spLocks xmlns:a="http://schemas.openxmlformats.org/drawingml/2006/main" noGrp="1"/>
          </p:cNvSpPr>
          <p:nvPr/>
        </p:nvSpPr>
        <p:spPr>
          <a:xfrm xmlns:a="http://schemas.openxmlformats.org/drawingml/2006/main">
            <a:off x="8477250" y="2857500"/>
            <a:ext cx="2514600" cy="552450"/>
          </a:xfrm>
          <a:prstGeom xmlns:a="http://schemas.openxmlformats.org/drawingml/2006/main" prst="roundRect">
            <a:avLst>
              <a:gd name="adj" fmla="val 20690"/>
            </a:avLst>
          </a:prstGeom>
          <a:solidFill xmlns:a="http://schemas.openxmlformats.org/drawingml/2006/main">
            <a:srgbClr val="0D405C"/>
          </a:solidFill>
          <a:ln xmlns:a="http://schemas.openxmlformats.org/drawingml/2006/main" w="9525">
            <a:solidFill>
              <a:srgbClr val="59C7D1"/>
            </a:solidFill>
            <a:prstDash val="solid"/>
          </a:ln>
        </p:spPr>
      </p:sp>
      <p:sp>
        <p:nvSpPr>
          <p:cNvPr id="25" name="">
            <a:extLst xmlns:a="http://schemas.openxmlformats.org/drawingml/2006/main">
              <a:ext uri="{FF2B5EF4-FFF2-40B4-BE49-F238E27FC236}">
                <a16:creationId xmlns:a16="http://schemas.microsoft.com/office/drawing/2014/main" id="{28E898C2-867D-44D0-85AA-8F1A7C00487D}"/>
              </a:ext>
            </a:extLst>
          </p:cNvPr>
          <p:cNvSpPr>
            <a:spLocks xmlns:a="http://schemas.openxmlformats.org/drawingml/2006/main" noGrp="1"/>
          </p:cNvSpPr>
          <p:nvPr/>
        </p:nvSpPr>
        <p:spPr>
          <a:xfrm xmlns:a="http://schemas.openxmlformats.org/drawingml/2006/main">
            <a:off x="8648700" y="30099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Telemedicine</a:t>
            </a:r>
          </a:p>
        </p:txBody>
      </p:sp>
      <p:sp>
        <p:nvSpPr>
          <p:cNvPr id="26" name="">
            <a:extLst xmlns:a="http://schemas.openxmlformats.org/drawingml/2006/main">
              <a:ext uri="{FF2B5EF4-FFF2-40B4-BE49-F238E27FC236}">
                <a16:creationId xmlns:a16="http://schemas.microsoft.com/office/drawing/2014/main" id="{AC2F8812-642D-4494-BA06-05553F70505F}"/>
              </a:ext>
            </a:extLst>
          </p:cNvPr>
          <p:cNvSpPr>
            <a:spLocks xmlns:a="http://schemas.openxmlformats.org/drawingml/2006/main" noGrp="1"/>
          </p:cNvSpPr>
          <p:nvPr/>
        </p:nvSpPr>
        <p:spPr>
          <a:xfrm xmlns:a="http://schemas.openxmlformats.org/drawingml/2006/main">
            <a:off x="5753100" y="3600450"/>
            <a:ext cx="2514600" cy="552450"/>
          </a:xfrm>
          <a:prstGeom xmlns:a="http://schemas.openxmlformats.org/drawingml/2006/main" prst="roundRect">
            <a:avLst>
              <a:gd name="adj" fmla="val 20690"/>
            </a:avLst>
          </a:prstGeom>
          <a:solidFill xmlns:a="http://schemas.openxmlformats.org/drawingml/2006/main">
            <a:srgbClr val="0B263A"/>
          </a:solidFill>
          <a:ln xmlns:a="http://schemas.openxmlformats.org/drawingml/2006/main" w="9525">
            <a:solidFill>
              <a:srgbClr val="16364C"/>
            </a:solidFill>
            <a:prstDash val="solid"/>
          </a:ln>
        </p:spPr>
      </p:sp>
      <p:sp>
        <p:nvSpPr>
          <p:cNvPr id="27" name="">
            <a:extLst xmlns:a="http://schemas.openxmlformats.org/drawingml/2006/main">
              <a:ext uri="{FF2B5EF4-FFF2-40B4-BE49-F238E27FC236}">
                <a16:creationId xmlns:a16="http://schemas.microsoft.com/office/drawing/2014/main" id="{0F06237D-FFB9-43D6-AA80-DFE6319A886B}"/>
              </a:ext>
            </a:extLst>
          </p:cNvPr>
          <p:cNvSpPr>
            <a:spLocks xmlns:a="http://schemas.openxmlformats.org/drawingml/2006/main" noGrp="1"/>
          </p:cNvSpPr>
          <p:nvPr/>
        </p:nvSpPr>
        <p:spPr>
          <a:xfrm xmlns:a="http://schemas.openxmlformats.org/drawingml/2006/main">
            <a:off x="5924550" y="375285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Disaster Response</a:t>
            </a:r>
          </a:p>
        </p:txBody>
      </p:sp>
      <p:sp>
        <p:nvSpPr>
          <p:cNvPr id="28" name="">
            <a:extLst xmlns:a="http://schemas.openxmlformats.org/drawingml/2006/main">
              <a:ext uri="{FF2B5EF4-FFF2-40B4-BE49-F238E27FC236}">
                <a16:creationId xmlns:a16="http://schemas.microsoft.com/office/drawing/2014/main" id="{FF4DEF37-FFA8-4733-81ED-B299985B5EBB}"/>
              </a:ext>
            </a:extLst>
          </p:cNvPr>
          <p:cNvSpPr>
            <a:spLocks xmlns:a="http://schemas.openxmlformats.org/drawingml/2006/main" noGrp="1"/>
          </p:cNvSpPr>
          <p:nvPr/>
        </p:nvSpPr>
        <p:spPr>
          <a:xfrm xmlns:a="http://schemas.openxmlformats.org/drawingml/2006/main">
            <a:off x="8477250" y="3600450"/>
            <a:ext cx="2514600" cy="552450"/>
          </a:xfrm>
          <a:prstGeom xmlns:a="http://schemas.openxmlformats.org/drawingml/2006/main" prst="roundRect">
            <a:avLst>
              <a:gd name="adj" fmla="val 20690"/>
            </a:avLst>
          </a:prstGeom>
          <a:solidFill xmlns:a="http://schemas.openxmlformats.org/drawingml/2006/main">
            <a:srgbClr val="0B263A"/>
          </a:solidFill>
          <a:ln xmlns:a="http://schemas.openxmlformats.org/drawingml/2006/main" w="9525">
            <a:solidFill>
              <a:srgbClr val="16364C"/>
            </a:solidFill>
            <a:prstDash val="solid"/>
          </a:ln>
        </p:spPr>
      </p:sp>
      <p:sp>
        <p:nvSpPr>
          <p:cNvPr id="29" name="">
            <a:extLst xmlns:a="http://schemas.openxmlformats.org/drawingml/2006/main">
              <a:ext uri="{FF2B5EF4-FFF2-40B4-BE49-F238E27FC236}">
                <a16:creationId xmlns:a16="http://schemas.microsoft.com/office/drawing/2014/main" id="{4BDD1E3A-8BD3-4E19-969B-DED00FEA841F}"/>
              </a:ext>
            </a:extLst>
          </p:cNvPr>
          <p:cNvSpPr>
            <a:spLocks xmlns:a="http://schemas.openxmlformats.org/drawingml/2006/main" noGrp="1"/>
          </p:cNvSpPr>
          <p:nvPr/>
        </p:nvSpPr>
        <p:spPr>
          <a:xfrm xmlns:a="http://schemas.openxmlformats.org/drawingml/2006/main">
            <a:off x="8648700" y="375285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Maternal + Child</a:t>
            </a:r>
          </a:p>
        </p:txBody>
      </p:sp>
      <p:sp>
        <p:nvSpPr>
          <p:cNvPr id="30" name="">
            <a:extLst xmlns:a="http://schemas.openxmlformats.org/drawingml/2006/main">
              <a:ext uri="{FF2B5EF4-FFF2-40B4-BE49-F238E27FC236}">
                <a16:creationId xmlns:a16="http://schemas.microsoft.com/office/drawing/2014/main" id="{CAE91B35-EA8F-49CB-82DA-5A370D83E50D}"/>
              </a:ext>
            </a:extLst>
          </p:cNvPr>
          <p:cNvSpPr>
            <a:spLocks xmlns:a="http://schemas.openxmlformats.org/drawingml/2006/main" noGrp="1"/>
          </p:cNvSpPr>
          <p:nvPr/>
        </p:nvSpPr>
        <p:spPr>
          <a:xfrm xmlns:a="http://schemas.openxmlformats.org/drawingml/2006/main">
            <a:off x="5753100" y="4343400"/>
            <a:ext cx="2514600" cy="552450"/>
          </a:xfrm>
          <a:prstGeom xmlns:a="http://schemas.openxmlformats.org/drawingml/2006/main" prst="roundRect">
            <a:avLst>
              <a:gd name="adj" fmla="val 20690"/>
            </a:avLst>
          </a:prstGeom>
          <a:solidFill xmlns:a="http://schemas.openxmlformats.org/drawingml/2006/main">
            <a:srgbClr val="0D405C"/>
          </a:solidFill>
          <a:ln xmlns:a="http://schemas.openxmlformats.org/drawingml/2006/main" w="9525">
            <a:solidFill>
              <a:srgbClr val="59C7D1"/>
            </a:solidFill>
            <a:prstDash val="solid"/>
          </a:ln>
        </p:spPr>
      </p:sp>
      <p:sp>
        <p:nvSpPr>
          <p:cNvPr id="31" name="">
            <a:extLst xmlns:a="http://schemas.openxmlformats.org/drawingml/2006/main">
              <a:ext uri="{FF2B5EF4-FFF2-40B4-BE49-F238E27FC236}">
                <a16:creationId xmlns:a16="http://schemas.microsoft.com/office/drawing/2014/main" id="{EB0CE4F5-0050-44D7-9154-3FA841DE1E12}"/>
              </a:ext>
            </a:extLst>
          </p:cNvPr>
          <p:cNvSpPr>
            <a:spLocks xmlns:a="http://schemas.openxmlformats.org/drawingml/2006/main" noGrp="1"/>
          </p:cNvSpPr>
          <p:nvPr/>
        </p:nvSpPr>
        <p:spPr>
          <a:xfrm xmlns:a="http://schemas.openxmlformats.org/drawingml/2006/main">
            <a:off x="5924550" y="44958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Public Health</a:t>
            </a:r>
          </a:p>
        </p:txBody>
      </p:sp>
      <p:sp>
        <p:nvSpPr>
          <p:cNvPr id="32" name="">
            <a:extLst xmlns:a="http://schemas.openxmlformats.org/drawingml/2006/main">
              <a:ext uri="{FF2B5EF4-FFF2-40B4-BE49-F238E27FC236}">
                <a16:creationId xmlns:a16="http://schemas.microsoft.com/office/drawing/2014/main" id="{7E14D2DD-04AC-4689-95F2-65D193B29F10}"/>
              </a:ext>
            </a:extLst>
          </p:cNvPr>
          <p:cNvSpPr>
            <a:spLocks xmlns:a="http://schemas.openxmlformats.org/drawingml/2006/main" noGrp="1"/>
          </p:cNvSpPr>
          <p:nvPr/>
        </p:nvSpPr>
        <p:spPr>
          <a:xfrm xmlns:a="http://schemas.openxmlformats.org/drawingml/2006/main">
            <a:off x="8477250" y="4343400"/>
            <a:ext cx="2514600" cy="552450"/>
          </a:xfrm>
          <a:prstGeom xmlns:a="http://schemas.openxmlformats.org/drawingml/2006/main" prst="roundRect">
            <a:avLst>
              <a:gd name="adj" fmla="val 20690"/>
            </a:avLst>
          </a:prstGeom>
          <a:solidFill xmlns:a="http://schemas.openxmlformats.org/drawingml/2006/main">
            <a:srgbClr val="0B263A"/>
          </a:solidFill>
          <a:ln xmlns:a="http://schemas.openxmlformats.org/drawingml/2006/main" w="9525">
            <a:solidFill>
              <a:srgbClr val="16364C"/>
            </a:solidFill>
            <a:prstDash val="solid"/>
          </a:ln>
        </p:spPr>
      </p:sp>
      <p:sp>
        <p:nvSpPr>
          <p:cNvPr id="33" name="">
            <a:extLst xmlns:a="http://schemas.openxmlformats.org/drawingml/2006/main">
              <a:ext uri="{FF2B5EF4-FFF2-40B4-BE49-F238E27FC236}">
                <a16:creationId xmlns:a16="http://schemas.microsoft.com/office/drawing/2014/main" id="{73B90433-EEF2-4715-BF41-897BD5F3FDA0}"/>
              </a:ext>
            </a:extLst>
          </p:cNvPr>
          <p:cNvSpPr>
            <a:spLocks xmlns:a="http://schemas.openxmlformats.org/drawingml/2006/main" noGrp="1"/>
          </p:cNvSpPr>
          <p:nvPr/>
        </p:nvSpPr>
        <p:spPr>
          <a:xfrm xmlns:a="http://schemas.openxmlformats.org/drawingml/2006/main">
            <a:off x="8648700" y="44958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SAR Medical</a:t>
            </a:r>
          </a:p>
        </p:txBody>
      </p:sp>
      <p:sp>
        <p:nvSpPr>
          <p:cNvPr id="34" name="">
            <a:extLst xmlns:a="http://schemas.openxmlformats.org/drawingml/2006/main">
              <a:ext uri="{FF2B5EF4-FFF2-40B4-BE49-F238E27FC236}">
                <a16:creationId xmlns:a16="http://schemas.microsoft.com/office/drawing/2014/main" id="{2A0B333C-DBAB-4909-9F85-1F8C159C2B17}"/>
              </a:ext>
            </a:extLst>
          </p:cNvPr>
          <p:cNvSpPr>
            <a:spLocks xmlns:a="http://schemas.openxmlformats.org/drawingml/2006/main" noGrp="1"/>
          </p:cNvSpPr>
          <p:nvPr/>
        </p:nvSpPr>
        <p:spPr>
          <a:xfrm xmlns:a="http://schemas.openxmlformats.org/drawingml/2006/main">
            <a:off x="5753100" y="5029200"/>
            <a:ext cx="54483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4B51"/>
                </a:solidFill>
              </a:defRPr>
            </a:pPr>
            <a:r>
              <a:rPr sz="1875" b="1" i="0">
                <a:solidFill>
                  <a:srgbClr val="FF4B51"/>
                </a:solidFill>
              </a:rPr>
              <a:t>ONE AIRCRAFT. MULTIPLE MEDICAL MISSIONS.</a:t>
            </a:r>
          </a:p>
        </p:txBody>
      </p:sp>
      <p:sp>
        <p:nvSpPr>
          <p:cNvPr id="35" name="">
            <a:extLst xmlns:a="http://schemas.openxmlformats.org/drawingml/2006/main">
              <a:ext uri="{FF2B5EF4-FFF2-40B4-BE49-F238E27FC236}">
                <a16:creationId xmlns:a16="http://schemas.microsoft.com/office/drawing/2014/main" id="{CD0BE73D-57FC-4D22-9E58-2989B9658A30}"/>
              </a:ext>
            </a:extLst>
          </p:cNvPr>
          <p:cNvSpPr>
            <a:spLocks xmlns:a="http://schemas.openxmlformats.org/drawingml/2006/main" noGrp="1"/>
          </p:cNvSpPr>
          <p:nvPr/>
        </p:nvSpPr>
        <p:spPr>
          <a:xfrm xmlns:a="http://schemas.openxmlformats.org/drawingml/2006/main">
            <a:off x="5772150" y="5791200"/>
            <a:ext cx="5429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F0A646"/>
                </a:solidFill>
              </a:defRPr>
            </a:pPr>
            <a:r>
              <a:rPr sz="1050" b="1" i="0">
                <a:solidFill>
                  <a:srgbClr val="F0A646"/>
                </a:solidFill>
              </a:rPr>
              <a:t>Baseline certified Dec 2020; the amphibious variant remains under development and is not presented as certified or operational. Proposed modules are not an official PTDI program.</a:t>
            </a:r>
          </a:p>
        </p:txBody>
      </p:sp>
    </p:spTree>
    <p:extLst>
      <p:ext uri="{BB962C8B-B14F-4D97-AF65-F5344CB8AC3E}">
        <p14:creationId xmlns:p14="http://schemas.microsoft.com/office/powerpoint/2010/main" val="249917293"/>
      </p:ext>
    </p:extLst>
  </p:cSld>
</p:sld>
</file>

<file path=ppt/slides/slide11.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7F3B4E22-AAE3-44DF-B643-3DEB6B4ADA32}"/>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69B3FAAE-2B7B-4E69-B638-4807EEAE0C74}"/>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FLYING DOCTOR</a:t>
            </a:r>
          </a:p>
        </p:txBody>
      </p:sp>
      <p:sp>
        <p:nvSpPr>
          <p:cNvPr id="3" name="">
            <a:extLst xmlns:a="http://schemas.openxmlformats.org/drawingml/2006/main">
              <a:ext uri="{FF2B5EF4-FFF2-40B4-BE49-F238E27FC236}">
                <a16:creationId xmlns:a16="http://schemas.microsoft.com/office/drawing/2014/main" id="{579A0290-F56A-402B-A058-DE32DA5C12D9}"/>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Deploy specialists before deciding on transfer.</a:t>
            </a:r>
          </a:p>
        </p:txBody>
      </p:sp>
      <p:sp>
        <p:nvSpPr>
          <p:cNvPr id="4" name="">
            <a:extLst xmlns:a="http://schemas.openxmlformats.org/drawingml/2006/main">
              <a:ext uri="{FF2B5EF4-FFF2-40B4-BE49-F238E27FC236}">
                <a16:creationId xmlns:a16="http://schemas.microsoft.com/office/drawing/2014/main" id="{A6E30979-EFA6-4C9C-B6CE-E896117485CF}"/>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49643F1B-8750-4F9D-B211-2AAB17069F35}"/>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C823953C-58F4-4E05-B266-C36D203D7B3F}"/>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FLYING DOCTOR</a:t>
            </a:r>
          </a:p>
        </p:txBody>
      </p:sp>
      <p:sp>
        <p:nvSpPr>
          <p:cNvPr id="7" name="">
            <a:extLst xmlns:a="http://schemas.openxmlformats.org/drawingml/2006/main">
              <a:ext uri="{FF2B5EF4-FFF2-40B4-BE49-F238E27FC236}">
                <a16:creationId xmlns:a16="http://schemas.microsoft.com/office/drawing/2014/main" id="{745F16D1-F541-47C7-8C79-20AF0AD228C7}"/>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11</a:t>
            </a:r>
          </a:p>
        </p:txBody>
      </p:sp>
      <p:pic>
        <p:nvPicPr>
          <p:cNvPr id="31" name=""/>
          <p:cNvPicPr>
            <a:picLocks xmlns:a="http://schemas.openxmlformats.org/drawingml/2006/main" noChangeAspect="1"/>
          </p:cNvPicPr>
          <p:nvPr/>
        </p:nvPicPr>
        <p:blipFill>
          <a:blip xmlns:r="http://schemas.openxmlformats.org/officeDocument/2006/relationships" xmlns:a="http://schemas.openxmlformats.org/drawingml/2006/main" r:embed="Rdf642a601a4a4ca8"/>
          <a:srcRect xmlns:a="http://schemas.openxmlformats.org/drawingml/2006/main" l="4432" t="0" r="4432" b="0"/>
          <a:stretch xmlns:a="http://schemas.openxmlformats.org/drawingml/2006/main">
            <a:fillRect l="0" t="0" r="0" b="0"/>
          </a:stretch>
        </p:blipFill>
        <p:spPr>
          <a:xfrm xmlns:a="http://schemas.openxmlformats.org/drawingml/2006/main">
            <a:off x="609600" y="1790700"/>
            <a:ext cx="5429250" cy="3352800"/>
          </a:xfrm>
          <a:prstGeom xmlns:a="http://schemas.openxmlformats.org/drawingml/2006/main" prst="roundRect">
            <a:avLst>
              <a:gd name="adj" fmla="val 3409"/>
            </a:avLst>
          </a:prstGeom>
        </p:spPr>
      </p:pic>
      <p:sp>
        <p:nvSpPr>
          <p:cNvPr id="9" name="">
            <a:extLst xmlns:a="http://schemas.openxmlformats.org/drawingml/2006/main">
              <a:ext uri="{FF2B5EF4-FFF2-40B4-BE49-F238E27FC236}">
                <a16:creationId xmlns:a16="http://schemas.microsoft.com/office/drawing/2014/main" id="{3F703594-8B6E-47C3-94E7-095B4DB79B79}"/>
              </a:ext>
            </a:extLst>
          </p:cNvPr>
          <p:cNvSpPr>
            <a:spLocks xmlns:a="http://schemas.openxmlformats.org/drawingml/2006/main" noGrp="1"/>
          </p:cNvSpPr>
          <p:nvPr/>
        </p:nvSpPr>
        <p:spPr>
          <a:xfrm xmlns:a="http://schemas.openxmlformats.org/drawingml/2006/main">
            <a:off x="762000" y="4762500"/>
            <a:ext cx="5124450" cy="285750"/>
          </a:xfrm>
          <a:prstGeom xmlns:a="http://schemas.openxmlformats.org/drawingml/2006/main" prst="rect">
            <a:avLst/>
          </a:prstGeom>
          <a:solidFill xmlns:a="http://schemas.openxmlformats.org/drawingml/2006/main">
            <a:srgbClr val="071A2B"/>
          </a:solidFill>
          <a:ln xmlns:a="http://schemas.openxmlformats.org/drawingml/2006/main" w="0">
            <a:solidFill>
              <a:srgbClr val="071A2B"/>
            </a:solidFill>
            <a:prstDash val="solid"/>
          </a:ln>
        </p:spPr>
      </p:sp>
      <p:sp>
        <p:nvSpPr>
          <p:cNvPr id="10" name="">
            <a:extLst xmlns:a="http://schemas.openxmlformats.org/drawingml/2006/main">
              <a:ext uri="{FF2B5EF4-FFF2-40B4-BE49-F238E27FC236}">
                <a16:creationId xmlns:a16="http://schemas.microsoft.com/office/drawing/2014/main" id="{E3F558CF-32BE-4D70-B7BE-3B633F69346E}"/>
              </a:ext>
            </a:extLst>
          </p:cNvPr>
          <p:cNvSpPr>
            <a:spLocks xmlns:a="http://schemas.openxmlformats.org/drawingml/2006/main" noGrp="1"/>
          </p:cNvSpPr>
          <p:nvPr/>
        </p:nvSpPr>
        <p:spPr>
          <a:xfrm xmlns:a="http://schemas.openxmlformats.org/drawingml/2006/main">
            <a:off x="857250" y="4838700"/>
            <a:ext cx="49339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825" b="1" i="0">
                <a:solidFill>
                  <a:srgbClr val="FFFFFF"/>
                </a:solidFill>
              </a:defRPr>
            </a:pPr>
            <a:r>
              <a:rPr sz="825" b="1" i="0">
                <a:solidFill>
                  <a:srgbClr val="FFFFFF"/>
                </a:solidFill>
              </a:rPr>
              <a:t>CONCEPTUAL VISUAL - PROPOSED CARE MISSION</a:t>
            </a:r>
          </a:p>
        </p:txBody>
      </p:sp>
      <p:sp>
        <p:nvSpPr>
          <p:cNvPr id="11" name="">
            <a:extLst xmlns:a="http://schemas.openxmlformats.org/drawingml/2006/main">
              <a:ext uri="{FF2B5EF4-FFF2-40B4-BE49-F238E27FC236}">
                <a16:creationId xmlns:a16="http://schemas.microsoft.com/office/drawing/2014/main" id="{8FC16C43-4861-4397-BD9E-332105F435A0}"/>
              </a:ext>
            </a:extLst>
          </p:cNvPr>
          <p:cNvSpPr>
            <a:spLocks xmlns:a="http://schemas.openxmlformats.org/drawingml/2006/main" noGrp="1"/>
          </p:cNvSpPr>
          <p:nvPr/>
        </p:nvSpPr>
        <p:spPr>
          <a:xfrm xmlns:a="http://schemas.openxmlformats.org/drawingml/2006/main">
            <a:off x="6496050" y="1790700"/>
            <a:ext cx="4705350" cy="990600"/>
          </a:xfrm>
          <a:prstGeom xmlns:a="http://schemas.openxmlformats.org/drawingml/2006/main" prst="roundRect">
            <a:avLst>
              <a:gd name="adj" fmla="val 11538"/>
            </a:avLst>
          </a:prstGeom>
          <a:solidFill xmlns:a="http://schemas.openxmlformats.org/drawingml/2006/main">
            <a:srgbClr val="0B263A"/>
          </a:solidFill>
          <a:ln xmlns:a="http://schemas.openxmlformats.org/drawingml/2006/main" w="19050">
            <a:solidFill>
              <a:srgbClr val="16364C"/>
            </a:solidFill>
            <a:prstDash val="solid"/>
          </a:ln>
        </p:spPr>
      </p:sp>
      <p:sp>
        <p:nvSpPr>
          <p:cNvPr id="12" name="">
            <a:extLst xmlns:a="http://schemas.openxmlformats.org/drawingml/2006/main">
              <a:ext uri="{FF2B5EF4-FFF2-40B4-BE49-F238E27FC236}">
                <a16:creationId xmlns:a16="http://schemas.microsoft.com/office/drawing/2014/main" id="{CC480459-3617-4F18-9DE1-20234B7FB2BC}"/>
              </a:ext>
            </a:extLst>
          </p:cNvPr>
          <p:cNvSpPr>
            <a:spLocks xmlns:a="http://schemas.openxmlformats.org/drawingml/2006/main" noGrp="1"/>
          </p:cNvSpPr>
          <p:nvPr/>
        </p:nvSpPr>
        <p:spPr>
          <a:xfrm xmlns:a="http://schemas.openxmlformats.org/drawingml/2006/main">
            <a:off x="6724650" y="1962150"/>
            <a:ext cx="4191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01</a:t>
            </a:r>
          </a:p>
        </p:txBody>
      </p:sp>
      <p:sp>
        <p:nvSpPr>
          <p:cNvPr id="13" name="">
            <a:extLst xmlns:a="http://schemas.openxmlformats.org/drawingml/2006/main">
              <a:ext uri="{FF2B5EF4-FFF2-40B4-BE49-F238E27FC236}">
                <a16:creationId xmlns:a16="http://schemas.microsoft.com/office/drawing/2014/main" id="{58C23E79-E0B1-4FA1-8F9D-EC965C1AE753}"/>
              </a:ext>
            </a:extLst>
          </p:cNvPr>
          <p:cNvSpPr>
            <a:spLocks xmlns:a="http://schemas.openxmlformats.org/drawingml/2006/main" noGrp="1"/>
          </p:cNvSpPr>
          <p:nvPr/>
        </p:nvSpPr>
        <p:spPr>
          <a:xfrm xmlns:a="http://schemas.openxmlformats.org/drawingml/2006/main">
            <a:off x="7296150" y="1924050"/>
            <a:ext cx="3619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Signal + triage</a:t>
            </a:r>
          </a:p>
        </p:txBody>
      </p:sp>
      <p:sp>
        <p:nvSpPr>
          <p:cNvPr id="14" name="">
            <a:extLst xmlns:a="http://schemas.openxmlformats.org/drawingml/2006/main">
              <a:ext uri="{FF2B5EF4-FFF2-40B4-BE49-F238E27FC236}">
                <a16:creationId xmlns:a16="http://schemas.microsoft.com/office/drawing/2014/main" id="{6EAD5E70-137C-4F49-8DE4-890E5D00CAC9}"/>
              </a:ext>
            </a:extLst>
          </p:cNvPr>
          <p:cNvSpPr>
            <a:spLocks xmlns:a="http://schemas.openxmlformats.org/drawingml/2006/main" noGrp="1"/>
          </p:cNvSpPr>
          <p:nvPr/>
        </p:nvSpPr>
        <p:spPr>
          <a:xfrm xmlns:a="http://schemas.openxmlformats.org/drawingml/2006/main">
            <a:off x="7296150" y="2314575"/>
            <a:ext cx="3619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C9D5DD"/>
                </a:solidFill>
              </a:defRPr>
            </a:pPr>
            <a:r>
              <a:rPr sz="1275" b="0" i="0">
                <a:solidFill>
                  <a:srgbClr val="C9D5DD"/>
                </a:solidFill>
              </a:rPr>
              <a:t>local nurse / clinic + medical command</a:t>
            </a:r>
          </a:p>
        </p:txBody>
      </p:sp>
      <p:sp>
        <p:nvSpPr>
          <p:cNvPr id="15" name="">
            <a:extLst xmlns:a="http://schemas.openxmlformats.org/drawingml/2006/main">
              <a:ext uri="{FF2B5EF4-FFF2-40B4-BE49-F238E27FC236}">
                <a16:creationId xmlns:a16="http://schemas.microsoft.com/office/drawing/2014/main" id="{8B3869E7-BDB6-4DB6-AAAF-42E7705F8042}"/>
              </a:ext>
            </a:extLst>
          </p:cNvPr>
          <p:cNvSpPr>
            <a:spLocks xmlns:a="http://schemas.openxmlformats.org/drawingml/2006/main" noGrp="1"/>
          </p:cNvSpPr>
          <p:nvPr/>
        </p:nvSpPr>
        <p:spPr>
          <a:xfrm xmlns:a="http://schemas.openxmlformats.org/drawingml/2006/main">
            <a:off x="6496050" y="2990850"/>
            <a:ext cx="4705350" cy="990600"/>
          </a:xfrm>
          <a:prstGeom xmlns:a="http://schemas.openxmlformats.org/drawingml/2006/main" prst="roundRect">
            <a:avLst>
              <a:gd name="adj" fmla="val 11538"/>
            </a:avLst>
          </a:prstGeom>
          <a:solidFill xmlns:a="http://schemas.openxmlformats.org/drawingml/2006/main">
            <a:srgbClr val="0D405C"/>
          </a:solidFill>
          <a:ln xmlns:a="http://schemas.openxmlformats.org/drawingml/2006/main" w="19050">
            <a:solidFill>
              <a:srgbClr val="59C7D1"/>
            </a:solidFill>
            <a:prstDash val="solid"/>
          </a:ln>
        </p:spPr>
      </p:sp>
      <p:sp>
        <p:nvSpPr>
          <p:cNvPr id="16" name="">
            <a:extLst xmlns:a="http://schemas.openxmlformats.org/drawingml/2006/main">
              <a:ext uri="{FF2B5EF4-FFF2-40B4-BE49-F238E27FC236}">
                <a16:creationId xmlns:a16="http://schemas.microsoft.com/office/drawing/2014/main" id="{97198FDE-E627-409C-852E-9F2BDCDBDF94}"/>
              </a:ext>
            </a:extLst>
          </p:cNvPr>
          <p:cNvSpPr>
            <a:spLocks xmlns:a="http://schemas.openxmlformats.org/drawingml/2006/main" noGrp="1"/>
          </p:cNvSpPr>
          <p:nvPr/>
        </p:nvSpPr>
        <p:spPr>
          <a:xfrm xmlns:a="http://schemas.openxmlformats.org/drawingml/2006/main">
            <a:off x="6724650" y="3162300"/>
            <a:ext cx="4191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02</a:t>
            </a:r>
          </a:p>
        </p:txBody>
      </p:sp>
      <p:sp>
        <p:nvSpPr>
          <p:cNvPr id="17" name="">
            <a:extLst xmlns:a="http://schemas.openxmlformats.org/drawingml/2006/main">
              <a:ext uri="{FF2B5EF4-FFF2-40B4-BE49-F238E27FC236}">
                <a16:creationId xmlns:a16="http://schemas.microsoft.com/office/drawing/2014/main" id="{D7A8B1ED-703A-4831-9EEC-4AE7EF1F2459}"/>
              </a:ext>
            </a:extLst>
          </p:cNvPr>
          <p:cNvSpPr>
            <a:spLocks xmlns:a="http://schemas.openxmlformats.org/drawingml/2006/main" noGrp="1"/>
          </p:cNvSpPr>
          <p:nvPr/>
        </p:nvSpPr>
        <p:spPr>
          <a:xfrm xmlns:a="http://schemas.openxmlformats.org/drawingml/2006/main">
            <a:off x="7296150" y="3124200"/>
            <a:ext cx="3619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Team + diagnostics</a:t>
            </a:r>
          </a:p>
        </p:txBody>
      </p:sp>
      <p:sp>
        <p:nvSpPr>
          <p:cNvPr id="18" name="">
            <a:extLst xmlns:a="http://schemas.openxmlformats.org/drawingml/2006/main">
              <a:ext uri="{FF2B5EF4-FFF2-40B4-BE49-F238E27FC236}">
                <a16:creationId xmlns:a16="http://schemas.microsoft.com/office/drawing/2014/main" id="{C7453EC5-A0DC-4383-830B-AE4D25B42BD0}"/>
              </a:ext>
            </a:extLst>
          </p:cNvPr>
          <p:cNvSpPr>
            <a:spLocks xmlns:a="http://schemas.openxmlformats.org/drawingml/2006/main" noGrp="1"/>
          </p:cNvSpPr>
          <p:nvPr/>
        </p:nvSpPr>
        <p:spPr>
          <a:xfrm xmlns:a="http://schemas.openxmlformats.org/drawingml/2006/main">
            <a:off x="7296150" y="3514725"/>
            <a:ext cx="3619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C9D5DD"/>
                </a:solidFill>
              </a:defRPr>
            </a:pPr>
            <a:r>
              <a:rPr sz="1275" b="0" i="0">
                <a:solidFill>
                  <a:srgbClr val="C9D5DD"/>
                </a:solidFill>
              </a:rPr>
              <a:t>Flying Doctor deployment if indicated</a:t>
            </a:r>
          </a:p>
        </p:txBody>
      </p:sp>
      <p:sp>
        <p:nvSpPr>
          <p:cNvPr id="19" name="">
            <a:extLst xmlns:a="http://schemas.openxmlformats.org/drawingml/2006/main">
              <a:ext uri="{FF2B5EF4-FFF2-40B4-BE49-F238E27FC236}">
                <a16:creationId xmlns:a16="http://schemas.microsoft.com/office/drawing/2014/main" id="{68FB6F13-1FDE-4390-BD25-AE93E95B1928}"/>
              </a:ext>
            </a:extLst>
          </p:cNvPr>
          <p:cNvSpPr>
            <a:spLocks xmlns:a="http://schemas.openxmlformats.org/drawingml/2006/main" noGrp="1"/>
          </p:cNvSpPr>
          <p:nvPr/>
        </p:nvSpPr>
        <p:spPr>
          <a:xfrm xmlns:a="http://schemas.openxmlformats.org/drawingml/2006/main">
            <a:off x="6496050" y="4191000"/>
            <a:ext cx="4705350" cy="990600"/>
          </a:xfrm>
          <a:prstGeom xmlns:a="http://schemas.openxmlformats.org/drawingml/2006/main" prst="roundRect">
            <a:avLst>
              <a:gd name="adj" fmla="val 11538"/>
            </a:avLst>
          </a:prstGeom>
          <a:solidFill xmlns:a="http://schemas.openxmlformats.org/drawingml/2006/main">
            <a:srgbClr val="0B263A"/>
          </a:solidFill>
          <a:ln xmlns:a="http://schemas.openxmlformats.org/drawingml/2006/main" w="19050">
            <a:solidFill>
              <a:srgbClr val="16364C"/>
            </a:solidFill>
            <a:prstDash val="solid"/>
          </a:ln>
        </p:spPr>
      </p:sp>
      <p:sp>
        <p:nvSpPr>
          <p:cNvPr id="20" name="">
            <a:extLst xmlns:a="http://schemas.openxmlformats.org/drawingml/2006/main">
              <a:ext uri="{FF2B5EF4-FFF2-40B4-BE49-F238E27FC236}">
                <a16:creationId xmlns:a16="http://schemas.microsoft.com/office/drawing/2014/main" id="{8C391E50-74F8-48ED-BC92-CE0D7AF62DA5}"/>
              </a:ext>
            </a:extLst>
          </p:cNvPr>
          <p:cNvSpPr>
            <a:spLocks xmlns:a="http://schemas.openxmlformats.org/drawingml/2006/main" noGrp="1"/>
          </p:cNvSpPr>
          <p:nvPr/>
        </p:nvSpPr>
        <p:spPr>
          <a:xfrm xmlns:a="http://schemas.openxmlformats.org/drawingml/2006/main">
            <a:off x="6724650" y="4362450"/>
            <a:ext cx="4191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03</a:t>
            </a:r>
          </a:p>
        </p:txBody>
      </p:sp>
      <p:sp>
        <p:nvSpPr>
          <p:cNvPr id="21" name="">
            <a:extLst xmlns:a="http://schemas.openxmlformats.org/drawingml/2006/main">
              <a:ext uri="{FF2B5EF4-FFF2-40B4-BE49-F238E27FC236}">
                <a16:creationId xmlns:a16="http://schemas.microsoft.com/office/drawing/2014/main" id="{A6819D46-503B-4404-854E-773E6EDD9787}"/>
              </a:ext>
            </a:extLst>
          </p:cNvPr>
          <p:cNvSpPr>
            <a:spLocks xmlns:a="http://schemas.openxmlformats.org/drawingml/2006/main" noGrp="1"/>
          </p:cNvSpPr>
          <p:nvPr/>
        </p:nvSpPr>
        <p:spPr>
          <a:xfrm xmlns:a="http://schemas.openxmlformats.org/drawingml/2006/main">
            <a:off x="7296150" y="4324350"/>
            <a:ext cx="3619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Stabilize + decide</a:t>
            </a:r>
          </a:p>
        </p:txBody>
      </p:sp>
      <p:sp>
        <p:nvSpPr>
          <p:cNvPr id="22" name="">
            <a:extLst xmlns:a="http://schemas.openxmlformats.org/drawingml/2006/main">
              <a:ext uri="{FF2B5EF4-FFF2-40B4-BE49-F238E27FC236}">
                <a16:creationId xmlns:a16="http://schemas.microsoft.com/office/drawing/2014/main" id="{E3183199-F411-4319-A6F8-33AF5B251E50}"/>
              </a:ext>
            </a:extLst>
          </p:cNvPr>
          <p:cNvSpPr>
            <a:spLocks xmlns:a="http://schemas.openxmlformats.org/drawingml/2006/main" noGrp="1"/>
          </p:cNvSpPr>
          <p:nvPr/>
        </p:nvSpPr>
        <p:spPr>
          <a:xfrm xmlns:a="http://schemas.openxmlformats.org/drawingml/2006/main">
            <a:off x="7296150" y="4714875"/>
            <a:ext cx="3619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C9D5DD"/>
                </a:solidFill>
              </a:defRPr>
            </a:pPr>
            <a:r>
              <a:rPr sz="1275" b="0" i="0">
                <a:solidFill>
                  <a:srgbClr val="C9D5DD"/>
                </a:solidFill>
              </a:rPr>
              <a:t>local care, telemedicine or controlled transfer</a:t>
            </a:r>
          </a:p>
        </p:txBody>
      </p:sp>
      <p:sp>
        <p:nvSpPr>
          <p:cNvPr id="23" name="">
            <a:extLst xmlns:a="http://schemas.openxmlformats.org/drawingml/2006/main">
              <a:ext uri="{FF2B5EF4-FFF2-40B4-BE49-F238E27FC236}">
                <a16:creationId xmlns:a16="http://schemas.microsoft.com/office/drawing/2014/main" id="{7F39E76B-26D9-4BCD-AC74-9FB35E4DE3E8}"/>
              </a:ext>
            </a:extLst>
          </p:cNvPr>
          <p:cNvSpPr>
            <a:spLocks xmlns:a="http://schemas.openxmlformats.org/drawingml/2006/main" noGrp="1"/>
          </p:cNvSpPr>
          <p:nvPr/>
        </p:nvSpPr>
        <p:spPr>
          <a:xfrm xmlns:a="http://schemas.openxmlformats.org/drawingml/2006/main">
            <a:off x="609600" y="5524500"/>
            <a:ext cx="105918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Referral follows the best available clinical information - not only the limits of local transport.</a:t>
            </a:r>
          </a:p>
        </p:txBody>
      </p:sp>
    </p:spTree>
    <p:extLst>
      <p:ext uri="{BB962C8B-B14F-4D97-AF65-F5344CB8AC3E}">
        <p14:creationId xmlns:p14="http://schemas.microsoft.com/office/powerpoint/2010/main" val="803161621"/>
      </p:ext>
    </p:extLst>
  </p:cSld>
</p:sld>
</file>

<file path=ppt/slides/slide12.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6" name="">
            <a:extLst xmlns:a="http://schemas.openxmlformats.org/drawingml/2006/main">
              <a:ext uri="{FF2B5EF4-FFF2-40B4-BE49-F238E27FC236}">
                <a16:creationId xmlns:a16="http://schemas.microsoft.com/office/drawing/2014/main" id="{1A389EF0-305C-4DE7-88AF-115AA0A697EF}"/>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756C3428-08D7-45BA-92C1-2676DDD05EEF}"/>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FLYING HOSPITAL</a:t>
            </a:r>
          </a:p>
        </p:txBody>
      </p:sp>
      <p:sp>
        <p:nvSpPr>
          <p:cNvPr id="3" name="">
            <a:extLst xmlns:a="http://schemas.openxmlformats.org/drawingml/2006/main">
              <a:ext uri="{FF2B5EF4-FFF2-40B4-BE49-F238E27FC236}">
                <a16:creationId xmlns:a16="http://schemas.microsoft.com/office/drawing/2014/main" id="{D2D2FBBC-EDD6-4D92-BF17-7AE833F77ACB}"/>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Aircraft extend care - not replace hospitals.</a:t>
            </a:r>
          </a:p>
        </p:txBody>
      </p:sp>
      <p:sp>
        <p:nvSpPr>
          <p:cNvPr id="4" name="">
            <a:extLst xmlns:a="http://schemas.openxmlformats.org/drawingml/2006/main">
              <a:ext uri="{FF2B5EF4-FFF2-40B4-BE49-F238E27FC236}">
                <a16:creationId xmlns:a16="http://schemas.microsoft.com/office/drawing/2014/main" id="{DD67FD34-C3A1-4622-8809-6F74D5C9B09B}"/>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D6399DFF-01F4-4C4D-9DDC-0FE3C131AD0E}"/>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029CE98C-E163-4743-A805-59AEA86A1363}"/>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FLYING HOSPITAL</a:t>
            </a:r>
          </a:p>
        </p:txBody>
      </p:sp>
      <p:sp>
        <p:nvSpPr>
          <p:cNvPr id="7" name="">
            <a:extLst xmlns:a="http://schemas.openxmlformats.org/drawingml/2006/main">
              <a:ext uri="{FF2B5EF4-FFF2-40B4-BE49-F238E27FC236}">
                <a16:creationId xmlns:a16="http://schemas.microsoft.com/office/drawing/2014/main" id="{44676DA9-997F-4DE5-B43F-1D4DF6FE0650}"/>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12</a:t>
            </a:r>
          </a:p>
        </p:txBody>
      </p:sp>
      <p:sp>
        <p:nvSpPr>
          <p:cNvPr id="8" name="">
            <a:extLst xmlns:a="http://schemas.openxmlformats.org/drawingml/2006/main">
              <a:ext uri="{FF2B5EF4-FFF2-40B4-BE49-F238E27FC236}">
                <a16:creationId xmlns:a16="http://schemas.microsoft.com/office/drawing/2014/main" id="{678BFB02-1180-4EBC-9C9A-390220337530}"/>
              </a:ext>
            </a:extLst>
          </p:cNvPr>
          <p:cNvSpPr>
            <a:spLocks xmlns:a="http://schemas.openxmlformats.org/drawingml/2006/main" noGrp="1"/>
          </p:cNvSpPr>
          <p:nvPr/>
        </p:nvSpPr>
        <p:spPr>
          <a:xfrm xmlns:a="http://schemas.openxmlformats.org/drawingml/2006/main">
            <a:off x="609600" y="1752600"/>
            <a:ext cx="4895850" cy="3810000"/>
          </a:xfrm>
          <a:prstGeom xmlns:a="http://schemas.openxmlformats.org/drawingml/2006/main" prst="roundRect">
            <a:avLst>
              <a:gd name="adj" fmla="val 3000"/>
            </a:avLst>
          </a:prstGeom>
          <a:solidFill xmlns:a="http://schemas.openxmlformats.org/drawingml/2006/main">
            <a:srgbClr val="0B3047"/>
          </a:solidFill>
          <a:ln xmlns:a="http://schemas.openxmlformats.org/drawingml/2006/main" w="9525">
            <a:solidFill>
              <a:srgbClr val="16364C"/>
            </a:solidFill>
            <a:prstDash val="solid"/>
          </a:ln>
        </p:spPr>
      </p:sp>
      <p:sp>
        <p:nvSpPr>
          <p:cNvPr id="9" name="">
            <a:extLst xmlns:a="http://schemas.openxmlformats.org/drawingml/2006/main">
              <a:ext uri="{FF2B5EF4-FFF2-40B4-BE49-F238E27FC236}">
                <a16:creationId xmlns:a16="http://schemas.microsoft.com/office/drawing/2014/main" id="{42AF994A-C50A-4D4F-BC11-89B75BF291F4}"/>
              </a:ext>
            </a:extLst>
          </p:cNvPr>
          <p:cNvSpPr>
            <a:spLocks xmlns:a="http://schemas.openxmlformats.org/drawingml/2006/main" noGrp="1"/>
          </p:cNvSpPr>
          <p:nvPr/>
        </p:nvSpPr>
        <p:spPr>
          <a:xfrm xmlns:a="http://schemas.openxmlformats.org/drawingml/2006/main">
            <a:off x="914400" y="2038350"/>
            <a:ext cx="4000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PATIENT-FIRST SEQUENCE</a:t>
            </a:r>
          </a:p>
        </p:txBody>
      </p:sp>
      <p:sp>
        <p:nvSpPr>
          <p:cNvPr id="10" name="">
            <a:extLst xmlns:a="http://schemas.openxmlformats.org/drawingml/2006/main">
              <a:ext uri="{FF2B5EF4-FFF2-40B4-BE49-F238E27FC236}">
                <a16:creationId xmlns:a16="http://schemas.microsoft.com/office/drawing/2014/main" id="{5DE13356-9F62-4614-9833-1E9EEA792B1E}"/>
              </a:ext>
            </a:extLst>
          </p:cNvPr>
          <p:cNvSpPr>
            <a:spLocks xmlns:a="http://schemas.openxmlformats.org/drawingml/2006/main" noGrp="1"/>
          </p:cNvSpPr>
          <p:nvPr/>
        </p:nvSpPr>
        <p:spPr>
          <a:xfrm xmlns:a="http://schemas.openxmlformats.org/drawingml/2006/main">
            <a:off x="952500" y="2562225"/>
            <a:ext cx="228600" cy="2286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1" name="">
            <a:extLst xmlns:a="http://schemas.openxmlformats.org/drawingml/2006/main">
              <a:ext uri="{FF2B5EF4-FFF2-40B4-BE49-F238E27FC236}">
                <a16:creationId xmlns:a16="http://schemas.microsoft.com/office/drawing/2014/main" id="{8785FCE2-4328-4F6F-B7C7-AE69A31F4D3D}"/>
              </a:ext>
            </a:extLst>
          </p:cNvPr>
          <p:cNvSpPr>
            <a:spLocks xmlns:a="http://schemas.openxmlformats.org/drawingml/2006/main" noGrp="1"/>
          </p:cNvSpPr>
          <p:nvPr/>
        </p:nvSpPr>
        <p:spPr>
          <a:xfrm xmlns:a="http://schemas.openxmlformats.org/drawingml/2006/main">
            <a:off x="1066800" y="2790825"/>
            <a:ext cx="0" cy="257175"/>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2" name="">
            <a:extLst xmlns:a="http://schemas.openxmlformats.org/drawingml/2006/main">
              <a:ext uri="{FF2B5EF4-FFF2-40B4-BE49-F238E27FC236}">
                <a16:creationId xmlns:a16="http://schemas.microsoft.com/office/drawing/2014/main" id="{86A82BB6-14A6-4A55-AA43-3DA88A7B9BB1}"/>
              </a:ext>
            </a:extLst>
          </p:cNvPr>
          <p:cNvSpPr>
            <a:spLocks xmlns:a="http://schemas.openxmlformats.org/drawingml/2006/main" noGrp="1"/>
          </p:cNvSpPr>
          <p:nvPr/>
        </p:nvSpPr>
        <p:spPr>
          <a:xfrm xmlns:a="http://schemas.openxmlformats.org/drawingml/2006/main">
            <a:off x="1409700" y="2533650"/>
            <a:ext cx="3581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i="0">
                <a:solidFill>
                  <a:srgbClr val="C9D5DD"/>
                </a:solidFill>
              </a:defRPr>
            </a:pPr>
            <a:r>
              <a:rPr sz="1500" b="0" i="0">
                <a:solidFill>
                  <a:srgbClr val="C9D5DD"/>
                </a:solidFill>
              </a:rPr>
              <a:t>remote consultation</a:t>
            </a:r>
          </a:p>
        </p:txBody>
      </p:sp>
      <p:sp>
        <p:nvSpPr>
          <p:cNvPr id="13" name="">
            <a:extLst xmlns:a="http://schemas.openxmlformats.org/drawingml/2006/main">
              <a:ext uri="{FF2B5EF4-FFF2-40B4-BE49-F238E27FC236}">
                <a16:creationId xmlns:a16="http://schemas.microsoft.com/office/drawing/2014/main" id="{DCFA5395-0B9E-452F-8D77-29F40E6A2E60}"/>
              </a:ext>
            </a:extLst>
          </p:cNvPr>
          <p:cNvSpPr>
            <a:spLocks xmlns:a="http://schemas.openxmlformats.org/drawingml/2006/main" noGrp="1"/>
          </p:cNvSpPr>
          <p:nvPr/>
        </p:nvSpPr>
        <p:spPr>
          <a:xfrm xmlns:a="http://schemas.openxmlformats.org/drawingml/2006/main">
            <a:off x="952500" y="3114675"/>
            <a:ext cx="228600" cy="2286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4" name="">
            <a:extLst xmlns:a="http://schemas.openxmlformats.org/drawingml/2006/main">
              <a:ext uri="{FF2B5EF4-FFF2-40B4-BE49-F238E27FC236}">
                <a16:creationId xmlns:a16="http://schemas.microsoft.com/office/drawing/2014/main" id="{8316B087-DDFB-43BD-A14D-2F640C3FA2F3}"/>
              </a:ext>
            </a:extLst>
          </p:cNvPr>
          <p:cNvSpPr>
            <a:spLocks xmlns:a="http://schemas.openxmlformats.org/drawingml/2006/main" noGrp="1"/>
          </p:cNvSpPr>
          <p:nvPr/>
        </p:nvSpPr>
        <p:spPr>
          <a:xfrm xmlns:a="http://schemas.openxmlformats.org/drawingml/2006/main">
            <a:off x="1066800" y="3343275"/>
            <a:ext cx="0" cy="257175"/>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5" name="">
            <a:extLst xmlns:a="http://schemas.openxmlformats.org/drawingml/2006/main">
              <a:ext uri="{FF2B5EF4-FFF2-40B4-BE49-F238E27FC236}">
                <a16:creationId xmlns:a16="http://schemas.microsoft.com/office/drawing/2014/main" id="{E50FD04F-544A-47B9-BD75-3487C686C909}"/>
              </a:ext>
            </a:extLst>
          </p:cNvPr>
          <p:cNvSpPr>
            <a:spLocks xmlns:a="http://schemas.openxmlformats.org/drawingml/2006/main" noGrp="1"/>
          </p:cNvSpPr>
          <p:nvPr/>
        </p:nvSpPr>
        <p:spPr>
          <a:xfrm xmlns:a="http://schemas.openxmlformats.org/drawingml/2006/main">
            <a:off x="1409700" y="3086100"/>
            <a:ext cx="3581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i="0">
                <a:solidFill>
                  <a:srgbClr val="C9D5DD"/>
                </a:solidFill>
              </a:defRPr>
            </a:pPr>
            <a:r>
              <a:rPr sz="1500" b="0" i="0">
                <a:solidFill>
                  <a:srgbClr val="C9D5DD"/>
                </a:solidFill>
              </a:rPr>
              <a:t>team + equipment launch</a:t>
            </a:r>
          </a:p>
        </p:txBody>
      </p:sp>
      <p:sp>
        <p:nvSpPr>
          <p:cNvPr id="16" name="">
            <a:extLst xmlns:a="http://schemas.openxmlformats.org/drawingml/2006/main">
              <a:ext uri="{FF2B5EF4-FFF2-40B4-BE49-F238E27FC236}">
                <a16:creationId xmlns:a16="http://schemas.microsoft.com/office/drawing/2014/main" id="{C230225F-5745-4277-BBE5-D622ACEADDA9}"/>
              </a:ext>
            </a:extLst>
          </p:cNvPr>
          <p:cNvSpPr>
            <a:spLocks xmlns:a="http://schemas.openxmlformats.org/drawingml/2006/main" noGrp="1"/>
          </p:cNvSpPr>
          <p:nvPr/>
        </p:nvSpPr>
        <p:spPr>
          <a:xfrm xmlns:a="http://schemas.openxmlformats.org/drawingml/2006/main">
            <a:off x="952500" y="3667125"/>
            <a:ext cx="228600" cy="2286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7" name="">
            <a:extLst xmlns:a="http://schemas.openxmlformats.org/drawingml/2006/main">
              <a:ext uri="{FF2B5EF4-FFF2-40B4-BE49-F238E27FC236}">
                <a16:creationId xmlns:a16="http://schemas.microsoft.com/office/drawing/2014/main" id="{3D19F6B3-6140-4CE6-A92D-29DCA89B2E2F}"/>
              </a:ext>
            </a:extLst>
          </p:cNvPr>
          <p:cNvSpPr>
            <a:spLocks xmlns:a="http://schemas.openxmlformats.org/drawingml/2006/main" noGrp="1"/>
          </p:cNvSpPr>
          <p:nvPr/>
        </p:nvSpPr>
        <p:spPr>
          <a:xfrm xmlns:a="http://schemas.openxmlformats.org/drawingml/2006/main">
            <a:off x="1066800" y="3895725"/>
            <a:ext cx="0" cy="257175"/>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8" name="">
            <a:extLst xmlns:a="http://schemas.openxmlformats.org/drawingml/2006/main">
              <a:ext uri="{FF2B5EF4-FFF2-40B4-BE49-F238E27FC236}">
                <a16:creationId xmlns:a16="http://schemas.microsoft.com/office/drawing/2014/main" id="{49481A85-EFAB-4811-ABFC-D50C3026C0E6}"/>
              </a:ext>
            </a:extLst>
          </p:cNvPr>
          <p:cNvSpPr>
            <a:spLocks xmlns:a="http://schemas.openxmlformats.org/drawingml/2006/main" noGrp="1"/>
          </p:cNvSpPr>
          <p:nvPr/>
        </p:nvSpPr>
        <p:spPr>
          <a:xfrm xmlns:a="http://schemas.openxmlformats.org/drawingml/2006/main">
            <a:off x="1409700" y="3638550"/>
            <a:ext cx="3581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i="0">
                <a:solidFill>
                  <a:srgbClr val="C9D5DD"/>
                </a:solidFill>
              </a:defRPr>
            </a:pPr>
            <a:r>
              <a:rPr sz="1500" b="0" i="0">
                <a:solidFill>
                  <a:srgbClr val="C9D5DD"/>
                </a:solidFill>
              </a:rPr>
              <a:t>on-site diagnosis / stabilization</a:t>
            </a:r>
          </a:p>
        </p:txBody>
      </p:sp>
      <p:sp>
        <p:nvSpPr>
          <p:cNvPr id="19" name="">
            <a:extLst xmlns:a="http://schemas.openxmlformats.org/drawingml/2006/main">
              <a:ext uri="{FF2B5EF4-FFF2-40B4-BE49-F238E27FC236}">
                <a16:creationId xmlns:a16="http://schemas.microsoft.com/office/drawing/2014/main" id="{1074D7AE-96BF-4067-80AD-A4C153C56E2B}"/>
              </a:ext>
            </a:extLst>
          </p:cNvPr>
          <p:cNvSpPr>
            <a:spLocks xmlns:a="http://schemas.openxmlformats.org/drawingml/2006/main" noGrp="1"/>
          </p:cNvSpPr>
          <p:nvPr/>
        </p:nvSpPr>
        <p:spPr>
          <a:xfrm xmlns:a="http://schemas.openxmlformats.org/drawingml/2006/main">
            <a:off x="952500" y="4219575"/>
            <a:ext cx="228600" cy="2286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20" name="">
            <a:extLst xmlns:a="http://schemas.openxmlformats.org/drawingml/2006/main">
              <a:ext uri="{FF2B5EF4-FFF2-40B4-BE49-F238E27FC236}">
                <a16:creationId xmlns:a16="http://schemas.microsoft.com/office/drawing/2014/main" id="{36DA8229-031C-40CF-A305-A9ABF23214CE}"/>
              </a:ext>
            </a:extLst>
          </p:cNvPr>
          <p:cNvSpPr>
            <a:spLocks xmlns:a="http://schemas.openxmlformats.org/drawingml/2006/main" noGrp="1"/>
          </p:cNvSpPr>
          <p:nvPr/>
        </p:nvSpPr>
        <p:spPr>
          <a:xfrm xmlns:a="http://schemas.openxmlformats.org/drawingml/2006/main">
            <a:off x="1066800" y="4448175"/>
            <a:ext cx="0" cy="257175"/>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21" name="">
            <a:extLst xmlns:a="http://schemas.openxmlformats.org/drawingml/2006/main">
              <a:ext uri="{FF2B5EF4-FFF2-40B4-BE49-F238E27FC236}">
                <a16:creationId xmlns:a16="http://schemas.microsoft.com/office/drawing/2014/main" id="{70AEF801-0F8E-45A9-AE9D-8BDA8FD541D2}"/>
              </a:ext>
            </a:extLst>
          </p:cNvPr>
          <p:cNvSpPr>
            <a:spLocks xmlns:a="http://schemas.openxmlformats.org/drawingml/2006/main" noGrp="1"/>
          </p:cNvSpPr>
          <p:nvPr/>
        </p:nvSpPr>
        <p:spPr>
          <a:xfrm xmlns:a="http://schemas.openxmlformats.org/drawingml/2006/main">
            <a:off x="1409700" y="4191000"/>
            <a:ext cx="3581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i="0">
                <a:solidFill>
                  <a:srgbClr val="C9D5DD"/>
                </a:solidFill>
              </a:defRPr>
            </a:pPr>
            <a:r>
              <a:rPr sz="1500" b="0" i="0">
                <a:solidFill>
                  <a:srgbClr val="C9D5DD"/>
                </a:solidFill>
              </a:rPr>
              <a:t>referral decision</a:t>
            </a:r>
          </a:p>
        </p:txBody>
      </p:sp>
      <p:sp>
        <p:nvSpPr>
          <p:cNvPr id="22" name="">
            <a:extLst xmlns:a="http://schemas.openxmlformats.org/drawingml/2006/main">
              <a:ext uri="{FF2B5EF4-FFF2-40B4-BE49-F238E27FC236}">
                <a16:creationId xmlns:a16="http://schemas.microsoft.com/office/drawing/2014/main" id="{C3B9E96A-3423-439B-A3D1-DB10448494A4}"/>
              </a:ext>
            </a:extLst>
          </p:cNvPr>
          <p:cNvSpPr>
            <a:spLocks xmlns:a="http://schemas.openxmlformats.org/drawingml/2006/main" noGrp="1"/>
          </p:cNvSpPr>
          <p:nvPr/>
        </p:nvSpPr>
        <p:spPr>
          <a:xfrm xmlns:a="http://schemas.openxmlformats.org/drawingml/2006/main">
            <a:off x="952500" y="4772025"/>
            <a:ext cx="228600" cy="2286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23" name="">
            <a:extLst xmlns:a="http://schemas.openxmlformats.org/drawingml/2006/main">
              <a:ext uri="{FF2B5EF4-FFF2-40B4-BE49-F238E27FC236}">
                <a16:creationId xmlns:a16="http://schemas.microsoft.com/office/drawing/2014/main" id="{67B32E8B-0F6D-4FE4-A5F4-2C06EA02FE5D}"/>
              </a:ext>
            </a:extLst>
          </p:cNvPr>
          <p:cNvSpPr>
            <a:spLocks xmlns:a="http://schemas.openxmlformats.org/drawingml/2006/main" noGrp="1"/>
          </p:cNvSpPr>
          <p:nvPr/>
        </p:nvSpPr>
        <p:spPr>
          <a:xfrm xmlns:a="http://schemas.openxmlformats.org/drawingml/2006/main">
            <a:off x="1409700" y="4743450"/>
            <a:ext cx="3581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1" i="0">
                <a:solidFill>
                  <a:srgbClr val="FFFFFF"/>
                </a:solidFill>
              </a:defRPr>
            </a:pPr>
            <a:r>
              <a:rPr sz="1500" b="1" i="0">
                <a:solidFill>
                  <a:srgbClr val="FFFFFF"/>
                </a:solidFill>
              </a:rPr>
              <a:t>controlled transfer + handover</a:t>
            </a:r>
          </a:p>
        </p:txBody>
      </p:sp>
      <p:sp>
        <p:nvSpPr>
          <p:cNvPr id="24" name="">
            <a:extLst xmlns:a="http://schemas.openxmlformats.org/drawingml/2006/main">
              <a:ext uri="{FF2B5EF4-FFF2-40B4-BE49-F238E27FC236}">
                <a16:creationId xmlns:a16="http://schemas.microsoft.com/office/drawing/2014/main" id="{32F22640-955F-4114-8AED-B5A3B04E73FE}"/>
              </a:ext>
            </a:extLst>
          </p:cNvPr>
          <p:cNvSpPr>
            <a:spLocks xmlns:a="http://schemas.openxmlformats.org/drawingml/2006/main" noGrp="1"/>
          </p:cNvSpPr>
          <p:nvPr/>
        </p:nvSpPr>
        <p:spPr>
          <a:xfrm xmlns:a="http://schemas.openxmlformats.org/drawingml/2006/main">
            <a:off x="6038850" y="2038350"/>
            <a:ext cx="4095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CARE PACKAGE</a:t>
            </a:r>
          </a:p>
        </p:txBody>
      </p:sp>
      <p:sp>
        <p:nvSpPr>
          <p:cNvPr id="25" name="">
            <a:extLst xmlns:a="http://schemas.openxmlformats.org/drawingml/2006/main">
              <a:ext uri="{FF2B5EF4-FFF2-40B4-BE49-F238E27FC236}">
                <a16:creationId xmlns:a16="http://schemas.microsoft.com/office/drawing/2014/main" id="{D5829B74-3565-4C81-968F-055EC5A255C9}"/>
              </a:ext>
            </a:extLst>
          </p:cNvPr>
          <p:cNvSpPr>
            <a:spLocks xmlns:a="http://schemas.openxmlformats.org/drawingml/2006/main" noGrp="1"/>
          </p:cNvSpPr>
          <p:nvPr/>
        </p:nvSpPr>
        <p:spPr>
          <a:xfrm xmlns:a="http://schemas.openxmlformats.org/drawingml/2006/main">
            <a:off x="6038850" y="2362200"/>
            <a:ext cx="2476500" cy="1333500"/>
          </a:xfrm>
          <a:prstGeom xmlns:a="http://schemas.openxmlformats.org/drawingml/2006/main" prst="roundRect">
            <a:avLst>
              <a:gd name="adj" fmla="val 8571"/>
            </a:avLst>
          </a:prstGeom>
          <a:solidFill xmlns:a="http://schemas.openxmlformats.org/drawingml/2006/main">
            <a:srgbClr val="0B263A"/>
          </a:solidFill>
          <a:ln xmlns:a="http://schemas.openxmlformats.org/drawingml/2006/main" w="9525">
            <a:solidFill>
              <a:srgbClr val="16364C"/>
            </a:solidFill>
            <a:prstDash val="solid"/>
          </a:ln>
        </p:spPr>
      </p:sp>
      <p:sp>
        <p:nvSpPr>
          <p:cNvPr id="26" name="">
            <a:extLst xmlns:a="http://schemas.openxmlformats.org/drawingml/2006/main">
              <a:ext uri="{FF2B5EF4-FFF2-40B4-BE49-F238E27FC236}">
                <a16:creationId xmlns:a16="http://schemas.microsoft.com/office/drawing/2014/main" id="{334E02E5-E3F1-4F04-A97B-3AFB08956908}"/>
              </a:ext>
            </a:extLst>
          </p:cNvPr>
          <p:cNvSpPr>
            <a:spLocks xmlns:a="http://schemas.openxmlformats.org/drawingml/2006/main" noGrp="1"/>
          </p:cNvSpPr>
          <p:nvPr/>
        </p:nvSpPr>
        <p:spPr>
          <a:xfrm xmlns:a="http://schemas.openxmlformats.org/drawingml/2006/main">
            <a:off x="6038850" y="2362200"/>
            <a:ext cx="57150" cy="133350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27" name="">
            <a:extLst xmlns:a="http://schemas.openxmlformats.org/drawingml/2006/main">
              <a:ext uri="{FF2B5EF4-FFF2-40B4-BE49-F238E27FC236}">
                <a16:creationId xmlns:a16="http://schemas.microsoft.com/office/drawing/2014/main" id="{2F65A6E4-ED8F-43AA-A42A-494C8060E07A}"/>
              </a:ext>
            </a:extLst>
          </p:cNvPr>
          <p:cNvSpPr>
            <a:spLocks xmlns:a="http://schemas.openxmlformats.org/drawingml/2006/main" noGrp="1"/>
          </p:cNvSpPr>
          <p:nvPr/>
        </p:nvSpPr>
        <p:spPr>
          <a:xfrm xmlns:a="http://schemas.openxmlformats.org/drawingml/2006/main">
            <a:off x="6248400" y="2514600"/>
            <a:ext cx="4191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59C7D1"/>
                </a:solidFill>
              </a:defRPr>
            </a:pPr>
            <a:r>
              <a:rPr sz="1050" b="1" i="0">
                <a:solidFill>
                  <a:srgbClr val="59C7D1"/>
                </a:solidFill>
              </a:rPr>
              <a:t>01</a:t>
            </a:r>
          </a:p>
        </p:txBody>
      </p:sp>
      <p:sp>
        <p:nvSpPr>
          <p:cNvPr id="28" name="">
            <a:extLst xmlns:a="http://schemas.openxmlformats.org/drawingml/2006/main">
              <a:ext uri="{FF2B5EF4-FFF2-40B4-BE49-F238E27FC236}">
                <a16:creationId xmlns:a16="http://schemas.microsoft.com/office/drawing/2014/main" id="{BF0B59A4-EBE8-4C56-BF23-421526BA4A87}"/>
              </a:ext>
            </a:extLst>
          </p:cNvPr>
          <p:cNvSpPr>
            <a:spLocks xmlns:a="http://schemas.openxmlformats.org/drawingml/2006/main" noGrp="1"/>
          </p:cNvSpPr>
          <p:nvPr/>
        </p:nvSpPr>
        <p:spPr>
          <a:xfrm xmlns:a="http://schemas.openxmlformats.org/drawingml/2006/main">
            <a:off x="6248400" y="2762250"/>
            <a:ext cx="205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i="0">
                <a:solidFill>
                  <a:srgbClr val="FFFFFF"/>
                </a:solidFill>
              </a:defRPr>
            </a:pPr>
            <a:r>
              <a:rPr sz="1650" b="1" i="0">
                <a:solidFill>
                  <a:srgbClr val="FFFFFF"/>
                </a:solidFill>
              </a:rPr>
              <a:t>People</a:t>
            </a:r>
          </a:p>
        </p:txBody>
      </p:sp>
      <p:sp>
        <p:nvSpPr>
          <p:cNvPr id="29" name="">
            <a:extLst xmlns:a="http://schemas.openxmlformats.org/drawingml/2006/main">
              <a:ext uri="{FF2B5EF4-FFF2-40B4-BE49-F238E27FC236}">
                <a16:creationId xmlns:a16="http://schemas.microsoft.com/office/drawing/2014/main" id="{2FBA75A6-5F48-45A2-915D-4D3068C215AB}"/>
              </a:ext>
            </a:extLst>
          </p:cNvPr>
          <p:cNvSpPr>
            <a:spLocks xmlns:a="http://schemas.openxmlformats.org/drawingml/2006/main" noGrp="1"/>
          </p:cNvSpPr>
          <p:nvPr/>
        </p:nvSpPr>
        <p:spPr>
          <a:xfrm xmlns:a="http://schemas.openxmlformats.org/drawingml/2006/main">
            <a:off x="6248400" y="3143250"/>
            <a:ext cx="20574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doctor / nurse / paramedic</a:t>
            </a:r>
          </a:p>
        </p:txBody>
      </p:sp>
      <p:sp>
        <p:nvSpPr>
          <p:cNvPr id="30" name="">
            <a:extLst xmlns:a="http://schemas.openxmlformats.org/drawingml/2006/main">
              <a:ext uri="{FF2B5EF4-FFF2-40B4-BE49-F238E27FC236}">
                <a16:creationId xmlns:a16="http://schemas.microsoft.com/office/drawing/2014/main" id="{A1BADD58-ADD2-474F-8517-E9260333A91D}"/>
              </a:ext>
            </a:extLst>
          </p:cNvPr>
          <p:cNvSpPr>
            <a:spLocks xmlns:a="http://schemas.openxmlformats.org/drawingml/2006/main" noGrp="1"/>
          </p:cNvSpPr>
          <p:nvPr/>
        </p:nvSpPr>
        <p:spPr>
          <a:xfrm xmlns:a="http://schemas.openxmlformats.org/drawingml/2006/main">
            <a:off x="8724900" y="2362200"/>
            <a:ext cx="2476500" cy="1333500"/>
          </a:xfrm>
          <a:prstGeom xmlns:a="http://schemas.openxmlformats.org/drawingml/2006/main" prst="roundRect">
            <a:avLst>
              <a:gd name="adj" fmla="val 8571"/>
            </a:avLst>
          </a:prstGeom>
          <a:solidFill xmlns:a="http://schemas.openxmlformats.org/drawingml/2006/main">
            <a:srgbClr val="0B263A"/>
          </a:solidFill>
          <a:ln xmlns:a="http://schemas.openxmlformats.org/drawingml/2006/main" w="9525">
            <a:solidFill>
              <a:srgbClr val="16364C"/>
            </a:solidFill>
            <a:prstDash val="solid"/>
          </a:ln>
        </p:spPr>
      </p:sp>
      <p:sp>
        <p:nvSpPr>
          <p:cNvPr id="31" name="">
            <a:extLst xmlns:a="http://schemas.openxmlformats.org/drawingml/2006/main">
              <a:ext uri="{FF2B5EF4-FFF2-40B4-BE49-F238E27FC236}">
                <a16:creationId xmlns:a16="http://schemas.microsoft.com/office/drawing/2014/main" id="{A0D80E51-B067-4B80-86AE-C687B3B0BB66}"/>
              </a:ext>
            </a:extLst>
          </p:cNvPr>
          <p:cNvSpPr>
            <a:spLocks xmlns:a="http://schemas.openxmlformats.org/drawingml/2006/main" noGrp="1"/>
          </p:cNvSpPr>
          <p:nvPr/>
        </p:nvSpPr>
        <p:spPr>
          <a:xfrm xmlns:a="http://schemas.openxmlformats.org/drawingml/2006/main">
            <a:off x="8724900" y="2362200"/>
            <a:ext cx="57150" cy="133350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32" name="">
            <a:extLst xmlns:a="http://schemas.openxmlformats.org/drawingml/2006/main">
              <a:ext uri="{FF2B5EF4-FFF2-40B4-BE49-F238E27FC236}">
                <a16:creationId xmlns:a16="http://schemas.microsoft.com/office/drawing/2014/main" id="{F3402453-D205-4CC9-B9A4-F638B65ECF0C}"/>
              </a:ext>
            </a:extLst>
          </p:cNvPr>
          <p:cNvSpPr>
            <a:spLocks xmlns:a="http://schemas.openxmlformats.org/drawingml/2006/main" noGrp="1"/>
          </p:cNvSpPr>
          <p:nvPr/>
        </p:nvSpPr>
        <p:spPr>
          <a:xfrm xmlns:a="http://schemas.openxmlformats.org/drawingml/2006/main">
            <a:off x="8934450" y="2514600"/>
            <a:ext cx="4191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59C7D1"/>
                </a:solidFill>
              </a:defRPr>
            </a:pPr>
            <a:r>
              <a:rPr sz="1050" b="1" i="0">
                <a:solidFill>
                  <a:srgbClr val="59C7D1"/>
                </a:solidFill>
              </a:rPr>
              <a:t>02</a:t>
            </a:r>
          </a:p>
        </p:txBody>
      </p:sp>
      <p:sp>
        <p:nvSpPr>
          <p:cNvPr id="33" name="">
            <a:extLst xmlns:a="http://schemas.openxmlformats.org/drawingml/2006/main">
              <a:ext uri="{FF2B5EF4-FFF2-40B4-BE49-F238E27FC236}">
                <a16:creationId xmlns:a16="http://schemas.microsoft.com/office/drawing/2014/main" id="{C5D263BA-8918-4926-A96B-72DA8ABED953}"/>
              </a:ext>
            </a:extLst>
          </p:cNvPr>
          <p:cNvSpPr>
            <a:spLocks xmlns:a="http://schemas.openxmlformats.org/drawingml/2006/main" noGrp="1"/>
          </p:cNvSpPr>
          <p:nvPr/>
        </p:nvSpPr>
        <p:spPr>
          <a:xfrm xmlns:a="http://schemas.openxmlformats.org/drawingml/2006/main">
            <a:off x="8934450" y="2762250"/>
            <a:ext cx="205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i="0">
                <a:solidFill>
                  <a:srgbClr val="FFFFFF"/>
                </a:solidFill>
              </a:defRPr>
            </a:pPr>
            <a:r>
              <a:rPr sz="1650" b="1" i="0">
                <a:solidFill>
                  <a:srgbClr val="FFFFFF"/>
                </a:solidFill>
              </a:rPr>
              <a:t>Diagnostics</a:t>
            </a:r>
          </a:p>
        </p:txBody>
      </p:sp>
      <p:sp>
        <p:nvSpPr>
          <p:cNvPr id="34" name="">
            <a:extLst xmlns:a="http://schemas.openxmlformats.org/drawingml/2006/main">
              <a:ext uri="{FF2B5EF4-FFF2-40B4-BE49-F238E27FC236}">
                <a16:creationId xmlns:a16="http://schemas.microsoft.com/office/drawing/2014/main" id="{6F9B3EFC-0D54-4D72-A471-1305EA21101F}"/>
              </a:ext>
            </a:extLst>
          </p:cNvPr>
          <p:cNvSpPr>
            <a:spLocks xmlns:a="http://schemas.openxmlformats.org/drawingml/2006/main" noGrp="1"/>
          </p:cNvSpPr>
          <p:nvPr/>
        </p:nvSpPr>
        <p:spPr>
          <a:xfrm xmlns:a="http://schemas.openxmlformats.org/drawingml/2006/main">
            <a:off x="8934450" y="3143250"/>
            <a:ext cx="20574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portable, mission-approved equipment</a:t>
            </a:r>
          </a:p>
        </p:txBody>
      </p:sp>
      <p:sp>
        <p:nvSpPr>
          <p:cNvPr id="35" name="">
            <a:extLst xmlns:a="http://schemas.openxmlformats.org/drawingml/2006/main">
              <a:ext uri="{FF2B5EF4-FFF2-40B4-BE49-F238E27FC236}">
                <a16:creationId xmlns:a16="http://schemas.microsoft.com/office/drawing/2014/main" id="{6EE7C4D6-8872-40C3-B6AF-A4A286CCFC71}"/>
              </a:ext>
            </a:extLst>
          </p:cNvPr>
          <p:cNvSpPr>
            <a:spLocks xmlns:a="http://schemas.openxmlformats.org/drawingml/2006/main" noGrp="1"/>
          </p:cNvSpPr>
          <p:nvPr/>
        </p:nvSpPr>
        <p:spPr>
          <a:xfrm xmlns:a="http://schemas.openxmlformats.org/drawingml/2006/main">
            <a:off x="6038850" y="3886200"/>
            <a:ext cx="2476500" cy="1333500"/>
          </a:xfrm>
          <a:prstGeom xmlns:a="http://schemas.openxmlformats.org/drawingml/2006/main" prst="roundRect">
            <a:avLst>
              <a:gd name="adj" fmla="val 8571"/>
            </a:avLst>
          </a:prstGeom>
          <a:solidFill xmlns:a="http://schemas.openxmlformats.org/drawingml/2006/main">
            <a:srgbClr val="0B263A"/>
          </a:solidFill>
          <a:ln xmlns:a="http://schemas.openxmlformats.org/drawingml/2006/main" w="9525">
            <a:solidFill>
              <a:srgbClr val="16364C"/>
            </a:solidFill>
            <a:prstDash val="solid"/>
          </a:ln>
        </p:spPr>
      </p:sp>
      <p:sp>
        <p:nvSpPr>
          <p:cNvPr id="36" name="">
            <a:extLst xmlns:a="http://schemas.openxmlformats.org/drawingml/2006/main">
              <a:ext uri="{FF2B5EF4-FFF2-40B4-BE49-F238E27FC236}">
                <a16:creationId xmlns:a16="http://schemas.microsoft.com/office/drawing/2014/main" id="{409DA672-F4AD-47DF-96D5-DACDABAE166B}"/>
              </a:ext>
            </a:extLst>
          </p:cNvPr>
          <p:cNvSpPr>
            <a:spLocks xmlns:a="http://schemas.openxmlformats.org/drawingml/2006/main" noGrp="1"/>
          </p:cNvSpPr>
          <p:nvPr/>
        </p:nvSpPr>
        <p:spPr>
          <a:xfrm xmlns:a="http://schemas.openxmlformats.org/drawingml/2006/main">
            <a:off x="6038850" y="3886200"/>
            <a:ext cx="57150" cy="133350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37" name="">
            <a:extLst xmlns:a="http://schemas.openxmlformats.org/drawingml/2006/main">
              <a:ext uri="{FF2B5EF4-FFF2-40B4-BE49-F238E27FC236}">
                <a16:creationId xmlns:a16="http://schemas.microsoft.com/office/drawing/2014/main" id="{CE44C0C1-B016-4296-B7C8-58BD83ABAF99}"/>
              </a:ext>
            </a:extLst>
          </p:cNvPr>
          <p:cNvSpPr>
            <a:spLocks xmlns:a="http://schemas.openxmlformats.org/drawingml/2006/main" noGrp="1"/>
          </p:cNvSpPr>
          <p:nvPr/>
        </p:nvSpPr>
        <p:spPr>
          <a:xfrm xmlns:a="http://schemas.openxmlformats.org/drawingml/2006/main">
            <a:off x="6248400" y="4038600"/>
            <a:ext cx="4191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0B8F87"/>
                </a:solidFill>
              </a:defRPr>
            </a:pPr>
            <a:r>
              <a:rPr sz="1050" b="1" i="0">
                <a:solidFill>
                  <a:srgbClr val="0B8F87"/>
                </a:solidFill>
              </a:rPr>
              <a:t>03</a:t>
            </a:r>
          </a:p>
        </p:txBody>
      </p:sp>
      <p:sp>
        <p:nvSpPr>
          <p:cNvPr id="38" name="">
            <a:extLst xmlns:a="http://schemas.openxmlformats.org/drawingml/2006/main">
              <a:ext uri="{FF2B5EF4-FFF2-40B4-BE49-F238E27FC236}">
                <a16:creationId xmlns:a16="http://schemas.microsoft.com/office/drawing/2014/main" id="{AEA559B2-59E0-434B-93B3-135EC3188A18}"/>
              </a:ext>
            </a:extLst>
          </p:cNvPr>
          <p:cNvSpPr>
            <a:spLocks xmlns:a="http://schemas.openxmlformats.org/drawingml/2006/main" noGrp="1"/>
          </p:cNvSpPr>
          <p:nvPr/>
        </p:nvSpPr>
        <p:spPr>
          <a:xfrm xmlns:a="http://schemas.openxmlformats.org/drawingml/2006/main">
            <a:off x="6248400" y="4286250"/>
            <a:ext cx="205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i="0">
                <a:solidFill>
                  <a:srgbClr val="FFFFFF"/>
                </a:solidFill>
              </a:defRPr>
            </a:pPr>
            <a:r>
              <a:rPr sz="1650" b="1" i="0">
                <a:solidFill>
                  <a:srgbClr val="FFFFFF"/>
                </a:solidFill>
              </a:rPr>
              <a:t>Connectivity</a:t>
            </a:r>
          </a:p>
        </p:txBody>
      </p:sp>
      <p:sp>
        <p:nvSpPr>
          <p:cNvPr id="39" name="">
            <a:extLst xmlns:a="http://schemas.openxmlformats.org/drawingml/2006/main">
              <a:ext uri="{FF2B5EF4-FFF2-40B4-BE49-F238E27FC236}">
                <a16:creationId xmlns:a16="http://schemas.microsoft.com/office/drawing/2014/main" id="{74C15518-196F-44FC-879A-2882257F5C8C}"/>
              </a:ext>
            </a:extLst>
          </p:cNvPr>
          <p:cNvSpPr>
            <a:spLocks xmlns:a="http://schemas.openxmlformats.org/drawingml/2006/main" noGrp="1"/>
          </p:cNvSpPr>
          <p:nvPr/>
        </p:nvSpPr>
        <p:spPr>
          <a:xfrm xmlns:a="http://schemas.openxmlformats.org/drawingml/2006/main">
            <a:off x="6248400" y="4667250"/>
            <a:ext cx="20574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telemedicine / radio / tracking</a:t>
            </a:r>
          </a:p>
        </p:txBody>
      </p:sp>
      <p:sp>
        <p:nvSpPr>
          <p:cNvPr id="40" name="">
            <a:extLst xmlns:a="http://schemas.openxmlformats.org/drawingml/2006/main">
              <a:ext uri="{FF2B5EF4-FFF2-40B4-BE49-F238E27FC236}">
                <a16:creationId xmlns:a16="http://schemas.microsoft.com/office/drawing/2014/main" id="{0194ED37-45B9-400B-BCA1-8FDA67E89647}"/>
              </a:ext>
            </a:extLst>
          </p:cNvPr>
          <p:cNvSpPr>
            <a:spLocks xmlns:a="http://schemas.openxmlformats.org/drawingml/2006/main" noGrp="1"/>
          </p:cNvSpPr>
          <p:nvPr/>
        </p:nvSpPr>
        <p:spPr>
          <a:xfrm xmlns:a="http://schemas.openxmlformats.org/drawingml/2006/main">
            <a:off x="8724900" y="3886200"/>
            <a:ext cx="2476500" cy="1333500"/>
          </a:xfrm>
          <a:prstGeom xmlns:a="http://schemas.openxmlformats.org/drawingml/2006/main" prst="roundRect">
            <a:avLst>
              <a:gd name="adj" fmla="val 8571"/>
            </a:avLst>
          </a:prstGeom>
          <a:solidFill xmlns:a="http://schemas.openxmlformats.org/drawingml/2006/main">
            <a:srgbClr val="0B263A"/>
          </a:solidFill>
          <a:ln xmlns:a="http://schemas.openxmlformats.org/drawingml/2006/main" w="9525">
            <a:solidFill>
              <a:srgbClr val="16364C"/>
            </a:solidFill>
            <a:prstDash val="solid"/>
          </a:ln>
        </p:spPr>
      </p:sp>
      <p:sp>
        <p:nvSpPr>
          <p:cNvPr id="41" name="">
            <a:extLst xmlns:a="http://schemas.openxmlformats.org/drawingml/2006/main">
              <a:ext uri="{FF2B5EF4-FFF2-40B4-BE49-F238E27FC236}">
                <a16:creationId xmlns:a16="http://schemas.microsoft.com/office/drawing/2014/main" id="{90B03DD5-F1F8-4A2C-BF5A-9BD0F2B64338}"/>
              </a:ext>
            </a:extLst>
          </p:cNvPr>
          <p:cNvSpPr>
            <a:spLocks xmlns:a="http://schemas.openxmlformats.org/drawingml/2006/main" noGrp="1"/>
          </p:cNvSpPr>
          <p:nvPr/>
        </p:nvSpPr>
        <p:spPr>
          <a:xfrm xmlns:a="http://schemas.openxmlformats.org/drawingml/2006/main">
            <a:off x="8724900" y="3886200"/>
            <a:ext cx="57150" cy="133350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42" name="">
            <a:extLst xmlns:a="http://schemas.openxmlformats.org/drawingml/2006/main">
              <a:ext uri="{FF2B5EF4-FFF2-40B4-BE49-F238E27FC236}">
                <a16:creationId xmlns:a16="http://schemas.microsoft.com/office/drawing/2014/main" id="{6978811E-0BE6-4B05-847E-A4B7BEF6DFDD}"/>
              </a:ext>
            </a:extLst>
          </p:cNvPr>
          <p:cNvSpPr>
            <a:spLocks xmlns:a="http://schemas.openxmlformats.org/drawingml/2006/main" noGrp="1"/>
          </p:cNvSpPr>
          <p:nvPr/>
        </p:nvSpPr>
        <p:spPr>
          <a:xfrm xmlns:a="http://schemas.openxmlformats.org/drawingml/2006/main">
            <a:off x="8934450" y="4038600"/>
            <a:ext cx="4191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59C7D1"/>
                </a:solidFill>
              </a:defRPr>
            </a:pPr>
            <a:r>
              <a:rPr sz="1050" b="1" i="0">
                <a:solidFill>
                  <a:srgbClr val="59C7D1"/>
                </a:solidFill>
              </a:rPr>
              <a:t>04</a:t>
            </a:r>
          </a:p>
        </p:txBody>
      </p:sp>
      <p:sp>
        <p:nvSpPr>
          <p:cNvPr id="43" name="">
            <a:extLst xmlns:a="http://schemas.openxmlformats.org/drawingml/2006/main">
              <a:ext uri="{FF2B5EF4-FFF2-40B4-BE49-F238E27FC236}">
                <a16:creationId xmlns:a16="http://schemas.microsoft.com/office/drawing/2014/main" id="{F8E9F5CD-D7D5-4580-8A4A-D72986E377C2}"/>
              </a:ext>
            </a:extLst>
          </p:cNvPr>
          <p:cNvSpPr>
            <a:spLocks xmlns:a="http://schemas.openxmlformats.org/drawingml/2006/main" noGrp="1"/>
          </p:cNvSpPr>
          <p:nvPr/>
        </p:nvSpPr>
        <p:spPr>
          <a:xfrm xmlns:a="http://schemas.openxmlformats.org/drawingml/2006/main">
            <a:off x="8934450" y="4286250"/>
            <a:ext cx="205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i="0">
                <a:solidFill>
                  <a:srgbClr val="FFFFFF"/>
                </a:solidFill>
              </a:defRPr>
            </a:pPr>
            <a:r>
              <a:rPr sz="1650" b="1" i="0">
                <a:solidFill>
                  <a:srgbClr val="FFFFFF"/>
                </a:solidFill>
              </a:rPr>
              <a:t>Governance</a:t>
            </a:r>
          </a:p>
        </p:txBody>
      </p:sp>
      <p:sp>
        <p:nvSpPr>
          <p:cNvPr id="44" name="">
            <a:extLst xmlns:a="http://schemas.openxmlformats.org/drawingml/2006/main">
              <a:ext uri="{FF2B5EF4-FFF2-40B4-BE49-F238E27FC236}">
                <a16:creationId xmlns:a16="http://schemas.microsoft.com/office/drawing/2014/main" id="{6FEE3EF7-C975-4E8B-A687-E1B06C5AD352}"/>
              </a:ext>
            </a:extLst>
          </p:cNvPr>
          <p:cNvSpPr>
            <a:spLocks xmlns:a="http://schemas.openxmlformats.org/drawingml/2006/main" noGrp="1"/>
          </p:cNvSpPr>
          <p:nvPr/>
        </p:nvSpPr>
        <p:spPr>
          <a:xfrm xmlns:a="http://schemas.openxmlformats.org/drawingml/2006/main">
            <a:off x="8934450" y="4667250"/>
            <a:ext cx="20574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protocols / consent / documentation</a:t>
            </a:r>
          </a:p>
        </p:txBody>
      </p:sp>
      <p:sp>
        <p:nvSpPr>
          <p:cNvPr id="45" name="">
            <a:extLst xmlns:a="http://schemas.openxmlformats.org/drawingml/2006/main">
              <a:ext uri="{FF2B5EF4-FFF2-40B4-BE49-F238E27FC236}">
                <a16:creationId xmlns:a16="http://schemas.microsoft.com/office/drawing/2014/main" id="{0973D08B-39F0-4656-9E59-6808232CA5B6}"/>
              </a:ext>
            </a:extLst>
          </p:cNvPr>
          <p:cNvSpPr>
            <a:spLocks xmlns:a="http://schemas.openxmlformats.org/drawingml/2006/main" noGrp="1"/>
          </p:cNvSpPr>
          <p:nvPr/>
        </p:nvSpPr>
        <p:spPr>
          <a:xfrm xmlns:a="http://schemas.openxmlformats.org/drawingml/2006/main">
            <a:off x="6057900" y="5381625"/>
            <a:ext cx="5143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PROPOSED PERISAI OPERATING MODEL</a:t>
            </a:r>
          </a:p>
        </p:txBody>
      </p:sp>
    </p:spTree>
    <p:extLst>
      <p:ext uri="{BB962C8B-B14F-4D97-AF65-F5344CB8AC3E}">
        <p14:creationId xmlns:p14="http://schemas.microsoft.com/office/powerpoint/2010/main" val="1290619355"/>
      </p:ext>
    </p:extLst>
  </p:cSld>
</p:sld>
</file>

<file path=ppt/slides/slide13.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2" name="">
            <a:extLst xmlns:a="http://schemas.openxmlformats.org/drawingml/2006/main">
              <a:ext uri="{FF2B5EF4-FFF2-40B4-BE49-F238E27FC236}">
                <a16:creationId xmlns:a16="http://schemas.microsoft.com/office/drawing/2014/main" id="{4A3FC22C-13C8-443D-836C-7BEE06505A1F}"/>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BC3FB880-017F-4392-AD1E-AE4D4F25F6EF}"/>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MEDICAL COMMAND CENTER</a:t>
            </a:r>
          </a:p>
        </p:txBody>
      </p:sp>
      <p:sp>
        <p:nvSpPr>
          <p:cNvPr id="3" name="">
            <a:extLst xmlns:a="http://schemas.openxmlformats.org/drawingml/2006/main">
              <a:ext uri="{FF2B5EF4-FFF2-40B4-BE49-F238E27FC236}">
                <a16:creationId xmlns:a16="http://schemas.microsoft.com/office/drawing/2014/main" id="{F685D2E5-08A4-4014-960D-50EFC3729320}"/>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Every launch requires accountable agreement.</a:t>
            </a:r>
          </a:p>
        </p:txBody>
      </p:sp>
      <p:sp>
        <p:nvSpPr>
          <p:cNvPr id="4" name="">
            <a:extLst xmlns:a="http://schemas.openxmlformats.org/drawingml/2006/main">
              <a:ext uri="{FF2B5EF4-FFF2-40B4-BE49-F238E27FC236}">
                <a16:creationId xmlns:a16="http://schemas.microsoft.com/office/drawing/2014/main" id="{2EE18AA4-AF4B-4A00-8C84-DDAB41DFEEE6}"/>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CB68EE6F-A80D-4727-AEF0-5C5E5F0CBAF8}"/>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51DC5C9F-A2D8-4628-B5B3-4E1E67C59170}"/>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MEDICAL COMMAND CENTER</a:t>
            </a:r>
          </a:p>
        </p:txBody>
      </p:sp>
      <p:sp>
        <p:nvSpPr>
          <p:cNvPr id="7" name="">
            <a:extLst xmlns:a="http://schemas.openxmlformats.org/drawingml/2006/main">
              <a:ext uri="{FF2B5EF4-FFF2-40B4-BE49-F238E27FC236}">
                <a16:creationId xmlns:a16="http://schemas.microsoft.com/office/drawing/2014/main" id="{6EC3846C-EE07-4372-B338-2A16254C701C}"/>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13</a:t>
            </a:r>
          </a:p>
        </p:txBody>
      </p:sp>
      <p:pic>
        <p:nvPicPr>
          <p:cNvPr id="39" name=""/>
          <p:cNvPicPr>
            <a:picLocks xmlns:a="http://schemas.openxmlformats.org/drawingml/2006/main" noChangeAspect="1"/>
          </p:cNvPicPr>
          <p:nvPr/>
        </p:nvPicPr>
        <p:blipFill>
          <a:blip xmlns:r="http://schemas.openxmlformats.org/officeDocument/2006/relationships" xmlns:a="http://schemas.openxmlformats.org/drawingml/2006/main" r:embed="R126941351a6d440c"/>
          <a:srcRect xmlns:a="http://schemas.openxmlformats.org/drawingml/2006/main" l="152" t="0" r="152" b="0"/>
          <a:stretch xmlns:a="http://schemas.openxmlformats.org/drawingml/2006/main">
            <a:fillRect l="0" t="0" r="0" b="0"/>
          </a:stretch>
        </p:blipFill>
        <p:spPr>
          <a:xfrm xmlns:a="http://schemas.openxmlformats.org/drawingml/2006/main">
            <a:off x="609600" y="1809750"/>
            <a:ext cx="5905500" cy="3333750"/>
          </a:xfrm>
          <a:prstGeom xmlns:a="http://schemas.openxmlformats.org/drawingml/2006/main" prst="roundRect">
            <a:avLst>
              <a:gd name="adj" fmla="val 3429"/>
            </a:avLst>
          </a:prstGeom>
        </p:spPr>
      </p:pic>
      <p:sp>
        <p:nvSpPr>
          <p:cNvPr id="9" name="">
            <a:extLst xmlns:a="http://schemas.openxmlformats.org/drawingml/2006/main">
              <a:ext uri="{FF2B5EF4-FFF2-40B4-BE49-F238E27FC236}">
                <a16:creationId xmlns:a16="http://schemas.microsoft.com/office/drawing/2014/main" id="{DC49EBE4-532D-462B-99EF-7BB3F5E0F729}"/>
              </a:ext>
            </a:extLst>
          </p:cNvPr>
          <p:cNvSpPr>
            <a:spLocks xmlns:a="http://schemas.openxmlformats.org/drawingml/2006/main" noGrp="1"/>
          </p:cNvSpPr>
          <p:nvPr/>
        </p:nvSpPr>
        <p:spPr>
          <a:xfrm xmlns:a="http://schemas.openxmlformats.org/drawingml/2006/main">
            <a:off x="762000" y="4762500"/>
            <a:ext cx="5600700" cy="285750"/>
          </a:xfrm>
          <a:prstGeom xmlns:a="http://schemas.openxmlformats.org/drawingml/2006/main" prst="rect">
            <a:avLst/>
          </a:prstGeom>
          <a:solidFill xmlns:a="http://schemas.openxmlformats.org/drawingml/2006/main">
            <a:srgbClr val="071A2B"/>
          </a:solidFill>
          <a:ln xmlns:a="http://schemas.openxmlformats.org/drawingml/2006/main" w="0">
            <a:solidFill>
              <a:srgbClr val="071A2B"/>
            </a:solidFill>
            <a:prstDash val="solid"/>
          </a:ln>
        </p:spPr>
      </p:sp>
      <p:sp>
        <p:nvSpPr>
          <p:cNvPr id="10" name="">
            <a:extLst xmlns:a="http://schemas.openxmlformats.org/drawingml/2006/main">
              <a:ext uri="{FF2B5EF4-FFF2-40B4-BE49-F238E27FC236}">
                <a16:creationId xmlns:a16="http://schemas.microsoft.com/office/drawing/2014/main" id="{350C3401-733C-4D87-9027-85BE73D0B24F}"/>
              </a:ext>
            </a:extLst>
          </p:cNvPr>
          <p:cNvSpPr>
            <a:spLocks xmlns:a="http://schemas.openxmlformats.org/drawingml/2006/main" noGrp="1"/>
          </p:cNvSpPr>
          <p:nvPr/>
        </p:nvSpPr>
        <p:spPr>
          <a:xfrm xmlns:a="http://schemas.openxmlformats.org/drawingml/2006/main">
            <a:off x="857250" y="4838700"/>
            <a:ext cx="54102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825" b="1" i="0">
                <a:solidFill>
                  <a:srgbClr val="FFFFFF"/>
                </a:solidFill>
              </a:defRPr>
            </a:pPr>
            <a:r>
              <a:rPr sz="825" b="1" i="0">
                <a:solidFill>
                  <a:srgbClr val="FFFFFF"/>
                </a:solidFill>
              </a:rPr>
              <a:t>CONCEPTUAL VISUAL - PROPOSED COMMAND ENVIRONMENT</a:t>
            </a:r>
          </a:p>
        </p:txBody>
      </p:sp>
      <p:sp>
        <p:nvSpPr>
          <p:cNvPr id="11" name="">
            <a:extLst xmlns:a="http://schemas.openxmlformats.org/drawingml/2006/main">
              <a:ext uri="{FF2B5EF4-FFF2-40B4-BE49-F238E27FC236}">
                <a16:creationId xmlns:a16="http://schemas.microsoft.com/office/drawing/2014/main" id="{0EE383E9-8E83-4EB6-9221-E98D4D3409C4}"/>
              </a:ext>
            </a:extLst>
          </p:cNvPr>
          <p:cNvSpPr>
            <a:spLocks xmlns:a="http://schemas.openxmlformats.org/drawingml/2006/main" noGrp="1"/>
          </p:cNvSpPr>
          <p:nvPr/>
        </p:nvSpPr>
        <p:spPr>
          <a:xfrm xmlns:a="http://schemas.openxmlformats.org/drawingml/2006/main">
            <a:off x="6953250" y="1809750"/>
            <a:ext cx="2000250" cy="1428750"/>
          </a:xfrm>
          <a:prstGeom xmlns:a="http://schemas.openxmlformats.org/drawingml/2006/main" prst="roundRect">
            <a:avLst>
              <a:gd name="adj" fmla="val 8000"/>
            </a:avLst>
          </a:prstGeom>
          <a:solidFill xmlns:a="http://schemas.openxmlformats.org/drawingml/2006/main">
            <a:srgbClr val="0B263A"/>
          </a:solidFill>
          <a:ln xmlns:a="http://schemas.openxmlformats.org/drawingml/2006/main" w="9525">
            <a:solidFill>
              <a:srgbClr val="16364C"/>
            </a:solidFill>
            <a:prstDash val="solid"/>
          </a:ln>
        </p:spPr>
      </p:sp>
      <p:sp>
        <p:nvSpPr>
          <p:cNvPr id="12" name="">
            <a:extLst xmlns:a="http://schemas.openxmlformats.org/drawingml/2006/main">
              <a:ext uri="{FF2B5EF4-FFF2-40B4-BE49-F238E27FC236}">
                <a16:creationId xmlns:a16="http://schemas.microsoft.com/office/drawing/2014/main" id="{94358ACC-2922-463D-A2D4-EFC8E41B3544}"/>
              </a:ext>
            </a:extLst>
          </p:cNvPr>
          <p:cNvSpPr>
            <a:spLocks xmlns:a="http://schemas.openxmlformats.org/drawingml/2006/main" noGrp="1"/>
          </p:cNvSpPr>
          <p:nvPr/>
        </p:nvSpPr>
        <p:spPr>
          <a:xfrm xmlns:a="http://schemas.openxmlformats.org/drawingml/2006/main">
            <a:off x="6953250" y="1809750"/>
            <a:ext cx="57150" cy="142875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13" name="">
            <a:extLst xmlns:a="http://schemas.openxmlformats.org/drawingml/2006/main">
              <a:ext uri="{FF2B5EF4-FFF2-40B4-BE49-F238E27FC236}">
                <a16:creationId xmlns:a16="http://schemas.microsoft.com/office/drawing/2014/main" id="{AAB559E1-48FC-4539-BC81-637EEEF1F58E}"/>
              </a:ext>
            </a:extLst>
          </p:cNvPr>
          <p:cNvSpPr>
            <a:spLocks xmlns:a="http://schemas.openxmlformats.org/drawingml/2006/main" noGrp="1"/>
          </p:cNvSpPr>
          <p:nvPr/>
        </p:nvSpPr>
        <p:spPr>
          <a:xfrm xmlns:a="http://schemas.openxmlformats.org/drawingml/2006/main">
            <a:off x="7181850" y="2000250"/>
            <a:ext cx="1543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59C7D1"/>
                </a:solidFill>
              </a:defRPr>
            </a:pPr>
            <a:r>
              <a:rPr sz="1050" b="1" i="0">
                <a:solidFill>
                  <a:srgbClr val="59C7D1"/>
                </a:solidFill>
              </a:rPr>
              <a:t>01</a:t>
            </a:r>
          </a:p>
        </p:txBody>
      </p:sp>
      <p:sp>
        <p:nvSpPr>
          <p:cNvPr id="14" name="">
            <a:extLst xmlns:a="http://schemas.openxmlformats.org/drawingml/2006/main">
              <a:ext uri="{FF2B5EF4-FFF2-40B4-BE49-F238E27FC236}">
                <a16:creationId xmlns:a16="http://schemas.microsoft.com/office/drawing/2014/main" id="{EBAECE14-6898-456B-A3B9-DF2901138262}"/>
              </a:ext>
            </a:extLst>
          </p:cNvPr>
          <p:cNvSpPr>
            <a:spLocks xmlns:a="http://schemas.openxmlformats.org/drawingml/2006/main" noGrp="1"/>
          </p:cNvSpPr>
          <p:nvPr/>
        </p:nvSpPr>
        <p:spPr>
          <a:xfrm xmlns:a="http://schemas.openxmlformats.org/drawingml/2006/main">
            <a:off x="7181850" y="2266950"/>
            <a:ext cx="15430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Intake</a:t>
            </a:r>
          </a:p>
        </p:txBody>
      </p:sp>
      <p:sp>
        <p:nvSpPr>
          <p:cNvPr id="15" name="">
            <a:extLst xmlns:a="http://schemas.openxmlformats.org/drawingml/2006/main">
              <a:ext uri="{FF2B5EF4-FFF2-40B4-BE49-F238E27FC236}">
                <a16:creationId xmlns:a16="http://schemas.microsoft.com/office/drawing/2014/main" id="{2C9FF756-528A-4813-9F48-FDE57A8ED061}"/>
              </a:ext>
            </a:extLst>
          </p:cNvPr>
          <p:cNvSpPr>
            <a:spLocks xmlns:a="http://schemas.openxmlformats.org/drawingml/2006/main" noGrp="1"/>
          </p:cNvSpPr>
          <p:nvPr/>
        </p:nvSpPr>
        <p:spPr>
          <a:xfrm xmlns:a="http://schemas.openxmlformats.org/drawingml/2006/main">
            <a:off x="7181850" y="2743200"/>
            <a:ext cx="1543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location / patient / urgency</a:t>
            </a:r>
          </a:p>
        </p:txBody>
      </p:sp>
      <p:sp>
        <p:nvSpPr>
          <p:cNvPr id="16" name="">
            <a:extLst xmlns:a="http://schemas.openxmlformats.org/drawingml/2006/main">
              <a:ext uri="{FF2B5EF4-FFF2-40B4-BE49-F238E27FC236}">
                <a16:creationId xmlns:a16="http://schemas.microsoft.com/office/drawing/2014/main" id="{7B7C29D9-7589-4534-9F6D-E0E26F385988}"/>
              </a:ext>
            </a:extLst>
          </p:cNvPr>
          <p:cNvSpPr>
            <a:spLocks xmlns:a="http://schemas.openxmlformats.org/drawingml/2006/main" noGrp="1"/>
          </p:cNvSpPr>
          <p:nvPr/>
        </p:nvSpPr>
        <p:spPr>
          <a:xfrm xmlns:a="http://schemas.openxmlformats.org/drawingml/2006/main">
            <a:off x="9201150" y="1809750"/>
            <a:ext cx="2000250" cy="1428750"/>
          </a:xfrm>
          <a:prstGeom xmlns:a="http://schemas.openxmlformats.org/drawingml/2006/main" prst="roundRect">
            <a:avLst>
              <a:gd name="adj" fmla="val 8000"/>
            </a:avLst>
          </a:prstGeom>
          <a:solidFill xmlns:a="http://schemas.openxmlformats.org/drawingml/2006/main">
            <a:srgbClr val="0B263A"/>
          </a:solidFill>
          <a:ln xmlns:a="http://schemas.openxmlformats.org/drawingml/2006/main" w="9525">
            <a:solidFill>
              <a:srgbClr val="16364C"/>
            </a:solidFill>
            <a:prstDash val="solid"/>
          </a:ln>
        </p:spPr>
      </p:sp>
      <p:sp>
        <p:nvSpPr>
          <p:cNvPr id="17" name="">
            <a:extLst xmlns:a="http://schemas.openxmlformats.org/drawingml/2006/main">
              <a:ext uri="{FF2B5EF4-FFF2-40B4-BE49-F238E27FC236}">
                <a16:creationId xmlns:a16="http://schemas.microsoft.com/office/drawing/2014/main" id="{C1638194-CE2A-42C9-873F-E833790B63A5}"/>
              </a:ext>
            </a:extLst>
          </p:cNvPr>
          <p:cNvSpPr>
            <a:spLocks xmlns:a="http://schemas.openxmlformats.org/drawingml/2006/main" noGrp="1"/>
          </p:cNvSpPr>
          <p:nvPr/>
        </p:nvSpPr>
        <p:spPr>
          <a:xfrm xmlns:a="http://schemas.openxmlformats.org/drawingml/2006/main">
            <a:off x="9201150" y="1809750"/>
            <a:ext cx="57150" cy="142875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18" name="">
            <a:extLst xmlns:a="http://schemas.openxmlformats.org/drawingml/2006/main">
              <a:ext uri="{FF2B5EF4-FFF2-40B4-BE49-F238E27FC236}">
                <a16:creationId xmlns:a16="http://schemas.microsoft.com/office/drawing/2014/main" id="{508A18FF-1CDA-40F3-98CC-121A6EBAA7DA}"/>
              </a:ext>
            </a:extLst>
          </p:cNvPr>
          <p:cNvSpPr>
            <a:spLocks xmlns:a="http://schemas.openxmlformats.org/drawingml/2006/main" noGrp="1"/>
          </p:cNvSpPr>
          <p:nvPr/>
        </p:nvSpPr>
        <p:spPr>
          <a:xfrm xmlns:a="http://schemas.openxmlformats.org/drawingml/2006/main">
            <a:off x="9429750" y="2000250"/>
            <a:ext cx="1543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0B8F87"/>
                </a:solidFill>
              </a:defRPr>
            </a:pPr>
            <a:r>
              <a:rPr sz="1050" b="1" i="0">
                <a:solidFill>
                  <a:srgbClr val="0B8F87"/>
                </a:solidFill>
              </a:rPr>
              <a:t>02</a:t>
            </a:r>
          </a:p>
        </p:txBody>
      </p:sp>
      <p:sp>
        <p:nvSpPr>
          <p:cNvPr id="19" name="">
            <a:extLst xmlns:a="http://schemas.openxmlformats.org/drawingml/2006/main">
              <a:ext uri="{FF2B5EF4-FFF2-40B4-BE49-F238E27FC236}">
                <a16:creationId xmlns:a16="http://schemas.microsoft.com/office/drawing/2014/main" id="{ED67E1D2-5DD9-4A81-8044-5D6934812F72}"/>
              </a:ext>
            </a:extLst>
          </p:cNvPr>
          <p:cNvSpPr>
            <a:spLocks xmlns:a="http://schemas.openxmlformats.org/drawingml/2006/main" noGrp="1"/>
          </p:cNvSpPr>
          <p:nvPr/>
        </p:nvSpPr>
        <p:spPr>
          <a:xfrm xmlns:a="http://schemas.openxmlformats.org/drawingml/2006/main">
            <a:off x="9429750" y="2266950"/>
            <a:ext cx="15430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Clinical</a:t>
            </a:r>
          </a:p>
        </p:txBody>
      </p:sp>
      <p:sp>
        <p:nvSpPr>
          <p:cNvPr id="20" name="">
            <a:extLst xmlns:a="http://schemas.openxmlformats.org/drawingml/2006/main">
              <a:ext uri="{FF2B5EF4-FFF2-40B4-BE49-F238E27FC236}">
                <a16:creationId xmlns:a16="http://schemas.microsoft.com/office/drawing/2014/main" id="{3A99812F-046F-4407-984E-A0E6F8D47308}"/>
              </a:ext>
            </a:extLst>
          </p:cNvPr>
          <p:cNvSpPr>
            <a:spLocks xmlns:a="http://schemas.openxmlformats.org/drawingml/2006/main" noGrp="1"/>
          </p:cNvSpPr>
          <p:nvPr/>
        </p:nvSpPr>
        <p:spPr>
          <a:xfrm xmlns:a="http://schemas.openxmlformats.org/drawingml/2006/main">
            <a:off x="9429750" y="2743200"/>
            <a:ext cx="1543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triage / fit-to-fly</a:t>
            </a:r>
          </a:p>
        </p:txBody>
      </p:sp>
      <p:sp>
        <p:nvSpPr>
          <p:cNvPr id="21" name="">
            <a:extLst xmlns:a="http://schemas.openxmlformats.org/drawingml/2006/main">
              <a:ext uri="{FF2B5EF4-FFF2-40B4-BE49-F238E27FC236}">
                <a16:creationId xmlns:a16="http://schemas.microsoft.com/office/drawing/2014/main" id="{8591DF8F-18E0-4555-ABBF-AFC855536311}"/>
              </a:ext>
            </a:extLst>
          </p:cNvPr>
          <p:cNvSpPr>
            <a:spLocks xmlns:a="http://schemas.openxmlformats.org/drawingml/2006/main" noGrp="1"/>
          </p:cNvSpPr>
          <p:nvPr/>
        </p:nvSpPr>
        <p:spPr>
          <a:xfrm xmlns:a="http://schemas.openxmlformats.org/drawingml/2006/main">
            <a:off x="6953250" y="3486150"/>
            <a:ext cx="2000250" cy="1428750"/>
          </a:xfrm>
          <a:prstGeom xmlns:a="http://schemas.openxmlformats.org/drawingml/2006/main" prst="roundRect">
            <a:avLst>
              <a:gd name="adj" fmla="val 8000"/>
            </a:avLst>
          </a:prstGeom>
          <a:solidFill xmlns:a="http://schemas.openxmlformats.org/drawingml/2006/main">
            <a:srgbClr val="0B263A"/>
          </a:solidFill>
          <a:ln xmlns:a="http://schemas.openxmlformats.org/drawingml/2006/main" w="9525">
            <a:solidFill>
              <a:srgbClr val="16364C"/>
            </a:solidFill>
            <a:prstDash val="solid"/>
          </a:ln>
        </p:spPr>
      </p:sp>
      <p:sp>
        <p:nvSpPr>
          <p:cNvPr id="22" name="">
            <a:extLst xmlns:a="http://schemas.openxmlformats.org/drawingml/2006/main">
              <a:ext uri="{FF2B5EF4-FFF2-40B4-BE49-F238E27FC236}">
                <a16:creationId xmlns:a16="http://schemas.microsoft.com/office/drawing/2014/main" id="{31EA9FA2-AAFD-46D6-AB42-7B049E6289BA}"/>
              </a:ext>
            </a:extLst>
          </p:cNvPr>
          <p:cNvSpPr>
            <a:spLocks xmlns:a="http://schemas.openxmlformats.org/drawingml/2006/main" noGrp="1"/>
          </p:cNvSpPr>
          <p:nvPr/>
        </p:nvSpPr>
        <p:spPr>
          <a:xfrm xmlns:a="http://schemas.openxmlformats.org/drawingml/2006/main">
            <a:off x="6953250" y="3486150"/>
            <a:ext cx="57150" cy="142875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23" name="">
            <a:extLst xmlns:a="http://schemas.openxmlformats.org/drawingml/2006/main">
              <a:ext uri="{FF2B5EF4-FFF2-40B4-BE49-F238E27FC236}">
                <a16:creationId xmlns:a16="http://schemas.microsoft.com/office/drawing/2014/main" id="{FB4CDF45-F553-499F-AD39-BB6709B08808}"/>
              </a:ext>
            </a:extLst>
          </p:cNvPr>
          <p:cNvSpPr>
            <a:spLocks xmlns:a="http://schemas.openxmlformats.org/drawingml/2006/main" noGrp="1"/>
          </p:cNvSpPr>
          <p:nvPr/>
        </p:nvSpPr>
        <p:spPr>
          <a:xfrm xmlns:a="http://schemas.openxmlformats.org/drawingml/2006/main">
            <a:off x="7181850" y="3676650"/>
            <a:ext cx="1543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59C7D1"/>
                </a:solidFill>
              </a:defRPr>
            </a:pPr>
            <a:r>
              <a:rPr sz="1050" b="1" i="0">
                <a:solidFill>
                  <a:srgbClr val="59C7D1"/>
                </a:solidFill>
              </a:rPr>
              <a:t>03</a:t>
            </a:r>
          </a:p>
        </p:txBody>
      </p:sp>
      <p:sp>
        <p:nvSpPr>
          <p:cNvPr id="24" name="">
            <a:extLst xmlns:a="http://schemas.openxmlformats.org/drawingml/2006/main">
              <a:ext uri="{FF2B5EF4-FFF2-40B4-BE49-F238E27FC236}">
                <a16:creationId xmlns:a16="http://schemas.microsoft.com/office/drawing/2014/main" id="{A480B5A6-78C1-4304-B85E-C1BDAB281AA0}"/>
              </a:ext>
            </a:extLst>
          </p:cNvPr>
          <p:cNvSpPr>
            <a:spLocks xmlns:a="http://schemas.openxmlformats.org/drawingml/2006/main" noGrp="1"/>
          </p:cNvSpPr>
          <p:nvPr/>
        </p:nvSpPr>
        <p:spPr>
          <a:xfrm xmlns:a="http://schemas.openxmlformats.org/drawingml/2006/main">
            <a:off x="7181850" y="3943350"/>
            <a:ext cx="15430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Flight ops</a:t>
            </a:r>
          </a:p>
        </p:txBody>
      </p:sp>
      <p:sp>
        <p:nvSpPr>
          <p:cNvPr id="25" name="">
            <a:extLst xmlns:a="http://schemas.openxmlformats.org/drawingml/2006/main">
              <a:ext uri="{FF2B5EF4-FFF2-40B4-BE49-F238E27FC236}">
                <a16:creationId xmlns:a16="http://schemas.microsoft.com/office/drawing/2014/main" id="{5EF94432-CD14-4152-82EA-8B8C56691C19}"/>
              </a:ext>
            </a:extLst>
          </p:cNvPr>
          <p:cNvSpPr>
            <a:spLocks xmlns:a="http://schemas.openxmlformats.org/drawingml/2006/main" noGrp="1"/>
          </p:cNvSpPr>
          <p:nvPr/>
        </p:nvSpPr>
        <p:spPr>
          <a:xfrm xmlns:a="http://schemas.openxmlformats.org/drawingml/2006/main">
            <a:off x="7181850" y="4419600"/>
            <a:ext cx="1543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crew / weather / aircraft</a:t>
            </a:r>
          </a:p>
        </p:txBody>
      </p:sp>
      <p:sp>
        <p:nvSpPr>
          <p:cNvPr id="26" name="">
            <a:extLst xmlns:a="http://schemas.openxmlformats.org/drawingml/2006/main">
              <a:ext uri="{FF2B5EF4-FFF2-40B4-BE49-F238E27FC236}">
                <a16:creationId xmlns:a16="http://schemas.microsoft.com/office/drawing/2014/main" id="{B656490F-AEA9-4C73-835D-BDEC3F9609BC}"/>
              </a:ext>
            </a:extLst>
          </p:cNvPr>
          <p:cNvSpPr>
            <a:spLocks xmlns:a="http://schemas.openxmlformats.org/drawingml/2006/main" noGrp="1"/>
          </p:cNvSpPr>
          <p:nvPr/>
        </p:nvSpPr>
        <p:spPr>
          <a:xfrm xmlns:a="http://schemas.openxmlformats.org/drawingml/2006/main">
            <a:off x="9201150" y="3486150"/>
            <a:ext cx="2000250" cy="1428750"/>
          </a:xfrm>
          <a:prstGeom xmlns:a="http://schemas.openxmlformats.org/drawingml/2006/main" prst="roundRect">
            <a:avLst>
              <a:gd name="adj" fmla="val 8000"/>
            </a:avLst>
          </a:prstGeom>
          <a:solidFill xmlns:a="http://schemas.openxmlformats.org/drawingml/2006/main">
            <a:srgbClr val="0B263A"/>
          </a:solidFill>
          <a:ln xmlns:a="http://schemas.openxmlformats.org/drawingml/2006/main" w="9525">
            <a:solidFill>
              <a:srgbClr val="16364C"/>
            </a:solidFill>
            <a:prstDash val="solid"/>
          </a:ln>
        </p:spPr>
      </p:sp>
      <p:sp>
        <p:nvSpPr>
          <p:cNvPr id="27" name="">
            <a:extLst xmlns:a="http://schemas.openxmlformats.org/drawingml/2006/main">
              <a:ext uri="{FF2B5EF4-FFF2-40B4-BE49-F238E27FC236}">
                <a16:creationId xmlns:a16="http://schemas.microsoft.com/office/drawing/2014/main" id="{CC5F810F-F844-4C6B-8389-0C993795D154}"/>
              </a:ext>
            </a:extLst>
          </p:cNvPr>
          <p:cNvSpPr>
            <a:spLocks xmlns:a="http://schemas.openxmlformats.org/drawingml/2006/main" noGrp="1"/>
          </p:cNvSpPr>
          <p:nvPr/>
        </p:nvSpPr>
        <p:spPr>
          <a:xfrm xmlns:a="http://schemas.openxmlformats.org/drawingml/2006/main">
            <a:off x="9201150" y="3486150"/>
            <a:ext cx="57150" cy="142875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28" name="">
            <a:extLst xmlns:a="http://schemas.openxmlformats.org/drawingml/2006/main">
              <a:ext uri="{FF2B5EF4-FFF2-40B4-BE49-F238E27FC236}">
                <a16:creationId xmlns:a16="http://schemas.microsoft.com/office/drawing/2014/main" id="{7D02CC20-7558-4361-AEC8-E1022CC7409D}"/>
              </a:ext>
            </a:extLst>
          </p:cNvPr>
          <p:cNvSpPr>
            <a:spLocks xmlns:a="http://schemas.openxmlformats.org/drawingml/2006/main" noGrp="1"/>
          </p:cNvSpPr>
          <p:nvPr/>
        </p:nvSpPr>
        <p:spPr>
          <a:xfrm xmlns:a="http://schemas.openxmlformats.org/drawingml/2006/main">
            <a:off x="9429750" y="3676650"/>
            <a:ext cx="15430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59C7D1"/>
                </a:solidFill>
              </a:defRPr>
            </a:pPr>
            <a:r>
              <a:rPr sz="1050" b="1" i="0">
                <a:solidFill>
                  <a:srgbClr val="59C7D1"/>
                </a:solidFill>
              </a:rPr>
              <a:t>04</a:t>
            </a:r>
          </a:p>
        </p:txBody>
      </p:sp>
      <p:sp>
        <p:nvSpPr>
          <p:cNvPr id="29" name="">
            <a:extLst xmlns:a="http://schemas.openxmlformats.org/drawingml/2006/main">
              <a:ext uri="{FF2B5EF4-FFF2-40B4-BE49-F238E27FC236}">
                <a16:creationId xmlns:a16="http://schemas.microsoft.com/office/drawing/2014/main" id="{950768CF-5900-4657-AD4C-1363B1BEA5F8}"/>
              </a:ext>
            </a:extLst>
          </p:cNvPr>
          <p:cNvSpPr>
            <a:spLocks xmlns:a="http://schemas.openxmlformats.org/drawingml/2006/main" noGrp="1"/>
          </p:cNvSpPr>
          <p:nvPr/>
        </p:nvSpPr>
        <p:spPr>
          <a:xfrm xmlns:a="http://schemas.openxmlformats.org/drawingml/2006/main">
            <a:off x="9429750" y="3943350"/>
            <a:ext cx="15430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Handover</a:t>
            </a:r>
          </a:p>
        </p:txBody>
      </p:sp>
      <p:sp>
        <p:nvSpPr>
          <p:cNvPr id="30" name="">
            <a:extLst xmlns:a="http://schemas.openxmlformats.org/drawingml/2006/main">
              <a:ext uri="{FF2B5EF4-FFF2-40B4-BE49-F238E27FC236}">
                <a16:creationId xmlns:a16="http://schemas.microsoft.com/office/drawing/2014/main" id="{AAA11D56-F350-4EC7-8D22-C4DF2D094C86}"/>
              </a:ext>
            </a:extLst>
          </p:cNvPr>
          <p:cNvSpPr>
            <a:spLocks xmlns:a="http://schemas.openxmlformats.org/drawingml/2006/main" noGrp="1"/>
          </p:cNvSpPr>
          <p:nvPr/>
        </p:nvSpPr>
        <p:spPr>
          <a:xfrm xmlns:a="http://schemas.openxmlformats.org/drawingml/2006/main">
            <a:off x="9429750" y="4419600"/>
            <a:ext cx="1543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acceptance / specialist</a:t>
            </a:r>
          </a:p>
        </p:txBody>
      </p:sp>
      <p:sp>
        <p:nvSpPr>
          <p:cNvPr id="31" name="">
            <a:extLst xmlns:a="http://schemas.openxmlformats.org/drawingml/2006/main">
              <a:ext uri="{FF2B5EF4-FFF2-40B4-BE49-F238E27FC236}">
                <a16:creationId xmlns:a16="http://schemas.microsoft.com/office/drawing/2014/main" id="{A1B707FF-BA7C-4E38-892E-1778314CE617}"/>
              </a:ext>
            </a:extLst>
          </p:cNvPr>
          <p:cNvSpPr>
            <a:spLocks xmlns:a="http://schemas.openxmlformats.org/drawingml/2006/main" noGrp="1"/>
          </p:cNvSpPr>
          <p:nvPr/>
        </p:nvSpPr>
        <p:spPr>
          <a:xfrm xmlns:a="http://schemas.openxmlformats.org/drawingml/2006/main">
            <a:off x="1447800" y="5553075"/>
            <a:ext cx="92964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0A646"/>
                </a:solidFill>
              </a:defRPr>
            </a:pPr>
            <a:r>
              <a:rPr sz="1275" b="1" i="0">
                <a:solidFill>
                  <a:srgbClr val="F0A646"/>
                </a:solidFill>
              </a:rPr>
              <a:t>AI supports dispatch and prioritization; it does not autonomously diagnose or override accountable clinicians and flight operations.</a:t>
            </a:r>
          </a:p>
        </p:txBody>
      </p:sp>
    </p:spTree>
    <p:extLst>
      <p:ext uri="{BB962C8B-B14F-4D97-AF65-F5344CB8AC3E}">
        <p14:creationId xmlns:p14="http://schemas.microsoft.com/office/powerpoint/2010/main" val="2101764667"/>
      </p:ext>
    </p:extLst>
  </p:cSld>
</p:sld>
</file>

<file path=ppt/slides/slide14.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28" name="">
            <a:extLst xmlns:a="http://schemas.openxmlformats.org/drawingml/2006/main">
              <a:ext uri="{FF2B5EF4-FFF2-40B4-BE49-F238E27FC236}">
                <a16:creationId xmlns:a16="http://schemas.microsoft.com/office/drawing/2014/main" id="{31B117C3-5950-4D6B-A0EA-D90E13BC6421}"/>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D38B19FE-DD14-4F4F-BE35-45BE8D2C2BA3}"/>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NATIONAL NETWORK</a:t>
            </a:r>
          </a:p>
        </p:txBody>
      </p:sp>
      <p:sp>
        <p:nvSpPr>
          <p:cNvPr id="3" name="">
            <a:extLst xmlns:a="http://schemas.openxmlformats.org/drawingml/2006/main">
              <a:ext uri="{FF2B5EF4-FFF2-40B4-BE49-F238E27FC236}">
                <a16:creationId xmlns:a16="http://schemas.microsoft.com/office/drawing/2014/main" id="{4C48ECD3-AB42-43AC-AA3A-52F79D4EDC17}"/>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Build a network, not a collection of isolated bases.</a:t>
            </a:r>
          </a:p>
        </p:txBody>
      </p:sp>
      <p:sp>
        <p:nvSpPr>
          <p:cNvPr id="4" name="">
            <a:extLst xmlns:a="http://schemas.openxmlformats.org/drawingml/2006/main">
              <a:ext uri="{FF2B5EF4-FFF2-40B4-BE49-F238E27FC236}">
                <a16:creationId xmlns:a16="http://schemas.microsoft.com/office/drawing/2014/main" id="{282F85A0-CD93-4546-B610-2FCB7B6E3AD4}"/>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93016B0E-622F-4CCF-85F2-CB29E148EB4B}"/>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025BB577-8065-43FB-A196-B0A8A9808178}"/>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NATIONAL NETWORK</a:t>
            </a:r>
          </a:p>
        </p:txBody>
      </p:sp>
      <p:sp>
        <p:nvSpPr>
          <p:cNvPr id="7" name="">
            <a:extLst xmlns:a="http://schemas.openxmlformats.org/drawingml/2006/main">
              <a:ext uri="{FF2B5EF4-FFF2-40B4-BE49-F238E27FC236}">
                <a16:creationId xmlns:a16="http://schemas.microsoft.com/office/drawing/2014/main" id="{F2C7FC4C-65D3-48CB-BF10-1C4B7B019487}"/>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14</a:t>
            </a:r>
          </a:p>
        </p:txBody>
      </p:sp>
      <p:sp>
        <p:nvSpPr>
          <p:cNvPr id="8" name="">
            <a:extLst xmlns:a="http://schemas.openxmlformats.org/drawingml/2006/main">
              <a:ext uri="{FF2B5EF4-FFF2-40B4-BE49-F238E27FC236}">
                <a16:creationId xmlns:a16="http://schemas.microsoft.com/office/drawing/2014/main" id="{DCBA8845-DFA6-4B86-8D56-27C7BA280CFF}"/>
              </a:ext>
            </a:extLst>
          </p:cNvPr>
          <p:cNvSpPr>
            <a:spLocks xmlns:a="http://schemas.openxmlformats.org/drawingml/2006/main" noGrp="1"/>
          </p:cNvSpPr>
          <p:nvPr/>
        </p:nvSpPr>
        <p:spPr>
          <a:xfrm xmlns:a="http://schemas.openxmlformats.org/drawingml/2006/main">
            <a:off x="2457450" y="3390900"/>
            <a:ext cx="7258050" cy="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9" name="">
            <a:extLst xmlns:a="http://schemas.openxmlformats.org/drawingml/2006/main">
              <a:ext uri="{FF2B5EF4-FFF2-40B4-BE49-F238E27FC236}">
                <a16:creationId xmlns:a16="http://schemas.microsoft.com/office/drawing/2014/main" id="{2968C850-8F1D-4BB3-9906-EEEEFF2C9E3F}"/>
              </a:ext>
            </a:extLst>
          </p:cNvPr>
          <p:cNvSpPr>
            <a:spLocks xmlns:a="http://schemas.openxmlformats.org/drawingml/2006/main" noGrp="1"/>
          </p:cNvSpPr>
          <p:nvPr/>
        </p:nvSpPr>
        <p:spPr>
          <a:xfrm xmlns:a="http://schemas.openxmlformats.org/drawingml/2006/main">
            <a:off x="609600" y="2381250"/>
            <a:ext cx="1847850" cy="2000250"/>
          </a:xfrm>
          <a:prstGeom xmlns:a="http://schemas.openxmlformats.org/drawingml/2006/main" prst="roundRect">
            <a:avLst>
              <a:gd name="adj" fmla="val 6186"/>
            </a:avLst>
          </a:prstGeom>
          <a:solidFill xmlns:a="http://schemas.openxmlformats.org/drawingml/2006/main">
            <a:srgbClr val="0B263A"/>
          </a:solidFill>
          <a:ln xmlns:a="http://schemas.openxmlformats.org/drawingml/2006/main" w="19050">
            <a:solidFill>
              <a:srgbClr val="E31E24"/>
            </a:solidFill>
            <a:prstDash val="solid"/>
          </a:ln>
        </p:spPr>
      </p:sp>
      <p:sp>
        <p:nvSpPr>
          <p:cNvPr id="10" name="">
            <a:extLst xmlns:a="http://schemas.openxmlformats.org/drawingml/2006/main">
              <a:ext uri="{FF2B5EF4-FFF2-40B4-BE49-F238E27FC236}">
                <a16:creationId xmlns:a16="http://schemas.microsoft.com/office/drawing/2014/main" id="{83298EF3-F326-4741-B7E5-A56828BC78DE}"/>
              </a:ext>
            </a:extLst>
          </p:cNvPr>
          <p:cNvSpPr>
            <a:spLocks xmlns:a="http://schemas.openxmlformats.org/drawingml/2006/main" noGrp="1"/>
          </p:cNvSpPr>
          <p:nvPr/>
        </p:nvSpPr>
        <p:spPr>
          <a:xfrm xmlns:a="http://schemas.openxmlformats.org/drawingml/2006/main">
            <a:off x="819150" y="2590800"/>
            <a:ext cx="381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E31E24"/>
                </a:solidFill>
              </a:defRPr>
            </a:pPr>
            <a:r>
              <a:rPr sz="1125" b="1" i="0">
                <a:solidFill>
                  <a:srgbClr val="E31E24"/>
                </a:solidFill>
              </a:rPr>
              <a:t>01</a:t>
            </a:r>
          </a:p>
        </p:txBody>
      </p:sp>
      <p:sp>
        <p:nvSpPr>
          <p:cNvPr id="11" name="">
            <a:extLst xmlns:a="http://schemas.openxmlformats.org/drawingml/2006/main">
              <a:ext uri="{FF2B5EF4-FFF2-40B4-BE49-F238E27FC236}">
                <a16:creationId xmlns:a16="http://schemas.microsoft.com/office/drawing/2014/main" id="{64D01A44-1902-4590-B0AB-76FDF82A29D7}"/>
              </a:ext>
            </a:extLst>
          </p:cNvPr>
          <p:cNvSpPr>
            <a:spLocks xmlns:a="http://schemas.openxmlformats.org/drawingml/2006/main" noGrp="1"/>
          </p:cNvSpPr>
          <p:nvPr/>
        </p:nvSpPr>
        <p:spPr>
          <a:xfrm xmlns:a="http://schemas.openxmlformats.org/drawingml/2006/main">
            <a:off x="819150" y="2990850"/>
            <a:ext cx="1428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NATIONAL HUB</a:t>
            </a:r>
          </a:p>
        </p:txBody>
      </p:sp>
      <p:sp>
        <p:nvSpPr>
          <p:cNvPr id="12" name="">
            <a:extLst xmlns:a="http://schemas.openxmlformats.org/drawingml/2006/main">
              <a:ext uri="{FF2B5EF4-FFF2-40B4-BE49-F238E27FC236}">
                <a16:creationId xmlns:a16="http://schemas.microsoft.com/office/drawing/2014/main" id="{1325E6B9-9C77-4E88-80DD-1D0263F2356A}"/>
              </a:ext>
            </a:extLst>
          </p:cNvPr>
          <p:cNvSpPr>
            <a:spLocks xmlns:a="http://schemas.openxmlformats.org/drawingml/2006/main" noGrp="1"/>
          </p:cNvSpPr>
          <p:nvPr/>
        </p:nvSpPr>
        <p:spPr>
          <a:xfrm xmlns:a="http://schemas.openxmlformats.org/drawingml/2006/main">
            <a:off x="819150" y="3600450"/>
            <a:ext cx="1428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standards / specialists / network control</a:t>
            </a:r>
          </a:p>
        </p:txBody>
      </p:sp>
      <p:sp>
        <p:nvSpPr>
          <p:cNvPr id="13" name="">
            <a:extLst xmlns:a="http://schemas.openxmlformats.org/drawingml/2006/main">
              <a:ext uri="{FF2B5EF4-FFF2-40B4-BE49-F238E27FC236}">
                <a16:creationId xmlns:a16="http://schemas.microsoft.com/office/drawing/2014/main" id="{59283F71-E2E5-44F7-B273-A040E1ADAE64}"/>
              </a:ext>
            </a:extLst>
          </p:cNvPr>
          <p:cNvSpPr>
            <a:spLocks xmlns:a="http://schemas.openxmlformats.org/drawingml/2006/main" noGrp="1"/>
          </p:cNvSpPr>
          <p:nvPr/>
        </p:nvSpPr>
        <p:spPr>
          <a:xfrm xmlns:a="http://schemas.openxmlformats.org/drawingml/2006/main">
            <a:off x="2990850" y="2076450"/>
            <a:ext cx="2286000" cy="2628900"/>
          </a:xfrm>
          <a:prstGeom xmlns:a="http://schemas.openxmlformats.org/drawingml/2006/main" prst="roundRect">
            <a:avLst>
              <a:gd name="adj" fmla="val 5000"/>
            </a:avLst>
          </a:prstGeom>
          <a:solidFill xmlns:a="http://schemas.openxmlformats.org/drawingml/2006/main">
            <a:srgbClr val="0D3852"/>
          </a:solidFill>
          <a:ln xmlns:a="http://schemas.openxmlformats.org/drawingml/2006/main" w="19050">
            <a:solidFill>
              <a:srgbClr val="0B4F71"/>
            </a:solidFill>
            <a:prstDash val="solid"/>
          </a:ln>
        </p:spPr>
      </p:sp>
      <p:sp>
        <p:nvSpPr>
          <p:cNvPr id="14" name="">
            <a:extLst xmlns:a="http://schemas.openxmlformats.org/drawingml/2006/main">
              <a:ext uri="{FF2B5EF4-FFF2-40B4-BE49-F238E27FC236}">
                <a16:creationId xmlns:a16="http://schemas.microsoft.com/office/drawing/2014/main" id="{A96FC2E2-4E8D-4134-8B42-40F91D372D8E}"/>
              </a:ext>
            </a:extLst>
          </p:cNvPr>
          <p:cNvSpPr>
            <a:spLocks xmlns:a="http://schemas.openxmlformats.org/drawingml/2006/main" noGrp="1"/>
          </p:cNvSpPr>
          <p:nvPr/>
        </p:nvSpPr>
        <p:spPr>
          <a:xfrm xmlns:a="http://schemas.openxmlformats.org/drawingml/2006/main">
            <a:off x="3200400" y="2286000"/>
            <a:ext cx="381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0B4F71"/>
                </a:solidFill>
              </a:defRPr>
            </a:pPr>
            <a:r>
              <a:rPr sz="1125" b="1" i="0">
                <a:solidFill>
                  <a:srgbClr val="0B4F71"/>
                </a:solidFill>
              </a:rPr>
              <a:t>02</a:t>
            </a:r>
          </a:p>
        </p:txBody>
      </p:sp>
      <p:sp>
        <p:nvSpPr>
          <p:cNvPr id="15" name="">
            <a:extLst xmlns:a="http://schemas.openxmlformats.org/drawingml/2006/main">
              <a:ext uri="{FF2B5EF4-FFF2-40B4-BE49-F238E27FC236}">
                <a16:creationId xmlns:a16="http://schemas.microsoft.com/office/drawing/2014/main" id="{F5E746E2-8B75-450F-B084-EC1908DF5D8A}"/>
              </a:ext>
            </a:extLst>
          </p:cNvPr>
          <p:cNvSpPr>
            <a:spLocks xmlns:a="http://schemas.openxmlformats.org/drawingml/2006/main" noGrp="1"/>
          </p:cNvSpPr>
          <p:nvPr/>
        </p:nvSpPr>
        <p:spPr>
          <a:xfrm xmlns:a="http://schemas.openxmlformats.org/drawingml/2006/main">
            <a:off x="3200400" y="2686050"/>
            <a:ext cx="18669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REGIONAL HUBS</a:t>
            </a:r>
          </a:p>
        </p:txBody>
      </p:sp>
      <p:sp>
        <p:nvSpPr>
          <p:cNvPr id="16" name="">
            <a:extLst xmlns:a="http://schemas.openxmlformats.org/drawingml/2006/main">
              <a:ext uri="{FF2B5EF4-FFF2-40B4-BE49-F238E27FC236}">
                <a16:creationId xmlns:a16="http://schemas.microsoft.com/office/drawing/2014/main" id="{583F7F7D-EEFC-42E7-AB62-0FCEB7B14031}"/>
              </a:ext>
            </a:extLst>
          </p:cNvPr>
          <p:cNvSpPr>
            <a:spLocks xmlns:a="http://schemas.openxmlformats.org/drawingml/2006/main" noGrp="1"/>
          </p:cNvSpPr>
          <p:nvPr/>
        </p:nvSpPr>
        <p:spPr>
          <a:xfrm xmlns:a="http://schemas.openxmlformats.org/drawingml/2006/main">
            <a:off x="3200400" y="3295650"/>
            <a:ext cx="18669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aircraft / medical crew / maintenance / regional hospitals</a:t>
            </a:r>
          </a:p>
        </p:txBody>
      </p:sp>
      <p:sp>
        <p:nvSpPr>
          <p:cNvPr id="17" name="">
            <a:extLst xmlns:a="http://schemas.openxmlformats.org/drawingml/2006/main">
              <a:ext uri="{FF2B5EF4-FFF2-40B4-BE49-F238E27FC236}">
                <a16:creationId xmlns:a16="http://schemas.microsoft.com/office/drawing/2014/main" id="{0BF70A8F-D0B4-4029-A3A9-2F83159B7204}"/>
              </a:ext>
            </a:extLst>
          </p:cNvPr>
          <p:cNvSpPr>
            <a:spLocks xmlns:a="http://schemas.openxmlformats.org/drawingml/2006/main" noGrp="1"/>
          </p:cNvSpPr>
          <p:nvPr/>
        </p:nvSpPr>
        <p:spPr>
          <a:xfrm xmlns:a="http://schemas.openxmlformats.org/drawingml/2006/main">
            <a:off x="5810250" y="2381250"/>
            <a:ext cx="2381250" cy="2000250"/>
          </a:xfrm>
          <a:prstGeom xmlns:a="http://schemas.openxmlformats.org/drawingml/2006/main" prst="roundRect">
            <a:avLst>
              <a:gd name="adj" fmla="val 5714"/>
            </a:avLst>
          </a:prstGeom>
          <a:solidFill xmlns:a="http://schemas.openxmlformats.org/drawingml/2006/main">
            <a:srgbClr val="0B263A"/>
          </a:solidFill>
          <a:ln xmlns:a="http://schemas.openxmlformats.org/drawingml/2006/main" w="19050">
            <a:solidFill>
              <a:srgbClr val="0B8F87"/>
            </a:solidFill>
            <a:prstDash val="solid"/>
          </a:ln>
        </p:spPr>
      </p:sp>
      <p:sp>
        <p:nvSpPr>
          <p:cNvPr id="18" name="">
            <a:extLst xmlns:a="http://schemas.openxmlformats.org/drawingml/2006/main">
              <a:ext uri="{FF2B5EF4-FFF2-40B4-BE49-F238E27FC236}">
                <a16:creationId xmlns:a16="http://schemas.microsoft.com/office/drawing/2014/main" id="{76C46054-AFCD-4861-AF8D-04E8BE1081C6}"/>
              </a:ext>
            </a:extLst>
          </p:cNvPr>
          <p:cNvSpPr>
            <a:spLocks xmlns:a="http://schemas.openxmlformats.org/drawingml/2006/main" noGrp="1"/>
          </p:cNvSpPr>
          <p:nvPr/>
        </p:nvSpPr>
        <p:spPr>
          <a:xfrm xmlns:a="http://schemas.openxmlformats.org/drawingml/2006/main">
            <a:off x="6019800" y="2590800"/>
            <a:ext cx="381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0B8F87"/>
                </a:solidFill>
              </a:defRPr>
            </a:pPr>
            <a:r>
              <a:rPr sz="1125" b="1" i="0">
                <a:solidFill>
                  <a:srgbClr val="0B8F87"/>
                </a:solidFill>
              </a:rPr>
              <a:t>03</a:t>
            </a:r>
          </a:p>
        </p:txBody>
      </p:sp>
      <p:sp>
        <p:nvSpPr>
          <p:cNvPr id="19" name="">
            <a:extLst xmlns:a="http://schemas.openxmlformats.org/drawingml/2006/main">
              <a:ext uri="{FF2B5EF4-FFF2-40B4-BE49-F238E27FC236}">
                <a16:creationId xmlns:a16="http://schemas.microsoft.com/office/drawing/2014/main" id="{793EE613-14F6-4A48-8633-727ABA535484}"/>
              </a:ext>
            </a:extLst>
          </p:cNvPr>
          <p:cNvSpPr>
            <a:spLocks xmlns:a="http://schemas.openxmlformats.org/drawingml/2006/main" noGrp="1"/>
          </p:cNvSpPr>
          <p:nvPr/>
        </p:nvSpPr>
        <p:spPr>
          <a:xfrm xmlns:a="http://schemas.openxmlformats.org/drawingml/2006/main">
            <a:off x="6019800" y="2990850"/>
            <a:ext cx="19621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LOCAL ACCESS</a:t>
            </a:r>
          </a:p>
        </p:txBody>
      </p:sp>
      <p:sp>
        <p:nvSpPr>
          <p:cNvPr id="20" name="">
            <a:extLst xmlns:a="http://schemas.openxmlformats.org/drawingml/2006/main">
              <a:ext uri="{FF2B5EF4-FFF2-40B4-BE49-F238E27FC236}">
                <a16:creationId xmlns:a16="http://schemas.microsoft.com/office/drawing/2014/main" id="{F3DD8BC3-A0F4-4C0A-B259-165A7C631995}"/>
              </a:ext>
            </a:extLst>
          </p:cNvPr>
          <p:cNvSpPr>
            <a:spLocks xmlns:a="http://schemas.openxmlformats.org/drawingml/2006/main" noGrp="1"/>
          </p:cNvSpPr>
          <p:nvPr/>
        </p:nvSpPr>
        <p:spPr>
          <a:xfrm xmlns:a="http://schemas.openxmlformats.org/drawingml/2006/main">
            <a:off x="6019800" y="3600450"/>
            <a:ext cx="19621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helipads / airports / water landing zones</a:t>
            </a:r>
          </a:p>
        </p:txBody>
      </p:sp>
      <p:sp>
        <p:nvSpPr>
          <p:cNvPr id="21" name="">
            <a:extLst xmlns:a="http://schemas.openxmlformats.org/drawingml/2006/main">
              <a:ext uri="{FF2B5EF4-FFF2-40B4-BE49-F238E27FC236}">
                <a16:creationId xmlns:a16="http://schemas.microsoft.com/office/drawing/2014/main" id="{1C26A1A4-33C0-4DD5-BCBB-BC3F8D6A0ECD}"/>
              </a:ext>
            </a:extLst>
          </p:cNvPr>
          <p:cNvSpPr>
            <a:spLocks xmlns:a="http://schemas.openxmlformats.org/drawingml/2006/main" noGrp="1"/>
          </p:cNvSpPr>
          <p:nvPr/>
        </p:nvSpPr>
        <p:spPr>
          <a:xfrm xmlns:a="http://schemas.openxmlformats.org/drawingml/2006/main">
            <a:off x="8724900" y="2076450"/>
            <a:ext cx="2571750" cy="2628900"/>
          </a:xfrm>
          <a:prstGeom xmlns:a="http://schemas.openxmlformats.org/drawingml/2006/main" prst="roundRect">
            <a:avLst>
              <a:gd name="adj" fmla="val 4444"/>
            </a:avLst>
          </a:prstGeom>
          <a:solidFill xmlns:a="http://schemas.openxmlformats.org/drawingml/2006/main">
            <a:srgbClr val="0D3852"/>
          </a:solidFill>
          <a:ln xmlns:a="http://schemas.openxmlformats.org/drawingml/2006/main" w="19050">
            <a:solidFill>
              <a:srgbClr val="59C7D1"/>
            </a:solidFill>
            <a:prstDash val="solid"/>
          </a:ln>
        </p:spPr>
      </p:sp>
      <p:sp>
        <p:nvSpPr>
          <p:cNvPr id="22" name="">
            <a:extLst xmlns:a="http://schemas.openxmlformats.org/drawingml/2006/main">
              <a:ext uri="{FF2B5EF4-FFF2-40B4-BE49-F238E27FC236}">
                <a16:creationId xmlns:a16="http://schemas.microsoft.com/office/drawing/2014/main" id="{F3ADF228-0FDE-425C-8D7E-D4A3A4C7CF2D}"/>
              </a:ext>
            </a:extLst>
          </p:cNvPr>
          <p:cNvSpPr>
            <a:spLocks xmlns:a="http://schemas.openxmlformats.org/drawingml/2006/main" noGrp="1"/>
          </p:cNvSpPr>
          <p:nvPr/>
        </p:nvSpPr>
        <p:spPr>
          <a:xfrm xmlns:a="http://schemas.openxmlformats.org/drawingml/2006/main">
            <a:off x="8934450" y="2286000"/>
            <a:ext cx="381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59C7D1"/>
                </a:solidFill>
              </a:defRPr>
            </a:pPr>
            <a:r>
              <a:rPr sz="1125" b="1" i="0">
                <a:solidFill>
                  <a:srgbClr val="59C7D1"/>
                </a:solidFill>
              </a:rPr>
              <a:t>04</a:t>
            </a:r>
          </a:p>
        </p:txBody>
      </p:sp>
      <p:sp>
        <p:nvSpPr>
          <p:cNvPr id="23" name="">
            <a:extLst xmlns:a="http://schemas.openxmlformats.org/drawingml/2006/main">
              <a:ext uri="{FF2B5EF4-FFF2-40B4-BE49-F238E27FC236}">
                <a16:creationId xmlns:a16="http://schemas.microsoft.com/office/drawing/2014/main" id="{89D20FD0-6A3D-4AEC-8198-1248C73DA447}"/>
              </a:ext>
            </a:extLst>
          </p:cNvPr>
          <p:cNvSpPr>
            <a:spLocks xmlns:a="http://schemas.openxmlformats.org/drawingml/2006/main" noGrp="1"/>
          </p:cNvSpPr>
          <p:nvPr/>
        </p:nvSpPr>
        <p:spPr>
          <a:xfrm xmlns:a="http://schemas.openxmlformats.org/drawingml/2006/main">
            <a:off x="8934450" y="2686050"/>
            <a:ext cx="21526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COMMUNITIES</a:t>
            </a:r>
          </a:p>
        </p:txBody>
      </p:sp>
      <p:sp>
        <p:nvSpPr>
          <p:cNvPr id="24" name="">
            <a:extLst xmlns:a="http://schemas.openxmlformats.org/drawingml/2006/main">
              <a:ext uri="{FF2B5EF4-FFF2-40B4-BE49-F238E27FC236}">
                <a16:creationId xmlns:a16="http://schemas.microsoft.com/office/drawing/2014/main" id="{4DC370BA-800A-49C7-8A45-E602C5565995}"/>
              </a:ext>
            </a:extLst>
          </p:cNvPr>
          <p:cNvSpPr>
            <a:spLocks xmlns:a="http://schemas.openxmlformats.org/drawingml/2006/main" noGrp="1"/>
          </p:cNvSpPr>
          <p:nvPr/>
        </p:nvSpPr>
        <p:spPr>
          <a:xfrm xmlns:a="http://schemas.openxmlformats.org/drawingml/2006/main">
            <a:off x="8934450" y="3295650"/>
            <a:ext cx="215265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clinics / ambulances / emergency services / patients</a:t>
            </a:r>
          </a:p>
        </p:txBody>
      </p:sp>
      <p:sp>
        <p:nvSpPr>
          <p:cNvPr id="25" name="">
            <a:extLst xmlns:a="http://schemas.openxmlformats.org/drawingml/2006/main">
              <a:ext uri="{FF2B5EF4-FFF2-40B4-BE49-F238E27FC236}">
                <a16:creationId xmlns:a16="http://schemas.microsoft.com/office/drawing/2014/main" id="{6B4699A3-2B90-43F9-B787-9E9D54C06549}"/>
              </a:ext>
            </a:extLst>
          </p:cNvPr>
          <p:cNvSpPr>
            <a:spLocks xmlns:a="http://schemas.openxmlformats.org/drawingml/2006/main" noGrp="1"/>
          </p:cNvSpPr>
          <p:nvPr/>
        </p:nvSpPr>
        <p:spPr>
          <a:xfrm xmlns:a="http://schemas.openxmlformats.org/drawingml/2006/main">
            <a:off x="609600" y="5219700"/>
            <a:ext cx="3543300" cy="2667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26" name="">
            <a:extLst xmlns:a="http://schemas.openxmlformats.org/drawingml/2006/main">
              <a:ext uri="{FF2B5EF4-FFF2-40B4-BE49-F238E27FC236}">
                <a16:creationId xmlns:a16="http://schemas.microsoft.com/office/drawing/2014/main" id="{3831BF79-C86F-44FF-A20D-78C42991BD78}"/>
              </a:ext>
            </a:extLst>
          </p:cNvPr>
          <p:cNvSpPr>
            <a:spLocks xmlns:a="http://schemas.openxmlformats.org/drawingml/2006/main" noGrp="1"/>
          </p:cNvSpPr>
          <p:nvPr/>
        </p:nvSpPr>
        <p:spPr>
          <a:xfrm xmlns:a="http://schemas.openxmlformats.org/drawingml/2006/main">
            <a:off x="704850" y="5267325"/>
            <a:ext cx="3352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PROPOSED HUB-AND-SPOKE ARCHITECTURE</a:t>
            </a:r>
          </a:p>
        </p:txBody>
      </p:sp>
      <p:sp>
        <p:nvSpPr>
          <p:cNvPr id="27" name="">
            <a:extLst xmlns:a="http://schemas.openxmlformats.org/drawingml/2006/main">
              <a:ext uri="{FF2B5EF4-FFF2-40B4-BE49-F238E27FC236}">
                <a16:creationId xmlns:a16="http://schemas.microsoft.com/office/drawing/2014/main" id="{DA10AFBE-2B88-43E8-B615-6A01748D9858}"/>
              </a:ext>
            </a:extLst>
          </p:cNvPr>
          <p:cNvSpPr>
            <a:spLocks xmlns:a="http://schemas.openxmlformats.org/drawingml/2006/main" noGrp="1"/>
          </p:cNvSpPr>
          <p:nvPr/>
        </p:nvSpPr>
        <p:spPr>
          <a:xfrm xmlns:a="http://schemas.openxmlformats.org/drawingml/2006/main">
            <a:off x="4572000" y="5257800"/>
            <a:ext cx="6572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i="0">
                <a:solidFill>
                  <a:srgbClr val="FFFFFF"/>
                </a:solidFill>
              </a:defRPr>
            </a:pPr>
            <a:r>
              <a:rPr sz="1500" b="0" i="0">
                <a:solidFill>
                  <a:srgbClr val="FFFFFF"/>
                </a:solidFill>
              </a:rPr>
              <a:t>Scale through shared standards, data and partners - not aircraft count.</a:t>
            </a:r>
          </a:p>
        </p:txBody>
      </p:sp>
    </p:spTree>
    <p:extLst>
      <p:ext uri="{BB962C8B-B14F-4D97-AF65-F5344CB8AC3E}">
        <p14:creationId xmlns:p14="http://schemas.microsoft.com/office/powerpoint/2010/main" val="328988740"/>
      </p:ext>
    </p:extLst>
  </p:cSld>
</p:sld>
</file>

<file path=ppt/slides/slide15.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3" name="">
            <a:extLst xmlns:a="http://schemas.openxmlformats.org/drawingml/2006/main">
              <a:ext uri="{FF2B5EF4-FFF2-40B4-BE49-F238E27FC236}">
                <a16:creationId xmlns:a16="http://schemas.microsoft.com/office/drawing/2014/main" id="{3DC6F476-E768-4E9E-AEDF-14B7BDD6EFF2}"/>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452EF87A-5DD7-4E67-9FA5-70E1F2AE2E37}"/>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URBAN USE CASE</a:t>
            </a:r>
          </a:p>
        </p:txBody>
      </p:sp>
      <p:sp>
        <p:nvSpPr>
          <p:cNvPr id="3" name="">
            <a:extLst xmlns:a="http://schemas.openxmlformats.org/drawingml/2006/main">
              <a:ext uri="{FF2B5EF4-FFF2-40B4-BE49-F238E27FC236}">
                <a16:creationId xmlns:a16="http://schemas.microsoft.com/office/drawing/2014/main" id="{6354458C-44BE-4522-A882-684D8F40119B}"/>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Can a Jakarta air bridge improve transfer?</a:t>
            </a:r>
          </a:p>
        </p:txBody>
      </p:sp>
      <p:sp>
        <p:nvSpPr>
          <p:cNvPr id="4" name="">
            <a:extLst xmlns:a="http://schemas.openxmlformats.org/drawingml/2006/main">
              <a:ext uri="{FF2B5EF4-FFF2-40B4-BE49-F238E27FC236}">
                <a16:creationId xmlns:a16="http://schemas.microsoft.com/office/drawing/2014/main" id="{00657CA4-A1E2-4000-BD08-21757742C078}"/>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1CCD1D3A-AB33-49D1-9400-722F5749E0CC}"/>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8DADD88B-41AD-4F04-AB9B-2B3D3A26EC5D}"/>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URBAN USE CASE</a:t>
            </a:r>
          </a:p>
        </p:txBody>
      </p:sp>
      <p:sp>
        <p:nvSpPr>
          <p:cNvPr id="7" name="">
            <a:extLst xmlns:a="http://schemas.openxmlformats.org/drawingml/2006/main">
              <a:ext uri="{FF2B5EF4-FFF2-40B4-BE49-F238E27FC236}">
                <a16:creationId xmlns:a16="http://schemas.microsoft.com/office/drawing/2014/main" id="{7C47A5EF-6B5E-4928-9764-A88497EEBBAA}"/>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15</a:t>
            </a:r>
          </a:p>
        </p:txBody>
      </p:sp>
      <p:sp>
        <p:nvSpPr>
          <p:cNvPr id="8" name="">
            <a:extLst xmlns:a="http://schemas.openxmlformats.org/drawingml/2006/main">
              <a:ext uri="{FF2B5EF4-FFF2-40B4-BE49-F238E27FC236}">
                <a16:creationId xmlns:a16="http://schemas.microsoft.com/office/drawing/2014/main" id="{9BBE6D33-A8AE-410A-AD5D-AEF0FCFCB57C}"/>
              </a:ext>
            </a:extLst>
          </p:cNvPr>
          <p:cNvSpPr>
            <a:spLocks xmlns:a="http://schemas.openxmlformats.org/drawingml/2006/main" noGrp="1"/>
          </p:cNvSpPr>
          <p:nvPr/>
        </p:nvSpPr>
        <p:spPr>
          <a:xfrm xmlns:a="http://schemas.openxmlformats.org/drawingml/2006/main">
            <a:off x="609600" y="1619250"/>
            <a:ext cx="2266950" cy="266700"/>
          </a:xfrm>
          <a:prstGeom xmlns:a="http://schemas.openxmlformats.org/drawingml/2006/main" prst="roundRect">
            <a:avLst>
              <a:gd name="adj" fmla="val 50000"/>
            </a:avLst>
          </a:prstGeom>
          <a:solidFill xmlns:a="http://schemas.openxmlformats.org/drawingml/2006/main">
            <a:srgbClr val="F0A646"/>
          </a:solidFill>
          <a:ln xmlns:a="http://schemas.openxmlformats.org/drawingml/2006/main" w="0">
            <a:solidFill>
              <a:srgbClr val="F0A646"/>
            </a:solidFill>
            <a:prstDash val="solid"/>
          </a:ln>
        </p:spPr>
      </p:sp>
      <p:sp>
        <p:nvSpPr>
          <p:cNvPr id="9" name="">
            <a:extLst xmlns:a="http://schemas.openxmlformats.org/drawingml/2006/main">
              <a:ext uri="{FF2B5EF4-FFF2-40B4-BE49-F238E27FC236}">
                <a16:creationId xmlns:a16="http://schemas.microsoft.com/office/drawing/2014/main" id="{2598EEF2-51D7-4822-9ADE-9548BBBA9745}"/>
              </a:ext>
            </a:extLst>
          </p:cNvPr>
          <p:cNvSpPr>
            <a:spLocks xmlns:a="http://schemas.openxmlformats.org/drawingml/2006/main" noGrp="1"/>
          </p:cNvSpPr>
          <p:nvPr/>
        </p:nvSpPr>
        <p:spPr>
          <a:xfrm xmlns:a="http://schemas.openxmlformats.org/drawingml/2006/main">
            <a:off x="704850" y="1666875"/>
            <a:ext cx="2076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071A2B"/>
                </a:solidFill>
              </a:defRPr>
            </a:pPr>
            <a:r>
              <a:rPr sz="1050" b="1" i="0">
                <a:solidFill>
                  <a:srgbClr val="071A2B"/>
                </a:solidFill>
              </a:rPr>
              <a:t>ILLUSTRATIVE SCENARIO</a:t>
            </a:r>
          </a:p>
        </p:txBody>
      </p:sp>
      <p:sp>
        <p:nvSpPr>
          <p:cNvPr id="10" name="">
            <a:extLst xmlns:a="http://schemas.openxmlformats.org/drawingml/2006/main">
              <a:ext uri="{FF2B5EF4-FFF2-40B4-BE49-F238E27FC236}">
                <a16:creationId xmlns:a16="http://schemas.microsoft.com/office/drawing/2014/main" id="{F281AF98-E97F-4E86-80DC-2766C862F704}"/>
              </a:ext>
            </a:extLst>
          </p:cNvPr>
          <p:cNvSpPr>
            <a:spLocks xmlns:a="http://schemas.openxmlformats.org/drawingml/2006/main" noGrp="1"/>
          </p:cNvSpPr>
          <p:nvPr/>
        </p:nvSpPr>
        <p:spPr>
          <a:xfrm xmlns:a="http://schemas.openxmlformats.org/drawingml/2006/main">
            <a:off x="2476500" y="3133725"/>
            <a:ext cx="7620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1" name="">
            <a:extLst xmlns:a="http://schemas.openxmlformats.org/drawingml/2006/main">
              <a:ext uri="{FF2B5EF4-FFF2-40B4-BE49-F238E27FC236}">
                <a16:creationId xmlns:a16="http://schemas.microsoft.com/office/drawing/2014/main" id="{CF0E6F87-E4C0-4A34-BEB0-C4DDB0A0EF3E}"/>
              </a:ext>
            </a:extLst>
          </p:cNvPr>
          <p:cNvSpPr>
            <a:spLocks xmlns:a="http://schemas.openxmlformats.org/drawingml/2006/main" noGrp="1"/>
          </p:cNvSpPr>
          <p:nvPr/>
        </p:nvSpPr>
        <p:spPr>
          <a:xfrm xmlns:a="http://schemas.openxmlformats.org/drawingml/2006/main">
            <a:off x="5048250" y="3133725"/>
            <a:ext cx="7620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2" name="">
            <a:extLst xmlns:a="http://schemas.openxmlformats.org/drawingml/2006/main">
              <a:ext uri="{FF2B5EF4-FFF2-40B4-BE49-F238E27FC236}">
                <a16:creationId xmlns:a16="http://schemas.microsoft.com/office/drawing/2014/main" id="{5F92FBDA-3FF8-41DA-96B6-6060BD18BE7B}"/>
              </a:ext>
            </a:extLst>
          </p:cNvPr>
          <p:cNvSpPr>
            <a:spLocks xmlns:a="http://schemas.openxmlformats.org/drawingml/2006/main" noGrp="1"/>
          </p:cNvSpPr>
          <p:nvPr/>
        </p:nvSpPr>
        <p:spPr>
          <a:xfrm xmlns:a="http://schemas.openxmlformats.org/drawingml/2006/main">
            <a:off x="7620000" y="3133725"/>
            <a:ext cx="7620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3" name="">
            <a:extLst xmlns:a="http://schemas.openxmlformats.org/drawingml/2006/main">
              <a:ext uri="{FF2B5EF4-FFF2-40B4-BE49-F238E27FC236}">
                <a16:creationId xmlns:a16="http://schemas.microsoft.com/office/drawing/2014/main" id="{FBC823C4-8387-4F95-B61E-2111EDFFF715}"/>
              </a:ext>
            </a:extLst>
          </p:cNvPr>
          <p:cNvSpPr>
            <a:spLocks xmlns:a="http://schemas.openxmlformats.org/drawingml/2006/main" noGrp="1"/>
          </p:cNvSpPr>
          <p:nvPr/>
        </p:nvSpPr>
        <p:spPr>
          <a:xfrm xmlns:a="http://schemas.openxmlformats.org/drawingml/2006/main">
            <a:off x="666750" y="2476500"/>
            <a:ext cx="1809750" cy="1314450"/>
          </a:xfrm>
          <a:prstGeom xmlns:a="http://schemas.openxmlformats.org/drawingml/2006/main" prst="roundRect">
            <a:avLst>
              <a:gd name="adj" fmla="val 8696"/>
            </a:avLst>
          </a:prstGeom>
          <a:solidFill xmlns:a="http://schemas.openxmlformats.org/drawingml/2006/main">
            <a:srgbClr val="0B263A"/>
          </a:solidFill>
          <a:ln xmlns:a="http://schemas.openxmlformats.org/drawingml/2006/main" w="19050">
            <a:solidFill>
              <a:srgbClr val="16364C"/>
            </a:solidFill>
            <a:prstDash val="solid"/>
          </a:ln>
        </p:spPr>
      </p:sp>
      <p:sp>
        <p:nvSpPr>
          <p:cNvPr id="14" name="">
            <a:extLst xmlns:a="http://schemas.openxmlformats.org/drawingml/2006/main">
              <a:ext uri="{FF2B5EF4-FFF2-40B4-BE49-F238E27FC236}">
                <a16:creationId xmlns:a16="http://schemas.microsoft.com/office/drawing/2014/main" id="{87B5D191-7BED-414B-B3ED-5A9892F0C3B1}"/>
              </a:ext>
            </a:extLst>
          </p:cNvPr>
          <p:cNvSpPr>
            <a:spLocks xmlns:a="http://schemas.openxmlformats.org/drawingml/2006/main" noGrp="1"/>
          </p:cNvSpPr>
          <p:nvPr/>
        </p:nvSpPr>
        <p:spPr>
          <a:xfrm xmlns:a="http://schemas.openxmlformats.org/drawingml/2006/main">
            <a:off x="819150" y="2752725"/>
            <a:ext cx="15049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i="0">
                <a:solidFill>
                  <a:srgbClr val="FFFFFF"/>
                </a:solidFill>
              </a:defRPr>
            </a:pPr>
            <a:r>
              <a:rPr sz="1500" b="1" i="0">
                <a:solidFill>
                  <a:srgbClr val="FFFFFF"/>
                </a:solidFill>
              </a:rPr>
              <a:t>INCIDENT</a:t>
            </a:r>
          </a:p>
        </p:txBody>
      </p:sp>
      <p:sp>
        <p:nvSpPr>
          <p:cNvPr id="15" name="">
            <a:extLst xmlns:a="http://schemas.openxmlformats.org/drawingml/2006/main">
              <a:ext uri="{FF2B5EF4-FFF2-40B4-BE49-F238E27FC236}">
                <a16:creationId xmlns:a16="http://schemas.microsoft.com/office/drawing/2014/main" id="{5E64D897-9162-4CAB-91E0-BBF04293133A}"/>
              </a:ext>
            </a:extLst>
          </p:cNvPr>
          <p:cNvSpPr>
            <a:spLocks xmlns:a="http://schemas.openxmlformats.org/drawingml/2006/main" noGrp="1"/>
          </p:cNvSpPr>
          <p:nvPr/>
        </p:nvSpPr>
        <p:spPr>
          <a:xfrm xmlns:a="http://schemas.openxmlformats.org/drawingml/2006/main">
            <a:off x="838200" y="32575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location + triage</a:t>
            </a:r>
          </a:p>
        </p:txBody>
      </p:sp>
      <p:sp>
        <p:nvSpPr>
          <p:cNvPr id="16" name="">
            <a:extLst xmlns:a="http://schemas.openxmlformats.org/drawingml/2006/main">
              <a:ext uri="{FF2B5EF4-FFF2-40B4-BE49-F238E27FC236}">
                <a16:creationId xmlns:a16="http://schemas.microsoft.com/office/drawing/2014/main" id="{3B2AAB2E-2CC6-401A-AB93-7299D98820FE}"/>
              </a:ext>
            </a:extLst>
          </p:cNvPr>
          <p:cNvSpPr>
            <a:spLocks xmlns:a="http://schemas.openxmlformats.org/drawingml/2006/main" noGrp="1"/>
          </p:cNvSpPr>
          <p:nvPr/>
        </p:nvSpPr>
        <p:spPr>
          <a:xfrm xmlns:a="http://schemas.openxmlformats.org/drawingml/2006/main">
            <a:off x="3238500" y="2476500"/>
            <a:ext cx="1809750" cy="1314450"/>
          </a:xfrm>
          <a:prstGeom xmlns:a="http://schemas.openxmlformats.org/drawingml/2006/main" prst="roundRect">
            <a:avLst>
              <a:gd name="adj" fmla="val 8696"/>
            </a:avLst>
          </a:prstGeom>
          <a:solidFill xmlns:a="http://schemas.openxmlformats.org/drawingml/2006/main">
            <a:srgbClr val="0B263A"/>
          </a:solidFill>
          <a:ln xmlns:a="http://schemas.openxmlformats.org/drawingml/2006/main" w="19050">
            <a:solidFill>
              <a:srgbClr val="16364C"/>
            </a:solidFill>
            <a:prstDash val="solid"/>
          </a:ln>
        </p:spPr>
      </p:sp>
      <p:sp>
        <p:nvSpPr>
          <p:cNvPr id="17" name="">
            <a:extLst xmlns:a="http://schemas.openxmlformats.org/drawingml/2006/main">
              <a:ext uri="{FF2B5EF4-FFF2-40B4-BE49-F238E27FC236}">
                <a16:creationId xmlns:a16="http://schemas.microsoft.com/office/drawing/2014/main" id="{D35E8523-C910-49DB-ACCE-8EE615863669}"/>
              </a:ext>
            </a:extLst>
          </p:cNvPr>
          <p:cNvSpPr>
            <a:spLocks xmlns:a="http://schemas.openxmlformats.org/drawingml/2006/main" noGrp="1"/>
          </p:cNvSpPr>
          <p:nvPr/>
        </p:nvSpPr>
        <p:spPr>
          <a:xfrm xmlns:a="http://schemas.openxmlformats.org/drawingml/2006/main">
            <a:off x="3390900" y="2752725"/>
            <a:ext cx="15049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i="0">
                <a:solidFill>
                  <a:srgbClr val="FFFFFF"/>
                </a:solidFill>
              </a:defRPr>
            </a:pPr>
            <a:r>
              <a:rPr sz="1500" b="1" i="0">
                <a:solidFill>
                  <a:srgbClr val="FFFFFF"/>
                </a:solidFill>
              </a:rPr>
              <a:t>DISPATCH</a:t>
            </a:r>
          </a:p>
        </p:txBody>
      </p:sp>
      <p:sp>
        <p:nvSpPr>
          <p:cNvPr id="18" name="">
            <a:extLst xmlns:a="http://schemas.openxmlformats.org/drawingml/2006/main">
              <a:ext uri="{FF2B5EF4-FFF2-40B4-BE49-F238E27FC236}">
                <a16:creationId xmlns:a16="http://schemas.microsoft.com/office/drawing/2014/main" id="{B0307149-BD26-434D-BB18-4CB76C79C192}"/>
              </a:ext>
            </a:extLst>
          </p:cNvPr>
          <p:cNvSpPr>
            <a:spLocks xmlns:a="http://schemas.openxmlformats.org/drawingml/2006/main" noGrp="1"/>
          </p:cNvSpPr>
          <p:nvPr/>
        </p:nvSpPr>
        <p:spPr>
          <a:xfrm xmlns:a="http://schemas.openxmlformats.org/drawingml/2006/main">
            <a:off x="3409950" y="32575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road or air decision</a:t>
            </a:r>
          </a:p>
        </p:txBody>
      </p:sp>
      <p:sp>
        <p:nvSpPr>
          <p:cNvPr id="19" name="">
            <a:extLst xmlns:a="http://schemas.openxmlformats.org/drawingml/2006/main">
              <a:ext uri="{FF2B5EF4-FFF2-40B4-BE49-F238E27FC236}">
                <a16:creationId xmlns:a16="http://schemas.microsoft.com/office/drawing/2014/main" id="{5D4B2E8B-78C2-4C6E-85CB-C12DF2022338}"/>
              </a:ext>
            </a:extLst>
          </p:cNvPr>
          <p:cNvSpPr>
            <a:spLocks xmlns:a="http://schemas.openxmlformats.org/drawingml/2006/main" noGrp="1"/>
          </p:cNvSpPr>
          <p:nvPr/>
        </p:nvSpPr>
        <p:spPr>
          <a:xfrm xmlns:a="http://schemas.openxmlformats.org/drawingml/2006/main">
            <a:off x="5810250" y="2476500"/>
            <a:ext cx="1809750" cy="1314450"/>
          </a:xfrm>
          <a:prstGeom xmlns:a="http://schemas.openxmlformats.org/drawingml/2006/main" prst="roundRect">
            <a:avLst>
              <a:gd name="adj" fmla="val 8696"/>
            </a:avLst>
          </a:prstGeom>
          <a:solidFill xmlns:a="http://schemas.openxmlformats.org/drawingml/2006/main">
            <a:srgbClr val="0D405C"/>
          </a:solidFill>
          <a:ln xmlns:a="http://schemas.openxmlformats.org/drawingml/2006/main" w="19050">
            <a:solidFill>
              <a:srgbClr val="59C7D1"/>
            </a:solidFill>
            <a:prstDash val="solid"/>
          </a:ln>
        </p:spPr>
      </p:sp>
      <p:sp>
        <p:nvSpPr>
          <p:cNvPr id="20" name="">
            <a:extLst xmlns:a="http://schemas.openxmlformats.org/drawingml/2006/main">
              <a:ext uri="{FF2B5EF4-FFF2-40B4-BE49-F238E27FC236}">
                <a16:creationId xmlns:a16="http://schemas.microsoft.com/office/drawing/2014/main" id="{24C44051-FBED-49BB-9778-4F9E58602F9C}"/>
              </a:ext>
            </a:extLst>
          </p:cNvPr>
          <p:cNvSpPr>
            <a:spLocks xmlns:a="http://schemas.openxmlformats.org/drawingml/2006/main" noGrp="1"/>
          </p:cNvSpPr>
          <p:nvPr/>
        </p:nvSpPr>
        <p:spPr>
          <a:xfrm xmlns:a="http://schemas.openxmlformats.org/drawingml/2006/main">
            <a:off x="5962650" y="2752725"/>
            <a:ext cx="15049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i="0">
                <a:solidFill>
                  <a:srgbClr val="FFFFFF"/>
                </a:solidFill>
              </a:defRPr>
            </a:pPr>
            <a:r>
              <a:rPr sz="1500" b="1" i="0">
                <a:solidFill>
                  <a:srgbClr val="FFFFFF"/>
                </a:solidFill>
              </a:rPr>
              <a:t>AIR BRIDGE</a:t>
            </a:r>
          </a:p>
        </p:txBody>
      </p:sp>
      <p:sp>
        <p:nvSpPr>
          <p:cNvPr id="21" name="">
            <a:extLst xmlns:a="http://schemas.openxmlformats.org/drawingml/2006/main">
              <a:ext uri="{FF2B5EF4-FFF2-40B4-BE49-F238E27FC236}">
                <a16:creationId xmlns:a16="http://schemas.microsoft.com/office/drawing/2014/main" id="{BBFE4D03-F1F1-4737-AFD8-9A8A7347BAF4}"/>
              </a:ext>
            </a:extLst>
          </p:cNvPr>
          <p:cNvSpPr>
            <a:spLocks xmlns:a="http://schemas.openxmlformats.org/drawingml/2006/main" noGrp="1"/>
          </p:cNvSpPr>
          <p:nvPr/>
        </p:nvSpPr>
        <p:spPr>
          <a:xfrm xmlns:a="http://schemas.openxmlformats.org/drawingml/2006/main">
            <a:off x="5981700" y="32575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approved launch / landing</a:t>
            </a:r>
          </a:p>
        </p:txBody>
      </p:sp>
      <p:sp>
        <p:nvSpPr>
          <p:cNvPr id="22" name="">
            <a:extLst xmlns:a="http://schemas.openxmlformats.org/drawingml/2006/main">
              <a:ext uri="{FF2B5EF4-FFF2-40B4-BE49-F238E27FC236}">
                <a16:creationId xmlns:a16="http://schemas.microsoft.com/office/drawing/2014/main" id="{22EAC2A1-A699-4455-9C56-40CDD84C2EF3}"/>
              </a:ext>
            </a:extLst>
          </p:cNvPr>
          <p:cNvSpPr>
            <a:spLocks xmlns:a="http://schemas.openxmlformats.org/drawingml/2006/main" noGrp="1"/>
          </p:cNvSpPr>
          <p:nvPr/>
        </p:nvSpPr>
        <p:spPr>
          <a:xfrm xmlns:a="http://schemas.openxmlformats.org/drawingml/2006/main">
            <a:off x="8382000" y="2476500"/>
            <a:ext cx="1809750" cy="1314450"/>
          </a:xfrm>
          <a:prstGeom xmlns:a="http://schemas.openxmlformats.org/drawingml/2006/main" prst="roundRect">
            <a:avLst>
              <a:gd name="adj" fmla="val 8696"/>
            </a:avLst>
          </a:prstGeom>
          <a:solidFill xmlns:a="http://schemas.openxmlformats.org/drawingml/2006/main">
            <a:srgbClr val="0B263A"/>
          </a:solidFill>
          <a:ln xmlns:a="http://schemas.openxmlformats.org/drawingml/2006/main" w="19050">
            <a:solidFill>
              <a:srgbClr val="16364C"/>
            </a:solidFill>
            <a:prstDash val="solid"/>
          </a:ln>
        </p:spPr>
      </p:sp>
      <p:sp>
        <p:nvSpPr>
          <p:cNvPr id="23" name="">
            <a:extLst xmlns:a="http://schemas.openxmlformats.org/drawingml/2006/main">
              <a:ext uri="{FF2B5EF4-FFF2-40B4-BE49-F238E27FC236}">
                <a16:creationId xmlns:a16="http://schemas.microsoft.com/office/drawing/2014/main" id="{4C850FF9-5224-47C9-A2F1-4DCBB23690EA}"/>
              </a:ext>
            </a:extLst>
          </p:cNvPr>
          <p:cNvSpPr>
            <a:spLocks xmlns:a="http://schemas.openxmlformats.org/drawingml/2006/main" noGrp="1"/>
          </p:cNvSpPr>
          <p:nvPr/>
        </p:nvSpPr>
        <p:spPr>
          <a:xfrm xmlns:a="http://schemas.openxmlformats.org/drawingml/2006/main">
            <a:off x="8534400" y="2752725"/>
            <a:ext cx="15049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i="0">
                <a:solidFill>
                  <a:srgbClr val="FFFFFF"/>
                </a:solidFill>
              </a:defRPr>
            </a:pPr>
            <a:r>
              <a:rPr sz="1500" b="1" i="0">
                <a:solidFill>
                  <a:srgbClr val="FFFFFF"/>
                </a:solidFill>
              </a:rPr>
              <a:t>TRAUMA CENTER</a:t>
            </a:r>
          </a:p>
        </p:txBody>
      </p:sp>
      <p:sp>
        <p:nvSpPr>
          <p:cNvPr id="24" name="">
            <a:extLst xmlns:a="http://schemas.openxmlformats.org/drawingml/2006/main">
              <a:ext uri="{FF2B5EF4-FFF2-40B4-BE49-F238E27FC236}">
                <a16:creationId xmlns:a16="http://schemas.microsoft.com/office/drawing/2014/main" id="{106884BB-FCD0-46D5-A003-2C02FDCCF844}"/>
              </a:ext>
            </a:extLst>
          </p:cNvPr>
          <p:cNvSpPr>
            <a:spLocks xmlns:a="http://schemas.openxmlformats.org/drawingml/2006/main" noGrp="1"/>
          </p:cNvSpPr>
          <p:nvPr/>
        </p:nvSpPr>
        <p:spPr>
          <a:xfrm xmlns:a="http://schemas.openxmlformats.org/drawingml/2006/main">
            <a:off x="8553450" y="3257550"/>
            <a:ext cx="14668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acceptance + handover</a:t>
            </a:r>
          </a:p>
        </p:txBody>
      </p:sp>
      <p:sp>
        <p:nvSpPr>
          <p:cNvPr id="25" name="">
            <a:extLst xmlns:a="http://schemas.openxmlformats.org/drawingml/2006/main">
              <a:ext uri="{FF2B5EF4-FFF2-40B4-BE49-F238E27FC236}">
                <a16:creationId xmlns:a16="http://schemas.microsoft.com/office/drawing/2014/main" id="{E88D721E-D40D-4B7B-BFDA-1B2730FD371F}"/>
              </a:ext>
            </a:extLst>
          </p:cNvPr>
          <p:cNvSpPr>
            <a:spLocks xmlns:a="http://schemas.openxmlformats.org/drawingml/2006/main" noGrp="1"/>
          </p:cNvSpPr>
          <p:nvPr/>
        </p:nvSpPr>
        <p:spPr>
          <a:xfrm xmlns:a="http://schemas.openxmlformats.org/drawingml/2006/main">
            <a:off x="609600" y="4343400"/>
            <a:ext cx="10972800" cy="1104900"/>
          </a:xfrm>
          <a:prstGeom xmlns:a="http://schemas.openxmlformats.org/drawingml/2006/main" prst="roundRect">
            <a:avLst>
              <a:gd name="adj" fmla="val 10345"/>
            </a:avLst>
          </a:prstGeom>
          <a:solidFill xmlns:a="http://schemas.openxmlformats.org/drawingml/2006/main">
            <a:srgbClr val="0B263A"/>
          </a:solidFill>
          <a:ln xmlns:a="http://schemas.openxmlformats.org/drawingml/2006/main" w="9525">
            <a:solidFill>
              <a:srgbClr val="16364C"/>
            </a:solidFill>
            <a:prstDash val="solid"/>
          </a:ln>
        </p:spPr>
      </p:sp>
      <p:sp>
        <p:nvSpPr>
          <p:cNvPr id="26" name="">
            <a:extLst xmlns:a="http://schemas.openxmlformats.org/drawingml/2006/main">
              <a:ext uri="{FF2B5EF4-FFF2-40B4-BE49-F238E27FC236}">
                <a16:creationId xmlns:a16="http://schemas.microsoft.com/office/drawing/2014/main" id="{019E5A75-D5CC-4488-A6CE-DE5709C1E5AA}"/>
              </a:ext>
            </a:extLst>
          </p:cNvPr>
          <p:cNvSpPr>
            <a:spLocks xmlns:a="http://schemas.openxmlformats.org/drawingml/2006/main" noGrp="1"/>
          </p:cNvSpPr>
          <p:nvPr/>
        </p:nvSpPr>
        <p:spPr>
          <a:xfrm xmlns:a="http://schemas.openxmlformats.org/drawingml/2006/main">
            <a:off x="857250" y="4600575"/>
            <a:ext cx="1047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4B51"/>
                </a:solidFill>
              </a:defRPr>
            </a:pPr>
            <a:r>
              <a:rPr sz="1350" b="1" i="0">
                <a:solidFill>
                  <a:srgbClr val="FF4B51"/>
                </a:solidFill>
              </a:rPr>
              <a:t>VALIDATE</a:t>
            </a:r>
          </a:p>
        </p:txBody>
      </p:sp>
      <p:sp>
        <p:nvSpPr>
          <p:cNvPr id="27" name="">
            <a:extLst xmlns:a="http://schemas.openxmlformats.org/drawingml/2006/main">
              <a:ext uri="{FF2B5EF4-FFF2-40B4-BE49-F238E27FC236}">
                <a16:creationId xmlns:a16="http://schemas.microsoft.com/office/drawing/2014/main" id="{91167A3A-9C30-4F88-8B66-F26A82F67E85}"/>
              </a:ext>
            </a:extLst>
          </p:cNvPr>
          <p:cNvSpPr>
            <a:spLocks xmlns:a="http://schemas.openxmlformats.org/drawingml/2006/main" noGrp="1"/>
          </p:cNvSpPr>
          <p:nvPr/>
        </p:nvSpPr>
        <p:spPr>
          <a:xfrm xmlns:a="http://schemas.openxmlformats.org/drawingml/2006/main">
            <a:off x="2095500" y="4600575"/>
            <a:ext cx="1619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demand pattern</a:t>
            </a:r>
          </a:p>
        </p:txBody>
      </p:sp>
      <p:sp>
        <p:nvSpPr>
          <p:cNvPr id="28" name="">
            <a:extLst xmlns:a="http://schemas.openxmlformats.org/drawingml/2006/main">
              <a:ext uri="{FF2B5EF4-FFF2-40B4-BE49-F238E27FC236}">
                <a16:creationId xmlns:a16="http://schemas.microsoft.com/office/drawing/2014/main" id="{B296A874-CB5C-4A0C-8CD8-CC679A4ADBE1}"/>
              </a:ext>
            </a:extLst>
          </p:cNvPr>
          <p:cNvSpPr>
            <a:spLocks xmlns:a="http://schemas.openxmlformats.org/drawingml/2006/main" noGrp="1"/>
          </p:cNvSpPr>
          <p:nvPr/>
        </p:nvSpPr>
        <p:spPr>
          <a:xfrm xmlns:a="http://schemas.openxmlformats.org/drawingml/2006/main">
            <a:off x="3905250" y="4600575"/>
            <a:ext cx="1619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landing access</a:t>
            </a:r>
          </a:p>
        </p:txBody>
      </p:sp>
      <p:sp>
        <p:nvSpPr>
          <p:cNvPr id="29" name="">
            <a:extLst xmlns:a="http://schemas.openxmlformats.org/drawingml/2006/main">
              <a:ext uri="{FF2B5EF4-FFF2-40B4-BE49-F238E27FC236}">
                <a16:creationId xmlns:a16="http://schemas.microsoft.com/office/drawing/2014/main" id="{66C118AB-9233-4B5E-8E8B-5ABBE9A31E67}"/>
              </a:ext>
            </a:extLst>
          </p:cNvPr>
          <p:cNvSpPr>
            <a:spLocks xmlns:a="http://schemas.openxmlformats.org/drawingml/2006/main" noGrp="1"/>
          </p:cNvSpPr>
          <p:nvPr/>
        </p:nvSpPr>
        <p:spPr>
          <a:xfrm xmlns:a="http://schemas.openxmlformats.org/drawingml/2006/main">
            <a:off x="5715000" y="4600575"/>
            <a:ext cx="1809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mobilization time</a:t>
            </a:r>
          </a:p>
        </p:txBody>
      </p:sp>
      <p:sp>
        <p:nvSpPr>
          <p:cNvPr id="30" name="">
            <a:extLst xmlns:a="http://schemas.openxmlformats.org/drawingml/2006/main">
              <a:ext uri="{FF2B5EF4-FFF2-40B4-BE49-F238E27FC236}">
                <a16:creationId xmlns:a16="http://schemas.microsoft.com/office/drawing/2014/main" id="{39BAD9CE-CCFE-4B61-9895-FA7A7D3D9F2E}"/>
              </a:ext>
            </a:extLst>
          </p:cNvPr>
          <p:cNvSpPr>
            <a:spLocks xmlns:a="http://schemas.openxmlformats.org/drawingml/2006/main" noGrp="1"/>
          </p:cNvSpPr>
          <p:nvPr/>
        </p:nvSpPr>
        <p:spPr>
          <a:xfrm xmlns:a="http://schemas.openxmlformats.org/drawingml/2006/main">
            <a:off x="7715250" y="4600575"/>
            <a:ext cx="2000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weather dispatch rate</a:t>
            </a:r>
          </a:p>
        </p:txBody>
      </p:sp>
      <p:sp>
        <p:nvSpPr>
          <p:cNvPr id="31" name="">
            <a:extLst xmlns:a="http://schemas.openxmlformats.org/drawingml/2006/main">
              <a:ext uri="{FF2B5EF4-FFF2-40B4-BE49-F238E27FC236}">
                <a16:creationId xmlns:a16="http://schemas.microsoft.com/office/drawing/2014/main" id="{78441F11-F773-44A4-8BEB-AF279006561D}"/>
              </a:ext>
            </a:extLst>
          </p:cNvPr>
          <p:cNvSpPr>
            <a:spLocks xmlns:a="http://schemas.openxmlformats.org/drawingml/2006/main" noGrp="1"/>
          </p:cNvSpPr>
          <p:nvPr/>
        </p:nvSpPr>
        <p:spPr>
          <a:xfrm xmlns:a="http://schemas.openxmlformats.org/drawingml/2006/main">
            <a:off x="9886950" y="4600575"/>
            <a:ext cx="1428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clinical handover</a:t>
            </a:r>
          </a:p>
        </p:txBody>
      </p:sp>
      <p:sp>
        <p:nvSpPr>
          <p:cNvPr id="32" name="">
            <a:extLst xmlns:a="http://schemas.openxmlformats.org/drawingml/2006/main">
              <a:ext uri="{FF2B5EF4-FFF2-40B4-BE49-F238E27FC236}">
                <a16:creationId xmlns:a16="http://schemas.microsoft.com/office/drawing/2014/main" id="{638CD7AC-4A3F-4E62-9111-9FC54885F0F3}"/>
              </a:ext>
            </a:extLst>
          </p:cNvPr>
          <p:cNvSpPr>
            <a:spLocks xmlns:a="http://schemas.openxmlformats.org/drawingml/2006/main" noGrp="1"/>
          </p:cNvSpPr>
          <p:nvPr/>
        </p:nvSpPr>
        <p:spPr>
          <a:xfrm xmlns:a="http://schemas.openxmlformats.org/drawingml/2006/main">
            <a:off x="857250" y="5067300"/>
            <a:ext cx="10287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Success criterion: measurable improvement against a defined ground baseline - with no compromise in safety or clinical governance.</a:t>
            </a:r>
          </a:p>
        </p:txBody>
      </p:sp>
    </p:spTree>
    <p:extLst>
      <p:ext uri="{BB962C8B-B14F-4D97-AF65-F5344CB8AC3E}">
        <p14:creationId xmlns:p14="http://schemas.microsoft.com/office/powerpoint/2010/main" val="1012711844"/>
      </p:ext>
    </p:extLst>
  </p:cSld>
</p:sld>
</file>

<file path=ppt/slides/slide16.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1" name="">
            <a:extLst xmlns:a="http://schemas.openxmlformats.org/drawingml/2006/main">
              <a:ext uri="{FF2B5EF4-FFF2-40B4-BE49-F238E27FC236}">
                <a16:creationId xmlns:a16="http://schemas.microsoft.com/office/drawing/2014/main" id="{DB10B6E4-988A-4BD4-9E65-FCF577E960CA}"/>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4CB3B6E4-0F92-448B-B62B-0031D453A255}"/>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REMOTE ISLAND USE CASE</a:t>
            </a:r>
          </a:p>
        </p:txBody>
      </p:sp>
      <p:sp>
        <p:nvSpPr>
          <p:cNvPr id="3" name="">
            <a:extLst xmlns:a="http://schemas.openxmlformats.org/drawingml/2006/main">
              <a:ext uri="{FF2B5EF4-FFF2-40B4-BE49-F238E27FC236}">
                <a16:creationId xmlns:a16="http://schemas.microsoft.com/office/drawing/2014/main" id="{6C54FE34-58B9-434E-8AD1-88F24012CEA3}"/>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The first mission may be information and stabilization - not evacuation.</a:t>
            </a:r>
          </a:p>
        </p:txBody>
      </p:sp>
      <p:sp>
        <p:nvSpPr>
          <p:cNvPr id="4" name="">
            <a:extLst xmlns:a="http://schemas.openxmlformats.org/drawingml/2006/main">
              <a:ext uri="{FF2B5EF4-FFF2-40B4-BE49-F238E27FC236}">
                <a16:creationId xmlns:a16="http://schemas.microsoft.com/office/drawing/2014/main" id="{CB57F70C-C3E9-48B3-87A1-7A46BE3254E0}"/>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9A0D1E73-93C4-43D2-BA7F-BFE2ED480B60}"/>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B7A6F369-91AE-45BA-BC18-2312C0D7937E}"/>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REMOTE ISLAND USE CASE</a:t>
            </a:r>
          </a:p>
        </p:txBody>
      </p:sp>
      <p:sp>
        <p:nvSpPr>
          <p:cNvPr id="7" name="">
            <a:extLst xmlns:a="http://schemas.openxmlformats.org/drawingml/2006/main">
              <a:ext uri="{FF2B5EF4-FFF2-40B4-BE49-F238E27FC236}">
                <a16:creationId xmlns:a16="http://schemas.microsoft.com/office/drawing/2014/main" id="{B28FA6BE-590B-40BF-A786-CE616E492506}"/>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16</a:t>
            </a:r>
          </a:p>
        </p:txBody>
      </p:sp>
      <p:sp>
        <p:nvSpPr>
          <p:cNvPr id="8" name="">
            <a:extLst xmlns:a="http://schemas.openxmlformats.org/drawingml/2006/main">
              <a:ext uri="{FF2B5EF4-FFF2-40B4-BE49-F238E27FC236}">
                <a16:creationId xmlns:a16="http://schemas.microsoft.com/office/drawing/2014/main" id="{54AAA6C6-2807-4C21-B075-94C4B88DEB05}"/>
              </a:ext>
            </a:extLst>
          </p:cNvPr>
          <p:cNvSpPr>
            <a:spLocks xmlns:a="http://schemas.openxmlformats.org/drawingml/2006/main" noGrp="1"/>
          </p:cNvSpPr>
          <p:nvPr/>
        </p:nvSpPr>
        <p:spPr>
          <a:xfrm xmlns:a="http://schemas.openxmlformats.org/drawingml/2006/main">
            <a:off x="1276350" y="3105150"/>
            <a:ext cx="47625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9" name="">
            <a:extLst xmlns:a="http://schemas.openxmlformats.org/drawingml/2006/main">
              <a:ext uri="{FF2B5EF4-FFF2-40B4-BE49-F238E27FC236}">
                <a16:creationId xmlns:a16="http://schemas.microsoft.com/office/drawing/2014/main" id="{442DB4BF-D16B-46D7-81D7-0574C2E50060}"/>
              </a:ext>
            </a:extLst>
          </p:cNvPr>
          <p:cNvSpPr>
            <a:spLocks xmlns:a="http://schemas.openxmlformats.org/drawingml/2006/main" noGrp="1"/>
          </p:cNvSpPr>
          <p:nvPr/>
        </p:nvSpPr>
        <p:spPr>
          <a:xfrm xmlns:a="http://schemas.openxmlformats.org/drawingml/2006/main">
            <a:off x="3067050" y="3105150"/>
            <a:ext cx="47625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10" name="">
            <a:extLst xmlns:a="http://schemas.openxmlformats.org/drawingml/2006/main">
              <a:ext uri="{FF2B5EF4-FFF2-40B4-BE49-F238E27FC236}">
                <a16:creationId xmlns:a16="http://schemas.microsoft.com/office/drawing/2014/main" id="{5CC580C7-9C53-45A4-B0BD-B16703AD370C}"/>
              </a:ext>
            </a:extLst>
          </p:cNvPr>
          <p:cNvSpPr>
            <a:spLocks xmlns:a="http://schemas.openxmlformats.org/drawingml/2006/main" noGrp="1"/>
          </p:cNvSpPr>
          <p:nvPr/>
        </p:nvSpPr>
        <p:spPr>
          <a:xfrm xmlns:a="http://schemas.openxmlformats.org/drawingml/2006/main">
            <a:off x="4857750" y="3105150"/>
            <a:ext cx="47625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11" name="">
            <a:extLst xmlns:a="http://schemas.openxmlformats.org/drawingml/2006/main">
              <a:ext uri="{FF2B5EF4-FFF2-40B4-BE49-F238E27FC236}">
                <a16:creationId xmlns:a16="http://schemas.microsoft.com/office/drawing/2014/main" id="{1E65EA39-E0AB-42F8-A414-E5FD79A28597}"/>
              </a:ext>
            </a:extLst>
          </p:cNvPr>
          <p:cNvSpPr>
            <a:spLocks xmlns:a="http://schemas.openxmlformats.org/drawingml/2006/main" noGrp="1"/>
          </p:cNvSpPr>
          <p:nvPr/>
        </p:nvSpPr>
        <p:spPr>
          <a:xfrm xmlns:a="http://schemas.openxmlformats.org/drawingml/2006/main">
            <a:off x="6648450" y="3105150"/>
            <a:ext cx="47625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12" name="">
            <a:extLst xmlns:a="http://schemas.openxmlformats.org/drawingml/2006/main">
              <a:ext uri="{FF2B5EF4-FFF2-40B4-BE49-F238E27FC236}">
                <a16:creationId xmlns:a16="http://schemas.microsoft.com/office/drawing/2014/main" id="{800D6EAE-1F7B-475D-96E6-F8588D1C73CB}"/>
              </a:ext>
            </a:extLst>
          </p:cNvPr>
          <p:cNvSpPr>
            <a:spLocks xmlns:a="http://schemas.openxmlformats.org/drawingml/2006/main" noGrp="1"/>
          </p:cNvSpPr>
          <p:nvPr/>
        </p:nvSpPr>
        <p:spPr>
          <a:xfrm xmlns:a="http://schemas.openxmlformats.org/drawingml/2006/main">
            <a:off x="8439150" y="3105150"/>
            <a:ext cx="47625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13" name="">
            <a:extLst xmlns:a="http://schemas.openxmlformats.org/drawingml/2006/main">
              <a:ext uri="{FF2B5EF4-FFF2-40B4-BE49-F238E27FC236}">
                <a16:creationId xmlns:a16="http://schemas.microsoft.com/office/drawing/2014/main" id="{735CC161-083F-4074-9C31-50E826319ECF}"/>
              </a:ext>
            </a:extLst>
          </p:cNvPr>
          <p:cNvSpPr>
            <a:spLocks xmlns:a="http://schemas.openxmlformats.org/drawingml/2006/main" noGrp="1"/>
          </p:cNvSpPr>
          <p:nvPr/>
        </p:nvSpPr>
        <p:spPr>
          <a:xfrm xmlns:a="http://schemas.openxmlformats.org/drawingml/2006/main">
            <a:off x="1123950" y="2552700"/>
            <a:ext cx="685800" cy="685800"/>
          </a:xfrm>
          <a:prstGeom xmlns:a="http://schemas.openxmlformats.org/drawingml/2006/main" prst="ellipse">
            <a:avLst/>
          </a:prstGeom>
          <a:solidFill xmlns:a="http://schemas.openxmlformats.org/drawingml/2006/main">
            <a:srgbClr val="0B4F71"/>
          </a:solidFill>
          <a:ln xmlns:a="http://schemas.openxmlformats.org/drawingml/2006/main" w="19050">
            <a:solidFill>
              <a:srgbClr val="FFFFFF"/>
            </a:solidFill>
            <a:prstDash val="solid"/>
          </a:ln>
        </p:spPr>
      </p:sp>
      <p:sp>
        <p:nvSpPr>
          <p:cNvPr id="14" name="">
            <a:extLst xmlns:a="http://schemas.openxmlformats.org/drawingml/2006/main">
              <a:ext uri="{FF2B5EF4-FFF2-40B4-BE49-F238E27FC236}">
                <a16:creationId xmlns:a16="http://schemas.microsoft.com/office/drawing/2014/main" id="{63156322-0004-4673-B88C-37F93AD13D00}"/>
              </a:ext>
            </a:extLst>
          </p:cNvPr>
          <p:cNvSpPr>
            <a:spLocks xmlns:a="http://schemas.openxmlformats.org/drawingml/2006/main" noGrp="1"/>
          </p:cNvSpPr>
          <p:nvPr/>
        </p:nvSpPr>
        <p:spPr>
          <a:xfrm xmlns:a="http://schemas.openxmlformats.org/drawingml/2006/main">
            <a:off x="1323975" y="2724150"/>
            <a:ext cx="28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i="0">
                <a:solidFill>
                  <a:srgbClr val="FFFFFF"/>
                </a:solidFill>
              </a:defRPr>
            </a:pPr>
            <a:r>
              <a:rPr sz="1800" b="1" i="0">
                <a:solidFill>
                  <a:srgbClr val="FFFFFF"/>
                </a:solidFill>
              </a:rPr>
              <a:t>1</a:t>
            </a:r>
          </a:p>
        </p:txBody>
      </p:sp>
      <p:sp>
        <p:nvSpPr>
          <p:cNvPr id="15" name="">
            <a:extLst xmlns:a="http://schemas.openxmlformats.org/drawingml/2006/main">
              <a:ext uri="{FF2B5EF4-FFF2-40B4-BE49-F238E27FC236}">
                <a16:creationId xmlns:a16="http://schemas.microsoft.com/office/drawing/2014/main" id="{DB09291B-2DC0-4B96-8E20-EC9C00E91B0A}"/>
              </a:ext>
            </a:extLst>
          </p:cNvPr>
          <p:cNvSpPr>
            <a:spLocks xmlns:a="http://schemas.openxmlformats.org/drawingml/2006/main" noGrp="1"/>
          </p:cNvSpPr>
          <p:nvPr/>
        </p:nvSpPr>
        <p:spPr>
          <a:xfrm xmlns:a="http://schemas.openxmlformats.org/drawingml/2006/main">
            <a:off x="657225" y="34861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i="0">
                <a:solidFill>
                  <a:srgbClr val="FFFFFF"/>
                </a:solidFill>
              </a:defRPr>
            </a:pPr>
            <a:r>
              <a:rPr sz="1575" b="1" i="0">
                <a:solidFill>
                  <a:srgbClr val="FFFFFF"/>
                </a:solidFill>
              </a:rPr>
              <a:t>Local nurse</a:t>
            </a:r>
          </a:p>
        </p:txBody>
      </p:sp>
      <p:sp>
        <p:nvSpPr>
          <p:cNvPr id="16" name="">
            <a:extLst xmlns:a="http://schemas.openxmlformats.org/drawingml/2006/main">
              <a:ext uri="{FF2B5EF4-FFF2-40B4-BE49-F238E27FC236}">
                <a16:creationId xmlns:a16="http://schemas.microsoft.com/office/drawing/2014/main" id="{F408FB64-B2FF-4DAC-8936-49692DB528CD}"/>
              </a:ext>
            </a:extLst>
          </p:cNvPr>
          <p:cNvSpPr>
            <a:spLocks xmlns:a="http://schemas.openxmlformats.org/drawingml/2006/main" noGrp="1"/>
          </p:cNvSpPr>
          <p:nvPr/>
        </p:nvSpPr>
        <p:spPr>
          <a:xfrm xmlns:a="http://schemas.openxmlformats.org/drawingml/2006/main">
            <a:off x="657225" y="3876675"/>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patient signal</a:t>
            </a:r>
          </a:p>
        </p:txBody>
      </p:sp>
      <p:sp>
        <p:nvSpPr>
          <p:cNvPr id="17" name="">
            <a:extLst xmlns:a="http://schemas.openxmlformats.org/drawingml/2006/main">
              <a:ext uri="{FF2B5EF4-FFF2-40B4-BE49-F238E27FC236}">
                <a16:creationId xmlns:a16="http://schemas.microsoft.com/office/drawing/2014/main" id="{5FB4747E-01AD-4862-9292-508FFCD2B154}"/>
              </a:ext>
            </a:extLst>
          </p:cNvPr>
          <p:cNvSpPr>
            <a:spLocks xmlns:a="http://schemas.openxmlformats.org/drawingml/2006/main" noGrp="1"/>
          </p:cNvSpPr>
          <p:nvPr/>
        </p:nvSpPr>
        <p:spPr>
          <a:xfrm xmlns:a="http://schemas.openxmlformats.org/drawingml/2006/main">
            <a:off x="2914650" y="2552700"/>
            <a:ext cx="685800" cy="685800"/>
          </a:xfrm>
          <a:prstGeom xmlns:a="http://schemas.openxmlformats.org/drawingml/2006/main" prst="ellipse">
            <a:avLst/>
          </a:prstGeom>
          <a:solidFill xmlns:a="http://schemas.openxmlformats.org/drawingml/2006/main">
            <a:srgbClr val="0B4F71"/>
          </a:solidFill>
          <a:ln xmlns:a="http://schemas.openxmlformats.org/drawingml/2006/main" w="19050">
            <a:solidFill>
              <a:srgbClr val="FFFFFF"/>
            </a:solidFill>
            <a:prstDash val="solid"/>
          </a:ln>
        </p:spPr>
      </p:sp>
      <p:sp>
        <p:nvSpPr>
          <p:cNvPr id="18" name="">
            <a:extLst xmlns:a="http://schemas.openxmlformats.org/drawingml/2006/main">
              <a:ext uri="{FF2B5EF4-FFF2-40B4-BE49-F238E27FC236}">
                <a16:creationId xmlns:a16="http://schemas.microsoft.com/office/drawing/2014/main" id="{4AE90CD9-46B1-45DB-A7E3-E1C6BA63A3F1}"/>
              </a:ext>
            </a:extLst>
          </p:cNvPr>
          <p:cNvSpPr>
            <a:spLocks xmlns:a="http://schemas.openxmlformats.org/drawingml/2006/main" noGrp="1"/>
          </p:cNvSpPr>
          <p:nvPr/>
        </p:nvSpPr>
        <p:spPr>
          <a:xfrm xmlns:a="http://schemas.openxmlformats.org/drawingml/2006/main">
            <a:off x="3114675" y="2724150"/>
            <a:ext cx="28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i="0">
                <a:solidFill>
                  <a:srgbClr val="FFFFFF"/>
                </a:solidFill>
              </a:defRPr>
            </a:pPr>
            <a:r>
              <a:rPr sz="1800" b="1" i="0">
                <a:solidFill>
                  <a:srgbClr val="FFFFFF"/>
                </a:solidFill>
              </a:rPr>
              <a:t>2</a:t>
            </a:r>
          </a:p>
        </p:txBody>
      </p:sp>
      <p:sp>
        <p:nvSpPr>
          <p:cNvPr id="19" name="">
            <a:extLst xmlns:a="http://schemas.openxmlformats.org/drawingml/2006/main">
              <a:ext uri="{FF2B5EF4-FFF2-40B4-BE49-F238E27FC236}">
                <a16:creationId xmlns:a16="http://schemas.microsoft.com/office/drawing/2014/main" id="{819E0410-56E6-48B6-81C3-66D33A123848}"/>
              </a:ext>
            </a:extLst>
          </p:cNvPr>
          <p:cNvSpPr>
            <a:spLocks xmlns:a="http://schemas.openxmlformats.org/drawingml/2006/main" noGrp="1"/>
          </p:cNvSpPr>
          <p:nvPr/>
        </p:nvSpPr>
        <p:spPr>
          <a:xfrm xmlns:a="http://schemas.openxmlformats.org/drawingml/2006/main">
            <a:off x="2447925" y="34861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i="0">
                <a:solidFill>
                  <a:srgbClr val="FFFFFF"/>
                </a:solidFill>
              </a:defRPr>
            </a:pPr>
            <a:r>
              <a:rPr sz="1575" b="1" i="0">
                <a:solidFill>
                  <a:srgbClr val="FFFFFF"/>
                </a:solidFill>
              </a:rPr>
              <a:t>Telemedicine</a:t>
            </a:r>
          </a:p>
        </p:txBody>
      </p:sp>
      <p:sp>
        <p:nvSpPr>
          <p:cNvPr id="20" name="">
            <a:extLst xmlns:a="http://schemas.openxmlformats.org/drawingml/2006/main">
              <a:ext uri="{FF2B5EF4-FFF2-40B4-BE49-F238E27FC236}">
                <a16:creationId xmlns:a16="http://schemas.microsoft.com/office/drawing/2014/main" id="{3B76DF86-CAB8-484B-B9CB-D7C75520B8E5}"/>
              </a:ext>
            </a:extLst>
          </p:cNvPr>
          <p:cNvSpPr>
            <a:spLocks xmlns:a="http://schemas.openxmlformats.org/drawingml/2006/main" noGrp="1"/>
          </p:cNvSpPr>
          <p:nvPr/>
        </p:nvSpPr>
        <p:spPr>
          <a:xfrm xmlns:a="http://schemas.openxmlformats.org/drawingml/2006/main">
            <a:off x="2447925" y="3876675"/>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specialist input</a:t>
            </a:r>
          </a:p>
        </p:txBody>
      </p:sp>
      <p:sp>
        <p:nvSpPr>
          <p:cNvPr id="21" name="">
            <a:extLst xmlns:a="http://schemas.openxmlformats.org/drawingml/2006/main">
              <a:ext uri="{FF2B5EF4-FFF2-40B4-BE49-F238E27FC236}">
                <a16:creationId xmlns:a16="http://schemas.microsoft.com/office/drawing/2014/main" id="{B88D6673-6C40-432A-9E4C-2D904CD4219E}"/>
              </a:ext>
            </a:extLst>
          </p:cNvPr>
          <p:cNvSpPr>
            <a:spLocks xmlns:a="http://schemas.openxmlformats.org/drawingml/2006/main" noGrp="1"/>
          </p:cNvSpPr>
          <p:nvPr/>
        </p:nvSpPr>
        <p:spPr>
          <a:xfrm xmlns:a="http://schemas.openxmlformats.org/drawingml/2006/main">
            <a:off x="4705350" y="2552700"/>
            <a:ext cx="685800" cy="685800"/>
          </a:xfrm>
          <a:prstGeom xmlns:a="http://schemas.openxmlformats.org/drawingml/2006/main" prst="ellipse">
            <a:avLst/>
          </a:prstGeom>
          <a:solidFill xmlns:a="http://schemas.openxmlformats.org/drawingml/2006/main">
            <a:srgbClr val="0B4F71"/>
          </a:solidFill>
          <a:ln xmlns:a="http://schemas.openxmlformats.org/drawingml/2006/main" w="19050">
            <a:solidFill>
              <a:srgbClr val="FFFFFF"/>
            </a:solidFill>
            <a:prstDash val="solid"/>
          </a:ln>
        </p:spPr>
      </p:sp>
      <p:sp>
        <p:nvSpPr>
          <p:cNvPr id="22" name="">
            <a:extLst xmlns:a="http://schemas.openxmlformats.org/drawingml/2006/main">
              <a:ext uri="{FF2B5EF4-FFF2-40B4-BE49-F238E27FC236}">
                <a16:creationId xmlns:a16="http://schemas.microsoft.com/office/drawing/2014/main" id="{832BFBBC-2255-454D-993F-814C2FE6A658}"/>
              </a:ext>
            </a:extLst>
          </p:cNvPr>
          <p:cNvSpPr>
            <a:spLocks xmlns:a="http://schemas.openxmlformats.org/drawingml/2006/main" noGrp="1"/>
          </p:cNvSpPr>
          <p:nvPr/>
        </p:nvSpPr>
        <p:spPr>
          <a:xfrm xmlns:a="http://schemas.openxmlformats.org/drawingml/2006/main">
            <a:off x="4905375" y="2724150"/>
            <a:ext cx="28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i="0">
                <a:solidFill>
                  <a:srgbClr val="FFFFFF"/>
                </a:solidFill>
              </a:defRPr>
            </a:pPr>
            <a:r>
              <a:rPr sz="1800" b="1" i="0">
                <a:solidFill>
                  <a:srgbClr val="FFFFFF"/>
                </a:solidFill>
              </a:rPr>
              <a:t>3</a:t>
            </a:r>
          </a:p>
        </p:txBody>
      </p:sp>
      <p:sp>
        <p:nvSpPr>
          <p:cNvPr id="23" name="">
            <a:extLst xmlns:a="http://schemas.openxmlformats.org/drawingml/2006/main">
              <a:ext uri="{FF2B5EF4-FFF2-40B4-BE49-F238E27FC236}">
                <a16:creationId xmlns:a16="http://schemas.microsoft.com/office/drawing/2014/main" id="{D63A41FA-5488-4DCD-AD34-5F14FCFADBB4}"/>
              </a:ext>
            </a:extLst>
          </p:cNvPr>
          <p:cNvSpPr>
            <a:spLocks xmlns:a="http://schemas.openxmlformats.org/drawingml/2006/main" noGrp="1"/>
          </p:cNvSpPr>
          <p:nvPr/>
        </p:nvSpPr>
        <p:spPr>
          <a:xfrm xmlns:a="http://schemas.openxmlformats.org/drawingml/2006/main">
            <a:off x="4238625" y="34861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i="0">
                <a:solidFill>
                  <a:srgbClr val="FFFFFF"/>
                </a:solidFill>
              </a:defRPr>
            </a:pPr>
            <a:r>
              <a:rPr sz="1575" b="1" i="0">
                <a:solidFill>
                  <a:srgbClr val="FFFFFF"/>
                </a:solidFill>
              </a:rPr>
              <a:t>Flying Doctor</a:t>
            </a:r>
          </a:p>
        </p:txBody>
      </p:sp>
      <p:sp>
        <p:nvSpPr>
          <p:cNvPr id="24" name="">
            <a:extLst xmlns:a="http://schemas.openxmlformats.org/drawingml/2006/main">
              <a:ext uri="{FF2B5EF4-FFF2-40B4-BE49-F238E27FC236}">
                <a16:creationId xmlns:a16="http://schemas.microsoft.com/office/drawing/2014/main" id="{B6FC2E96-476D-4DA8-8565-B3A7775D5A6B}"/>
              </a:ext>
            </a:extLst>
          </p:cNvPr>
          <p:cNvSpPr>
            <a:spLocks xmlns:a="http://schemas.openxmlformats.org/drawingml/2006/main" noGrp="1"/>
          </p:cNvSpPr>
          <p:nvPr/>
        </p:nvSpPr>
        <p:spPr>
          <a:xfrm xmlns:a="http://schemas.openxmlformats.org/drawingml/2006/main">
            <a:off x="4238625" y="3876675"/>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team + diagnostics</a:t>
            </a:r>
          </a:p>
        </p:txBody>
      </p:sp>
      <p:sp>
        <p:nvSpPr>
          <p:cNvPr id="25" name="">
            <a:extLst xmlns:a="http://schemas.openxmlformats.org/drawingml/2006/main">
              <a:ext uri="{FF2B5EF4-FFF2-40B4-BE49-F238E27FC236}">
                <a16:creationId xmlns:a16="http://schemas.microsoft.com/office/drawing/2014/main" id="{EEADC076-380F-4DB2-8492-D082DFDAB872}"/>
              </a:ext>
            </a:extLst>
          </p:cNvPr>
          <p:cNvSpPr>
            <a:spLocks xmlns:a="http://schemas.openxmlformats.org/drawingml/2006/main" noGrp="1"/>
          </p:cNvSpPr>
          <p:nvPr/>
        </p:nvSpPr>
        <p:spPr>
          <a:xfrm xmlns:a="http://schemas.openxmlformats.org/drawingml/2006/main">
            <a:off x="6496050" y="2552700"/>
            <a:ext cx="685800" cy="685800"/>
          </a:xfrm>
          <a:prstGeom xmlns:a="http://schemas.openxmlformats.org/drawingml/2006/main" prst="ellipse">
            <a:avLst/>
          </a:prstGeom>
          <a:solidFill xmlns:a="http://schemas.openxmlformats.org/drawingml/2006/main">
            <a:srgbClr val="0B4F71"/>
          </a:solidFill>
          <a:ln xmlns:a="http://schemas.openxmlformats.org/drawingml/2006/main" w="19050">
            <a:solidFill>
              <a:srgbClr val="FFFFFF"/>
            </a:solidFill>
            <a:prstDash val="solid"/>
          </a:ln>
        </p:spPr>
      </p:sp>
      <p:sp>
        <p:nvSpPr>
          <p:cNvPr id="26" name="">
            <a:extLst xmlns:a="http://schemas.openxmlformats.org/drawingml/2006/main">
              <a:ext uri="{FF2B5EF4-FFF2-40B4-BE49-F238E27FC236}">
                <a16:creationId xmlns:a16="http://schemas.microsoft.com/office/drawing/2014/main" id="{BA7B770F-ACA1-423E-A705-235179FF9AC6}"/>
              </a:ext>
            </a:extLst>
          </p:cNvPr>
          <p:cNvSpPr>
            <a:spLocks xmlns:a="http://schemas.openxmlformats.org/drawingml/2006/main" noGrp="1"/>
          </p:cNvSpPr>
          <p:nvPr/>
        </p:nvSpPr>
        <p:spPr>
          <a:xfrm xmlns:a="http://schemas.openxmlformats.org/drawingml/2006/main">
            <a:off x="6696075" y="2724150"/>
            <a:ext cx="28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i="0">
                <a:solidFill>
                  <a:srgbClr val="FFFFFF"/>
                </a:solidFill>
              </a:defRPr>
            </a:pPr>
            <a:r>
              <a:rPr sz="1800" b="1" i="0">
                <a:solidFill>
                  <a:srgbClr val="FFFFFF"/>
                </a:solidFill>
              </a:rPr>
              <a:t>4</a:t>
            </a:r>
          </a:p>
        </p:txBody>
      </p:sp>
      <p:sp>
        <p:nvSpPr>
          <p:cNvPr id="27" name="">
            <a:extLst xmlns:a="http://schemas.openxmlformats.org/drawingml/2006/main">
              <a:ext uri="{FF2B5EF4-FFF2-40B4-BE49-F238E27FC236}">
                <a16:creationId xmlns:a16="http://schemas.microsoft.com/office/drawing/2014/main" id="{5337A7CC-9945-49E1-A632-678621E74DA4}"/>
              </a:ext>
            </a:extLst>
          </p:cNvPr>
          <p:cNvSpPr>
            <a:spLocks xmlns:a="http://schemas.openxmlformats.org/drawingml/2006/main" noGrp="1"/>
          </p:cNvSpPr>
          <p:nvPr/>
        </p:nvSpPr>
        <p:spPr>
          <a:xfrm xmlns:a="http://schemas.openxmlformats.org/drawingml/2006/main">
            <a:off x="6029325" y="34861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i="0">
                <a:solidFill>
                  <a:srgbClr val="FFFFFF"/>
                </a:solidFill>
              </a:defRPr>
            </a:pPr>
            <a:r>
              <a:rPr sz="1575" b="1" i="0">
                <a:solidFill>
                  <a:srgbClr val="FFFFFF"/>
                </a:solidFill>
              </a:rPr>
              <a:t>Stabilize</a:t>
            </a:r>
          </a:p>
        </p:txBody>
      </p:sp>
      <p:sp>
        <p:nvSpPr>
          <p:cNvPr id="28" name="">
            <a:extLst xmlns:a="http://schemas.openxmlformats.org/drawingml/2006/main">
              <a:ext uri="{FF2B5EF4-FFF2-40B4-BE49-F238E27FC236}">
                <a16:creationId xmlns:a16="http://schemas.microsoft.com/office/drawing/2014/main" id="{0FC7D5E1-FFDE-493C-A087-62966B5FE11E}"/>
              </a:ext>
            </a:extLst>
          </p:cNvPr>
          <p:cNvSpPr>
            <a:spLocks xmlns:a="http://schemas.openxmlformats.org/drawingml/2006/main" noGrp="1"/>
          </p:cNvSpPr>
          <p:nvPr/>
        </p:nvSpPr>
        <p:spPr>
          <a:xfrm xmlns:a="http://schemas.openxmlformats.org/drawingml/2006/main">
            <a:off x="6029325" y="3876675"/>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care on site</a:t>
            </a:r>
          </a:p>
        </p:txBody>
      </p:sp>
      <p:sp>
        <p:nvSpPr>
          <p:cNvPr id="29" name="">
            <a:extLst xmlns:a="http://schemas.openxmlformats.org/drawingml/2006/main">
              <a:ext uri="{FF2B5EF4-FFF2-40B4-BE49-F238E27FC236}">
                <a16:creationId xmlns:a16="http://schemas.microsoft.com/office/drawing/2014/main" id="{2C110740-0201-4070-97B4-A0ADBAC9B0CB}"/>
              </a:ext>
            </a:extLst>
          </p:cNvPr>
          <p:cNvSpPr>
            <a:spLocks xmlns:a="http://schemas.openxmlformats.org/drawingml/2006/main" noGrp="1"/>
          </p:cNvSpPr>
          <p:nvPr/>
        </p:nvSpPr>
        <p:spPr>
          <a:xfrm xmlns:a="http://schemas.openxmlformats.org/drawingml/2006/main">
            <a:off x="8286750" y="2552700"/>
            <a:ext cx="685800" cy="68580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30" name="">
            <a:extLst xmlns:a="http://schemas.openxmlformats.org/drawingml/2006/main">
              <a:ext uri="{FF2B5EF4-FFF2-40B4-BE49-F238E27FC236}">
                <a16:creationId xmlns:a16="http://schemas.microsoft.com/office/drawing/2014/main" id="{44CB0A26-B79F-47D9-9C9F-AA6A4AABF3A0}"/>
              </a:ext>
            </a:extLst>
          </p:cNvPr>
          <p:cNvSpPr>
            <a:spLocks xmlns:a="http://schemas.openxmlformats.org/drawingml/2006/main" noGrp="1"/>
          </p:cNvSpPr>
          <p:nvPr/>
        </p:nvSpPr>
        <p:spPr>
          <a:xfrm xmlns:a="http://schemas.openxmlformats.org/drawingml/2006/main">
            <a:off x="8486775" y="2724150"/>
            <a:ext cx="28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i="0">
                <a:solidFill>
                  <a:srgbClr val="FFFFFF"/>
                </a:solidFill>
              </a:defRPr>
            </a:pPr>
            <a:r>
              <a:rPr sz="1800" b="1" i="0">
                <a:solidFill>
                  <a:srgbClr val="FFFFFF"/>
                </a:solidFill>
              </a:rPr>
              <a:t>5</a:t>
            </a:r>
          </a:p>
        </p:txBody>
      </p:sp>
      <p:sp>
        <p:nvSpPr>
          <p:cNvPr id="31" name="">
            <a:extLst xmlns:a="http://schemas.openxmlformats.org/drawingml/2006/main">
              <a:ext uri="{FF2B5EF4-FFF2-40B4-BE49-F238E27FC236}">
                <a16:creationId xmlns:a16="http://schemas.microsoft.com/office/drawing/2014/main" id="{DCE9A215-92A3-48F4-B889-C7EF6E58A245}"/>
              </a:ext>
            </a:extLst>
          </p:cNvPr>
          <p:cNvSpPr>
            <a:spLocks xmlns:a="http://schemas.openxmlformats.org/drawingml/2006/main" noGrp="1"/>
          </p:cNvSpPr>
          <p:nvPr/>
        </p:nvSpPr>
        <p:spPr>
          <a:xfrm xmlns:a="http://schemas.openxmlformats.org/drawingml/2006/main">
            <a:off x="7820025" y="34861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i="0">
                <a:solidFill>
                  <a:srgbClr val="FFFFFF"/>
                </a:solidFill>
              </a:defRPr>
            </a:pPr>
            <a:r>
              <a:rPr sz="1575" b="1" i="0">
                <a:solidFill>
                  <a:srgbClr val="FFFFFF"/>
                </a:solidFill>
              </a:rPr>
              <a:t>Evacuate?</a:t>
            </a:r>
          </a:p>
        </p:txBody>
      </p:sp>
      <p:sp>
        <p:nvSpPr>
          <p:cNvPr id="32" name="">
            <a:extLst xmlns:a="http://schemas.openxmlformats.org/drawingml/2006/main">
              <a:ext uri="{FF2B5EF4-FFF2-40B4-BE49-F238E27FC236}">
                <a16:creationId xmlns:a16="http://schemas.microsoft.com/office/drawing/2014/main" id="{4ED42368-EFEA-45CC-B19D-F56D0FE2BDB8}"/>
              </a:ext>
            </a:extLst>
          </p:cNvPr>
          <p:cNvSpPr>
            <a:spLocks xmlns:a="http://schemas.openxmlformats.org/drawingml/2006/main" noGrp="1"/>
          </p:cNvSpPr>
          <p:nvPr/>
        </p:nvSpPr>
        <p:spPr>
          <a:xfrm xmlns:a="http://schemas.openxmlformats.org/drawingml/2006/main">
            <a:off x="7820025" y="3876675"/>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only if indicated</a:t>
            </a:r>
          </a:p>
        </p:txBody>
      </p:sp>
      <p:sp>
        <p:nvSpPr>
          <p:cNvPr id="33" name="">
            <a:extLst xmlns:a="http://schemas.openxmlformats.org/drawingml/2006/main">
              <a:ext uri="{FF2B5EF4-FFF2-40B4-BE49-F238E27FC236}">
                <a16:creationId xmlns:a16="http://schemas.microsoft.com/office/drawing/2014/main" id="{AB53DC19-E36B-4FA1-A9B7-B66CE3AFBC00}"/>
              </a:ext>
            </a:extLst>
          </p:cNvPr>
          <p:cNvSpPr>
            <a:spLocks xmlns:a="http://schemas.openxmlformats.org/drawingml/2006/main" noGrp="1"/>
          </p:cNvSpPr>
          <p:nvPr/>
        </p:nvSpPr>
        <p:spPr>
          <a:xfrm xmlns:a="http://schemas.openxmlformats.org/drawingml/2006/main">
            <a:off x="10077450" y="2552700"/>
            <a:ext cx="685800" cy="685800"/>
          </a:xfrm>
          <a:prstGeom xmlns:a="http://schemas.openxmlformats.org/drawingml/2006/main" prst="ellipse">
            <a:avLst/>
          </a:prstGeom>
          <a:solidFill xmlns:a="http://schemas.openxmlformats.org/drawingml/2006/main">
            <a:srgbClr val="0B4F71"/>
          </a:solidFill>
          <a:ln xmlns:a="http://schemas.openxmlformats.org/drawingml/2006/main" w="19050">
            <a:solidFill>
              <a:srgbClr val="FFFFFF"/>
            </a:solidFill>
            <a:prstDash val="solid"/>
          </a:ln>
        </p:spPr>
      </p:sp>
      <p:sp>
        <p:nvSpPr>
          <p:cNvPr id="34" name="">
            <a:extLst xmlns:a="http://schemas.openxmlformats.org/drawingml/2006/main">
              <a:ext uri="{FF2B5EF4-FFF2-40B4-BE49-F238E27FC236}">
                <a16:creationId xmlns:a16="http://schemas.microsoft.com/office/drawing/2014/main" id="{B1142606-F728-4802-A429-B99F41FB18C1}"/>
              </a:ext>
            </a:extLst>
          </p:cNvPr>
          <p:cNvSpPr>
            <a:spLocks xmlns:a="http://schemas.openxmlformats.org/drawingml/2006/main" noGrp="1"/>
          </p:cNvSpPr>
          <p:nvPr/>
        </p:nvSpPr>
        <p:spPr>
          <a:xfrm xmlns:a="http://schemas.openxmlformats.org/drawingml/2006/main">
            <a:off x="10277475" y="2724150"/>
            <a:ext cx="285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i="0">
                <a:solidFill>
                  <a:srgbClr val="FFFFFF"/>
                </a:solidFill>
              </a:defRPr>
            </a:pPr>
            <a:r>
              <a:rPr sz="1800" b="1" i="0">
                <a:solidFill>
                  <a:srgbClr val="FFFFFF"/>
                </a:solidFill>
              </a:rPr>
              <a:t>6</a:t>
            </a:r>
          </a:p>
        </p:txBody>
      </p:sp>
      <p:sp>
        <p:nvSpPr>
          <p:cNvPr id="35" name="">
            <a:extLst xmlns:a="http://schemas.openxmlformats.org/drawingml/2006/main">
              <a:ext uri="{FF2B5EF4-FFF2-40B4-BE49-F238E27FC236}">
                <a16:creationId xmlns:a16="http://schemas.microsoft.com/office/drawing/2014/main" id="{20D9B04E-82FE-4A0B-AC79-88AF420998A3}"/>
              </a:ext>
            </a:extLst>
          </p:cNvPr>
          <p:cNvSpPr>
            <a:spLocks xmlns:a="http://schemas.openxmlformats.org/drawingml/2006/main" noGrp="1"/>
          </p:cNvSpPr>
          <p:nvPr/>
        </p:nvSpPr>
        <p:spPr>
          <a:xfrm xmlns:a="http://schemas.openxmlformats.org/drawingml/2006/main">
            <a:off x="9610725" y="34861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i="0">
                <a:solidFill>
                  <a:srgbClr val="FFFFFF"/>
                </a:solidFill>
              </a:defRPr>
            </a:pPr>
            <a:r>
              <a:rPr sz="1575" b="1" i="0">
                <a:solidFill>
                  <a:srgbClr val="FFFFFF"/>
                </a:solidFill>
              </a:rPr>
              <a:t>Handover</a:t>
            </a:r>
          </a:p>
        </p:txBody>
      </p:sp>
      <p:sp>
        <p:nvSpPr>
          <p:cNvPr id="36" name="">
            <a:extLst xmlns:a="http://schemas.openxmlformats.org/drawingml/2006/main">
              <a:ext uri="{FF2B5EF4-FFF2-40B4-BE49-F238E27FC236}">
                <a16:creationId xmlns:a16="http://schemas.microsoft.com/office/drawing/2014/main" id="{ECAED703-1D56-48CB-9153-68B6B74435AC}"/>
              </a:ext>
            </a:extLst>
          </p:cNvPr>
          <p:cNvSpPr>
            <a:spLocks xmlns:a="http://schemas.openxmlformats.org/drawingml/2006/main" noGrp="1"/>
          </p:cNvSpPr>
          <p:nvPr/>
        </p:nvSpPr>
        <p:spPr>
          <a:xfrm xmlns:a="http://schemas.openxmlformats.org/drawingml/2006/main">
            <a:off x="9610725" y="3876675"/>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regional hospital</a:t>
            </a:r>
          </a:p>
        </p:txBody>
      </p:sp>
      <p:sp>
        <p:nvSpPr>
          <p:cNvPr id="37" name="">
            <a:extLst xmlns:a="http://schemas.openxmlformats.org/drawingml/2006/main">
              <a:ext uri="{FF2B5EF4-FFF2-40B4-BE49-F238E27FC236}">
                <a16:creationId xmlns:a16="http://schemas.microsoft.com/office/drawing/2014/main" id="{E55452E6-7B2A-4D34-BAE6-C39C36EF2BAA}"/>
              </a:ext>
            </a:extLst>
          </p:cNvPr>
          <p:cNvSpPr>
            <a:spLocks xmlns:a="http://schemas.openxmlformats.org/drawingml/2006/main" noGrp="1"/>
          </p:cNvSpPr>
          <p:nvPr/>
        </p:nvSpPr>
        <p:spPr>
          <a:xfrm xmlns:a="http://schemas.openxmlformats.org/drawingml/2006/main">
            <a:off x="1428750" y="4800600"/>
            <a:ext cx="9334500" cy="781050"/>
          </a:xfrm>
          <a:prstGeom xmlns:a="http://schemas.openxmlformats.org/drawingml/2006/main" prst="roundRect">
            <a:avLst>
              <a:gd name="adj" fmla="val 14634"/>
            </a:avLst>
          </a:prstGeom>
          <a:solidFill xmlns:a="http://schemas.openxmlformats.org/drawingml/2006/main">
            <a:srgbClr val="0D3852"/>
          </a:solidFill>
          <a:ln xmlns:a="http://schemas.openxmlformats.org/drawingml/2006/main" w="19050">
            <a:solidFill>
              <a:srgbClr val="59C7D1"/>
            </a:solidFill>
            <a:prstDash val="solid"/>
          </a:ln>
        </p:spPr>
      </p:sp>
      <p:sp>
        <p:nvSpPr>
          <p:cNvPr id="38" name="">
            <a:extLst xmlns:a="http://schemas.openxmlformats.org/drawingml/2006/main">
              <a:ext uri="{FF2B5EF4-FFF2-40B4-BE49-F238E27FC236}">
                <a16:creationId xmlns:a16="http://schemas.microsoft.com/office/drawing/2014/main" id="{FE30D575-227C-4D7E-B022-8E84EA1ABB93}"/>
              </a:ext>
            </a:extLst>
          </p:cNvPr>
          <p:cNvSpPr>
            <a:spLocks xmlns:a="http://schemas.openxmlformats.org/drawingml/2006/main" noGrp="1"/>
          </p:cNvSpPr>
          <p:nvPr/>
        </p:nvSpPr>
        <p:spPr>
          <a:xfrm xmlns:a="http://schemas.openxmlformats.org/drawingml/2006/main">
            <a:off x="1695450" y="5029200"/>
            <a:ext cx="88011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175" b="1" i="0">
                <a:solidFill>
                  <a:srgbClr val="FFFFFF"/>
                </a:solidFill>
              </a:defRPr>
            </a:pPr>
            <a:r>
              <a:rPr sz="2175" b="1" i="0">
                <a:solidFill>
                  <a:srgbClr val="FFFFFF"/>
                </a:solidFill>
              </a:rPr>
              <a:t>BRING SPECIALIST CAPABILITY CLOSER TO COMMUNITIES</a:t>
            </a:r>
          </a:p>
        </p:txBody>
      </p:sp>
      <p:sp>
        <p:nvSpPr>
          <p:cNvPr id="39" name="">
            <a:extLst xmlns:a="http://schemas.openxmlformats.org/drawingml/2006/main">
              <a:ext uri="{FF2B5EF4-FFF2-40B4-BE49-F238E27FC236}">
                <a16:creationId xmlns:a16="http://schemas.microsoft.com/office/drawing/2014/main" id="{1B82BCC6-2DE9-4290-9CCF-859AD6E82A39}"/>
              </a:ext>
            </a:extLst>
          </p:cNvPr>
          <p:cNvSpPr>
            <a:spLocks xmlns:a="http://schemas.openxmlformats.org/drawingml/2006/main" noGrp="1"/>
          </p:cNvSpPr>
          <p:nvPr/>
        </p:nvSpPr>
        <p:spPr>
          <a:xfrm xmlns:a="http://schemas.openxmlformats.org/drawingml/2006/main">
            <a:off x="4857750" y="5657850"/>
            <a:ext cx="2476500" cy="2667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40" name="">
            <a:extLst xmlns:a="http://schemas.openxmlformats.org/drawingml/2006/main">
              <a:ext uri="{FF2B5EF4-FFF2-40B4-BE49-F238E27FC236}">
                <a16:creationId xmlns:a16="http://schemas.microsoft.com/office/drawing/2014/main" id="{0C6D0E79-0ECF-415F-8ACB-3F9BAE66764D}"/>
              </a:ext>
            </a:extLst>
          </p:cNvPr>
          <p:cNvSpPr>
            <a:spLocks xmlns:a="http://schemas.openxmlformats.org/drawingml/2006/main" noGrp="1"/>
          </p:cNvSpPr>
          <p:nvPr/>
        </p:nvSpPr>
        <p:spPr>
          <a:xfrm xmlns:a="http://schemas.openxmlformats.org/drawingml/2006/main">
            <a:off x="4953000" y="5705475"/>
            <a:ext cx="2286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PROPOSED CARE PATHWAY</a:t>
            </a:r>
          </a:p>
        </p:txBody>
      </p:sp>
    </p:spTree>
    <p:extLst>
      <p:ext uri="{BB962C8B-B14F-4D97-AF65-F5344CB8AC3E}">
        <p14:creationId xmlns:p14="http://schemas.microsoft.com/office/powerpoint/2010/main" val="75711863"/>
      </p:ext>
    </p:extLst>
  </p:cSld>
</p:sld>
</file>

<file path=ppt/slides/slide17.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1" name="">
            <a:extLst xmlns:a="http://schemas.openxmlformats.org/drawingml/2006/main">
              <a:ext uri="{FF2B5EF4-FFF2-40B4-BE49-F238E27FC236}">
                <a16:creationId xmlns:a16="http://schemas.microsoft.com/office/drawing/2014/main" id="{AEEE189D-A408-410F-A9C2-C5A3B71AFFB7}"/>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11E8AFE6-8011-4EC5-9E07-0CDCC12C8F14}"/>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DISASTER RESPONSE</a:t>
            </a:r>
          </a:p>
        </p:txBody>
      </p:sp>
      <p:sp>
        <p:nvSpPr>
          <p:cNvPr id="3" name="">
            <a:extLst xmlns:a="http://schemas.openxmlformats.org/drawingml/2006/main">
              <a:ext uri="{FF2B5EF4-FFF2-40B4-BE49-F238E27FC236}">
                <a16:creationId xmlns:a16="http://schemas.microsoft.com/office/drawing/2014/main" id="{EF3B21C6-12E1-410C-B8B6-4D16784E26C5}"/>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Aviation restores access when routes fail.</a:t>
            </a:r>
          </a:p>
        </p:txBody>
      </p:sp>
      <p:sp>
        <p:nvSpPr>
          <p:cNvPr id="4" name="">
            <a:extLst xmlns:a="http://schemas.openxmlformats.org/drawingml/2006/main">
              <a:ext uri="{FF2B5EF4-FFF2-40B4-BE49-F238E27FC236}">
                <a16:creationId xmlns:a16="http://schemas.microsoft.com/office/drawing/2014/main" id="{31865EF9-9AA0-4D67-9A5D-831AFF280F2B}"/>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A030D880-C2BD-4807-AFF9-24320D1B040C}"/>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D9A8297B-C09C-4605-8E41-737DD240D5CF}"/>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DISASTER RESPONSE</a:t>
            </a:r>
          </a:p>
        </p:txBody>
      </p:sp>
      <p:sp>
        <p:nvSpPr>
          <p:cNvPr id="7" name="">
            <a:extLst xmlns:a="http://schemas.openxmlformats.org/drawingml/2006/main">
              <a:ext uri="{FF2B5EF4-FFF2-40B4-BE49-F238E27FC236}">
                <a16:creationId xmlns:a16="http://schemas.microsoft.com/office/drawing/2014/main" id="{2A4D4800-A08E-4B0D-9D90-0B2DA730CCD5}"/>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17</a:t>
            </a:r>
          </a:p>
        </p:txBody>
      </p:sp>
      <p:sp>
        <p:nvSpPr>
          <p:cNvPr id="8" name="">
            <a:extLst xmlns:a="http://schemas.openxmlformats.org/drawingml/2006/main">
              <a:ext uri="{FF2B5EF4-FFF2-40B4-BE49-F238E27FC236}">
                <a16:creationId xmlns:a16="http://schemas.microsoft.com/office/drawing/2014/main" id="{636CF534-E558-426A-8648-6A6522A75024}"/>
              </a:ext>
            </a:extLst>
          </p:cNvPr>
          <p:cNvSpPr>
            <a:spLocks xmlns:a="http://schemas.openxmlformats.org/drawingml/2006/main" noGrp="1"/>
          </p:cNvSpPr>
          <p:nvPr/>
        </p:nvSpPr>
        <p:spPr>
          <a:xfrm xmlns:a="http://schemas.openxmlformats.org/drawingml/2006/main">
            <a:off x="609600" y="1714500"/>
            <a:ext cx="251460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9" name="">
            <a:extLst xmlns:a="http://schemas.openxmlformats.org/drawingml/2006/main">
              <a:ext uri="{FF2B5EF4-FFF2-40B4-BE49-F238E27FC236}">
                <a16:creationId xmlns:a16="http://schemas.microsoft.com/office/drawing/2014/main" id="{AD018995-FDA5-4BE2-9BB8-0266B3732B34}"/>
              </a:ext>
            </a:extLst>
          </p:cNvPr>
          <p:cNvSpPr>
            <a:spLocks xmlns:a="http://schemas.openxmlformats.org/drawingml/2006/main" noGrp="1"/>
          </p:cNvSpPr>
          <p:nvPr/>
        </p:nvSpPr>
        <p:spPr>
          <a:xfrm xmlns:a="http://schemas.openxmlformats.org/drawingml/2006/main">
            <a:off x="781050" y="18669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earthquake</a:t>
            </a:r>
          </a:p>
        </p:txBody>
      </p:sp>
      <p:sp>
        <p:nvSpPr>
          <p:cNvPr id="10" name="">
            <a:extLst xmlns:a="http://schemas.openxmlformats.org/drawingml/2006/main">
              <a:ext uri="{FF2B5EF4-FFF2-40B4-BE49-F238E27FC236}">
                <a16:creationId xmlns:a16="http://schemas.microsoft.com/office/drawing/2014/main" id="{57EC4E47-E699-40E6-81AA-4DE2074DDE5A}"/>
              </a:ext>
            </a:extLst>
          </p:cNvPr>
          <p:cNvSpPr>
            <a:spLocks xmlns:a="http://schemas.openxmlformats.org/drawingml/2006/main" noGrp="1"/>
          </p:cNvSpPr>
          <p:nvPr/>
        </p:nvSpPr>
        <p:spPr>
          <a:xfrm xmlns:a="http://schemas.openxmlformats.org/drawingml/2006/main">
            <a:off x="3333750" y="1714500"/>
            <a:ext cx="2514600" cy="533400"/>
          </a:xfrm>
          <a:prstGeom xmlns:a="http://schemas.openxmlformats.org/drawingml/2006/main" prst="roundRect">
            <a:avLst>
              <a:gd name="adj" fmla="val 21429"/>
            </a:avLst>
          </a:prstGeom>
          <a:solidFill xmlns:a="http://schemas.openxmlformats.org/drawingml/2006/main">
            <a:srgbClr val="102F46"/>
          </a:solidFill>
          <a:ln xmlns:a="http://schemas.openxmlformats.org/drawingml/2006/main" w="9525">
            <a:solidFill>
              <a:srgbClr val="16364C"/>
            </a:solidFill>
            <a:prstDash val="solid"/>
          </a:ln>
        </p:spPr>
      </p:sp>
      <p:sp>
        <p:nvSpPr>
          <p:cNvPr id="11" name="">
            <a:extLst xmlns:a="http://schemas.openxmlformats.org/drawingml/2006/main">
              <a:ext uri="{FF2B5EF4-FFF2-40B4-BE49-F238E27FC236}">
                <a16:creationId xmlns:a16="http://schemas.microsoft.com/office/drawing/2014/main" id="{781E1BB6-A3A7-462D-98C7-BA68CBDA5599}"/>
              </a:ext>
            </a:extLst>
          </p:cNvPr>
          <p:cNvSpPr>
            <a:spLocks xmlns:a="http://schemas.openxmlformats.org/drawingml/2006/main" noGrp="1"/>
          </p:cNvSpPr>
          <p:nvPr/>
        </p:nvSpPr>
        <p:spPr>
          <a:xfrm xmlns:a="http://schemas.openxmlformats.org/drawingml/2006/main">
            <a:off x="3505200" y="18669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tsunami</a:t>
            </a:r>
          </a:p>
        </p:txBody>
      </p:sp>
      <p:sp>
        <p:nvSpPr>
          <p:cNvPr id="12" name="">
            <a:extLst xmlns:a="http://schemas.openxmlformats.org/drawingml/2006/main">
              <a:ext uri="{FF2B5EF4-FFF2-40B4-BE49-F238E27FC236}">
                <a16:creationId xmlns:a16="http://schemas.microsoft.com/office/drawing/2014/main" id="{81CB9E01-BBF6-49B8-941E-D9F65F00E286}"/>
              </a:ext>
            </a:extLst>
          </p:cNvPr>
          <p:cNvSpPr>
            <a:spLocks xmlns:a="http://schemas.openxmlformats.org/drawingml/2006/main" noGrp="1"/>
          </p:cNvSpPr>
          <p:nvPr/>
        </p:nvSpPr>
        <p:spPr>
          <a:xfrm xmlns:a="http://schemas.openxmlformats.org/drawingml/2006/main">
            <a:off x="6057900" y="1714500"/>
            <a:ext cx="251460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13" name="">
            <a:extLst xmlns:a="http://schemas.openxmlformats.org/drawingml/2006/main">
              <a:ext uri="{FF2B5EF4-FFF2-40B4-BE49-F238E27FC236}">
                <a16:creationId xmlns:a16="http://schemas.microsoft.com/office/drawing/2014/main" id="{32B571F1-C24E-48D3-A218-6F7209ED9D3F}"/>
              </a:ext>
            </a:extLst>
          </p:cNvPr>
          <p:cNvSpPr>
            <a:spLocks xmlns:a="http://schemas.openxmlformats.org/drawingml/2006/main" noGrp="1"/>
          </p:cNvSpPr>
          <p:nvPr/>
        </p:nvSpPr>
        <p:spPr>
          <a:xfrm xmlns:a="http://schemas.openxmlformats.org/drawingml/2006/main">
            <a:off x="6229350" y="18669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volcanic eruption</a:t>
            </a:r>
          </a:p>
        </p:txBody>
      </p:sp>
      <p:sp>
        <p:nvSpPr>
          <p:cNvPr id="14" name="">
            <a:extLst xmlns:a="http://schemas.openxmlformats.org/drawingml/2006/main">
              <a:ext uri="{FF2B5EF4-FFF2-40B4-BE49-F238E27FC236}">
                <a16:creationId xmlns:a16="http://schemas.microsoft.com/office/drawing/2014/main" id="{C2EE4C89-6718-4EA4-AA8F-8DC3053F4FF0}"/>
              </a:ext>
            </a:extLst>
          </p:cNvPr>
          <p:cNvSpPr>
            <a:spLocks xmlns:a="http://schemas.openxmlformats.org/drawingml/2006/main" noGrp="1"/>
          </p:cNvSpPr>
          <p:nvPr/>
        </p:nvSpPr>
        <p:spPr>
          <a:xfrm xmlns:a="http://schemas.openxmlformats.org/drawingml/2006/main">
            <a:off x="8782050" y="1714500"/>
            <a:ext cx="2514600" cy="533400"/>
          </a:xfrm>
          <a:prstGeom xmlns:a="http://schemas.openxmlformats.org/drawingml/2006/main" prst="roundRect">
            <a:avLst>
              <a:gd name="adj" fmla="val 21429"/>
            </a:avLst>
          </a:prstGeom>
          <a:solidFill xmlns:a="http://schemas.openxmlformats.org/drawingml/2006/main">
            <a:srgbClr val="102F46"/>
          </a:solidFill>
          <a:ln xmlns:a="http://schemas.openxmlformats.org/drawingml/2006/main" w="9525">
            <a:solidFill>
              <a:srgbClr val="16364C"/>
            </a:solidFill>
            <a:prstDash val="solid"/>
          </a:ln>
        </p:spPr>
      </p:sp>
      <p:sp>
        <p:nvSpPr>
          <p:cNvPr id="15" name="">
            <a:extLst xmlns:a="http://schemas.openxmlformats.org/drawingml/2006/main">
              <a:ext uri="{FF2B5EF4-FFF2-40B4-BE49-F238E27FC236}">
                <a16:creationId xmlns:a16="http://schemas.microsoft.com/office/drawing/2014/main" id="{B360C083-EE52-4A93-AB0C-56BE78DB6A03}"/>
              </a:ext>
            </a:extLst>
          </p:cNvPr>
          <p:cNvSpPr>
            <a:spLocks xmlns:a="http://schemas.openxmlformats.org/drawingml/2006/main" noGrp="1"/>
          </p:cNvSpPr>
          <p:nvPr/>
        </p:nvSpPr>
        <p:spPr>
          <a:xfrm xmlns:a="http://schemas.openxmlformats.org/drawingml/2006/main">
            <a:off x="8953500" y="18669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flood</a:t>
            </a:r>
          </a:p>
        </p:txBody>
      </p:sp>
      <p:sp>
        <p:nvSpPr>
          <p:cNvPr id="16" name="">
            <a:extLst xmlns:a="http://schemas.openxmlformats.org/drawingml/2006/main">
              <a:ext uri="{FF2B5EF4-FFF2-40B4-BE49-F238E27FC236}">
                <a16:creationId xmlns:a16="http://schemas.microsoft.com/office/drawing/2014/main" id="{84B92C62-DFD0-4783-8C7C-8FAB1366B340}"/>
              </a:ext>
            </a:extLst>
          </p:cNvPr>
          <p:cNvSpPr>
            <a:spLocks xmlns:a="http://schemas.openxmlformats.org/drawingml/2006/main" noGrp="1"/>
          </p:cNvSpPr>
          <p:nvPr/>
        </p:nvSpPr>
        <p:spPr>
          <a:xfrm xmlns:a="http://schemas.openxmlformats.org/drawingml/2006/main">
            <a:off x="609600" y="2438400"/>
            <a:ext cx="251460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17" name="">
            <a:extLst xmlns:a="http://schemas.openxmlformats.org/drawingml/2006/main">
              <a:ext uri="{FF2B5EF4-FFF2-40B4-BE49-F238E27FC236}">
                <a16:creationId xmlns:a16="http://schemas.microsoft.com/office/drawing/2014/main" id="{1685A9BD-6524-4180-B67F-1639FE560772}"/>
              </a:ext>
            </a:extLst>
          </p:cNvPr>
          <p:cNvSpPr>
            <a:spLocks xmlns:a="http://schemas.openxmlformats.org/drawingml/2006/main" noGrp="1"/>
          </p:cNvSpPr>
          <p:nvPr/>
        </p:nvSpPr>
        <p:spPr>
          <a:xfrm xmlns:a="http://schemas.openxmlformats.org/drawingml/2006/main">
            <a:off x="781050" y="25908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landslide</a:t>
            </a:r>
          </a:p>
        </p:txBody>
      </p:sp>
      <p:sp>
        <p:nvSpPr>
          <p:cNvPr id="18" name="">
            <a:extLst xmlns:a="http://schemas.openxmlformats.org/drawingml/2006/main">
              <a:ext uri="{FF2B5EF4-FFF2-40B4-BE49-F238E27FC236}">
                <a16:creationId xmlns:a16="http://schemas.microsoft.com/office/drawing/2014/main" id="{B1A48C49-4A97-4F79-A1B4-FA7439B80F82}"/>
              </a:ext>
            </a:extLst>
          </p:cNvPr>
          <p:cNvSpPr>
            <a:spLocks xmlns:a="http://schemas.openxmlformats.org/drawingml/2006/main" noGrp="1"/>
          </p:cNvSpPr>
          <p:nvPr/>
        </p:nvSpPr>
        <p:spPr>
          <a:xfrm xmlns:a="http://schemas.openxmlformats.org/drawingml/2006/main">
            <a:off x="3333750" y="2438400"/>
            <a:ext cx="2514600" cy="533400"/>
          </a:xfrm>
          <a:prstGeom xmlns:a="http://schemas.openxmlformats.org/drawingml/2006/main" prst="roundRect">
            <a:avLst>
              <a:gd name="adj" fmla="val 21429"/>
            </a:avLst>
          </a:prstGeom>
          <a:solidFill xmlns:a="http://schemas.openxmlformats.org/drawingml/2006/main">
            <a:srgbClr val="102F46"/>
          </a:solidFill>
          <a:ln xmlns:a="http://schemas.openxmlformats.org/drawingml/2006/main" w="9525">
            <a:solidFill>
              <a:srgbClr val="16364C"/>
            </a:solidFill>
            <a:prstDash val="solid"/>
          </a:ln>
        </p:spPr>
      </p:sp>
      <p:sp>
        <p:nvSpPr>
          <p:cNvPr id="19" name="">
            <a:extLst xmlns:a="http://schemas.openxmlformats.org/drawingml/2006/main">
              <a:ext uri="{FF2B5EF4-FFF2-40B4-BE49-F238E27FC236}">
                <a16:creationId xmlns:a16="http://schemas.microsoft.com/office/drawing/2014/main" id="{599E013A-AA94-45FB-B0F3-2BA10061AEB4}"/>
              </a:ext>
            </a:extLst>
          </p:cNvPr>
          <p:cNvSpPr>
            <a:spLocks xmlns:a="http://schemas.openxmlformats.org/drawingml/2006/main" noGrp="1"/>
          </p:cNvSpPr>
          <p:nvPr/>
        </p:nvSpPr>
        <p:spPr>
          <a:xfrm xmlns:a="http://schemas.openxmlformats.org/drawingml/2006/main">
            <a:off x="3505200" y="25908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forest fire</a:t>
            </a:r>
          </a:p>
        </p:txBody>
      </p:sp>
      <p:sp>
        <p:nvSpPr>
          <p:cNvPr id="20" name="">
            <a:extLst xmlns:a="http://schemas.openxmlformats.org/drawingml/2006/main">
              <a:ext uri="{FF2B5EF4-FFF2-40B4-BE49-F238E27FC236}">
                <a16:creationId xmlns:a16="http://schemas.microsoft.com/office/drawing/2014/main" id="{31AE5694-D47A-4CFB-AFB6-384889756DD2}"/>
              </a:ext>
            </a:extLst>
          </p:cNvPr>
          <p:cNvSpPr>
            <a:spLocks xmlns:a="http://schemas.openxmlformats.org/drawingml/2006/main" noGrp="1"/>
          </p:cNvSpPr>
          <p:nvPr/>
        </p:nvSpPr>
        <p:spPr>
          <a:xfrm xmlns:a="http://schemas.openxmlformats.org/drawingml/2006/main">
            <a:off x="6057900" y="2438400"/>
            <a:ext cx="251460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21" name="">
            <a:extLst xmlns:a="http://schemas.openxmlformats.org/drawingml/2006/main">
              <a:ext uri="{FF2B5EF4-FFF2-40B4-BE49-F238E27FC236}">
                <a16:creationId xmlns:a16="http://schemas.microsoft.com/office/drawing/2014/main" id="{7229478C-CB85-42AB-98AA-643A4A6F4A7F}"/>
              </a:ext>
            </a:extLst>
          </p:cNvPr>
          <p:cNvSpPr>
            <a:spLocks xmlns:a="http://schemas.openxmlformats.org/drawingml/2006/main" noGrp="1"/>
          </p:cNvSpPr>
          <p:nvPr/>
        </p:nvSpPr>
        <p:spPr>
          <a:xfrm xmlns:a="http://schemas.openxmlformats.org/drawingml/2006/main">
            <a:off x="6229350" y="25908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maritime incident</a:t>
            </a:r>
          </a:p>
        </p:txBody>
      </p:sp>
      <p:sp>
        <p:nvSpPr>
          <p:cNvPr id="22" name="">
            <a:extLst xmlns:a="http://schemas.openxmlformats.org/drawingml/2006/main">
              <a:ext uri="{FF2B5EF4-FFF2-40B4-BE49-F238E27FC236}">
                <a16:creationId xmlns:a16="http://schemas.microsoft.com/office/drawing/2014/main" id="{7477E8A4-D56C-4CBD-BD12-3A48418F80E1}"/>
              </a:ext>
            </a:extLst>
          </p:cNvPr>
          <p:cNvSpPr>
            <a:spLocks xmlns:a="http://schemas.openxmlformats.org/drawingml/2006/main" noGrp="1"/>
          </p:cNvSpPr>
          <p:nvPr/>
        </p:nvSpPr>
        <p:spPr>
          <a:xfrm xmlns:a="http://schemas.openxmlformats.org/drawingml/2006/main">
            <a:off x="8782050" y="2438400"/>
            <a:ext cx="2514600" cy="533400"/>
          </a:xfrm>
          <a:prstGeom xmlns:a="http://schemas.openxmlformats.org/drawingml/2006/main" prst="roundRect">
            <a:avLst>
              <a:gd name="adj" fmla="val 21429"/>
            </a:avLst>
          </a:prstGeom>
          <a:solidFill xmlns:a="http://schemas.openxmlformats.org/drawingml/2006/main">
            <a:srgbClr val="102F46"/>
          </a:solidFill>
          <a:ln xmlns:a="http://schemas.openxmlformats.org/drawingml/2006/main" w="9525">
            <a:solidFill>
              <a:srgbClr val="16364C"/>
            </a:solidFill>
            <a:prstDash val="solid"/>
          </a:ln>
        </p:spPr>
      </p:sp>
      <p:sp>
        <p:nvSpPr>
          <p:cNvPr id="23" name="">
            <a:extLst xmlns:a="http://schemas.openxmlformats.org/drawingml/2006/main">
              <a:ext uri="{FF2B5EF4-FFF2-40B4-BE49-F238E27FC236}">
                <a16:creationId xmlns:a16="http://schemas.microsoft.com/office/drawing/2014/main" id="{76CD6F22-F770-4D0C-A62A-157BF9FA7510}"/>
              </a:ext>
            </a:extLst>
          </p:cNvPr>
          <p:cNvSpPr>
            <a:spLocks xmlns:a="http://schemas.openxmlformats.org/drawingml/2006/main" noGrp="1"/>
          </p:cNvSpPr>
          <p:nvPr/>
        </p:nvSpPr>
        <p:spPr>
          <a:xfrm xmlns:a="http://schemas.openxmlformats.org/drawingml/2006/main">
            <a:off x="8953500" y="2590800"/>
            <a:ext cx="21717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mass casualty</a:t>
            </a:r>
          </a:p>
        </p:txBody>
      </p:sp>
      <p:sp>
        <p:nvSpPr>
          <p:cNvPr id="24" name="">
            <a:extLst xmlns:a="http://schemas.openxmlformats.org/drawingml/2006/main">
              <a:ext uri="{FF2B5EF4-FFF2-40B4-BE49-F238E27FC236}">
                <a16:creationId xmlns:a16="http://schemas.microsoft.com/office/drawing/2014/main" id="{D2F7AC82-DCEF-4F48-B0B2-18CEF11BB7D8}"/>
              </a:ext>
            </a:extLst>
          </p:cNvPr>
          <p:cNvSpPr>
            <a:spLocks xmlns:a="http://schemas.openxmlformats.org/drawingml/2006/main" noGrp="1"/>
          </p:cNvSpPr>
          <p:nvPr/>
        </p:nvSpPr>
        <p:spPr>
          <a:xfrm xmlns:a="http://schemas.openxmlformats.org/drawingml/2006/main">
            <a:off x="609600" y="3562350"/>
            <a:ext cx="4000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4B51"/>
                </a:solidFill>
              </a:defRPr>
            </a:pPr>
            <a:r>
              <a:rPr sz="1350" b="1" i="0">
                <a:solidFill>
                  <a:srgbClr val="FF4B51"/>
                </a:solidFill>
              </a:rPr>
              <a:t>MOVE INTO THE ZONE</a:t>
            </a:r>
          </a:p>
        </p:txBody>
      </p:sp>
      <p:sp>
        <p:nvSpPr>
          <p:cNvPr id="25" name="">
            <a:extLst xmlns:a="http://schemas.openxmlformats.org/drawingml/2006/main">
              <a:ext uri="{FF2B5EF4-FFF2-40B4-BE49-F238E27FC236}">
                <a16:creationId xmlns:a16="http://schemas.microsoft.com/office/drawing/2014/main" id="{CFCE9789-D2E2-4D45-9A31-CF12BF284707}"/>
              </a:ext>
            </a:extLst>
          </p:cNvPr>
          <p:cNvSpPr>
            <a:spLocks xmlns:a="http://schemas.openxmlformats.org/drawingml/2006/main" noGrp="1"/>
          </p:cNvSpPr>
          <p:nvPr/>
        </p:nvSpPr>
        <p:spPr>
          <a:xfrm xmlns:a="http://schemas.openxmlformats.org/drawingml/2006/main">
            <a:off x="609600" y="4086225"/>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26" name="">
            <a:extLst xmlns:a="http://schemas.openxmlformats.org/drawingml/2006/main">
              <a:ext uri="{FF2B5EF4-FFF2-40B4-BE49-F238E27FC236}">
                <a16:creationId xmlns:a16="http://schemas.microsoft.com/office/drawing/2014/main" id="{38AAC824-503C-4BD8-85C0-FFD0C78928D7}"/>
              </a:ext>
            </a:extLst>
          </p:cNvPr>
          <p:cNvSpPr>
            <a:spLocks xmlns:a="http://schemas.openxmlformats.org/drawingml/2006/main" noGrp="1"/>
          </p:cNvSpPr>
          <p:nvPr/>
        </p:nvSpPr>
        <p:spPr>
          <a:xfrm xmlns:a="http://schemas.openxmlformats.org/drawingml/2006/main">
            <a:off x="876300" y="4038600"/>
            <a:ext cx="1905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medical teams</a:t>
            </a:r>
          </a:p>
        </p:txBody>
      </p:sp>
      <p:sp>
        <p:nvSpPr>
          <p:cNvPr id="27" name="">
            <a:extLst xmlns:a="http://schemas.openxmlformats.org/drawingml/2006/main">
              <a:ext uri="{FF2B5EF4-FFF2-40B4-BE49-F238E27FC236}">
                <a16:creationId xmlns:a16="http://schemas.microsoft.com/office/drawing/2014/main" id="{3B8555BC-B6FF-4588-ADFF-B7B283B4A1D0}"/>
              </a:ext>
            </a:extLst>
          </p:cNvPr>
          <p:cNvSpPr>
            <a:spLocks xmlns:a="http://schemas.openxmlformats.org/drawingml/2006/main" noGrp="1"/>
          </p:cNvSpPr>
          <p:nvPr/>
        </p:nvSpPr>
        <p:spPr>
          <a:xfrm xmlns:a="http://schemas.openxmlformats.org/drawingml/2006/main">
            <a:off x="2895600" y="4086225"/>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28" name="">
            <a:extLst xmlns:a="http://schemas.openxmlformats.org/drawingml/2006/main">
              <a:ext uri="{FF2B5EF4-FFF2-40B4-BE49-F238E27FC236}">
                <a16:creationId xmlns:a16="http://schemas.microsoft.com/office/drawing/2014/main" id="{0E220604-9E57-46AA-8BEF-D52327FBCCED}"/>
              </a:ext>
            </a:extLst>
          </p:cNvPr>
          <p:cNvSpPr>
            <a:spLocks xmlns:a="http://schemas.openxmlformats.org/drawingml/2006/main" noGrp="1"/>
          </p:cNvSpPr>
          <p:nvPr/>
        </p:nvSpPr>
        <p:spPr>
          <a:xfrm xmlns:a="http://schemas.openxmlformats.org/drawingml/2006/main">
            <a:off x="3162300" y="4038600"/>
            <a:ext cx="1905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portable diagnostics</a:t>
            </a:r>
          </a:p>
        </p:txBody>
      </p:sp>
      <p:sp>
        <p:nvSpPr>
          <p:cNvPr id="29" name="">
            <a:extLst xmlns:a="http://schemas.openxmlformats.org/drawingml/2006/main">
              <a:ext uri="{FF2B5EF4-FFF2-40B4-BE49-F238E27FC236}">
                <a16:creationId xmlns:a16="http://schemas.microsoft.com/office/drawing/2014/main" id="{989BED52-E1D2-4E69-885C-0594F0975FE2}"/>
              </a:ext>
            </a:extLst>
          </p:cNvPr>
          <p:cNvSpPr>
            <a:spLocks xmlns:a="http://schemas.openxmlformats.org/drawingml/2006/main" noGrp="1"/>
          </p:cNvSpPr>
          <p:nvPr/>
        </p:nvSpPr>
        <p:spPr>
          <a:xfrm xmlns:a="http://schemas.openxmlformats.org/drawingml/2006/main">
            <a:off x="5181600" y="4086225"/>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0" name="">
            <a:extLst xmlns:a="http://schemas.openxmlformats.org/drawingml/2006/main">
              <a:ext uri="{FF2B5EF4-FFF2-40B4-BE49-F238E27FC236}">
                <a16:creationId xmlns:a16="http://schemas.microsoft.com/office/drawing/2014/main" id="{5F26D575-852F-4E9A-B49C-704C6F199053}"/>
              </a:ext>
            </a:extLst>
          </p:cNvPr>
          <p:cNvSpPr>
            <a:spLocks xmlns:a="http://schemas.openxmlformats.org/drawingml/2006/main" noGrp="1"/>
          </p:cNvSpPr>
          <p:nvPr/>
        </p:nvSpPr>
        <p:spPr>
          <a:xfrm xmlns:a="http://schemas.openxmlformats.org/drawingml/2006/main">
            <a:off x="5448300" y="4038600"/>
            <a:ext cx="1905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medicines + supplies</a:t>
            </a:r>
          </a:p>
        </p:txBody>
      </p:sp>
      <p:sp>
        <p:nvSpPr>
          <p:cNvPr id="31" name="">
            <a:extLst xmlns:a="http://schemas.openxmlformats.org/drawingml/2006/main">
              <a:ext uri="{FF2B5EF4-FFF2-40B4-BE49-F238E27FC236}">
                <a16:creationId xmlns:a16="http://schemas.microsoft.com/office/drawing/2014/main" id="{5B8B0248-3284-4662-8E96-74FA0AF57286}"/>
              </a:ext>
            </a:extLst>
          </p:cNvPr>
          <p:cNvSpPr>
            <a:spLocks xmlns:a="http://schemas.openxmlformats.org/drawingml/2006/main" noGrp="1"/>
          </p:cNvSpPr>
          <p:nvPr/>
        </p:nvSpPr>
        <p:spPr>
          <a:xfrm xmlns:a="http://schemas.openxmlformats.org/drawingml/2006/main">
            <a:off x="609600" y="4619625"/>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2" name="">
            <a:extLst xmlns:a="http://schemas.openxmlformats.org/drawingml/2006/main">
              <a:ext uri="{FF2B5EF4-FFF2-40B4-BE49-F238E27FC236}">
                <a16:creationId xmlns:a16="http://schemas.microsoft.com/office/drawing/2014/main" id="{4E15D634-2AA5-455A-B3EA-A3DFF804D80E}"/>
              </a:ext>
            </a:extLst>
          </p:cNvPr>
          <p:cNvSpPr>
            <a:spLocks xmlns:a="http://schemas.openxmlformats.org/drawingml/2006/main" noGrp="1"/>
          </p:cNvSpPr>
          <p:nvPr/>
        </p:nvSpPr>
        <p:spPr>
          <a:xfrm xmlns:a="http://schemas.openxmlformats.org/drawingml/2006/main">
            <a:off x="876300" y="4572000"/>
            <a:ext cx="1905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communications</a:t>
            </a:r>
          </a:p>
        </p:txBody>
      </p:sp>
      <p:sp>
        <p:nvSpPr>
          <p:cNvPr id="33" name="">
            <a:extLst xmlns:a="http://schemas.openxmlformats.org/drawingml/2006/main">
              <a:ext uri="{FF2B5EF4-FFF2-40B4-BE49-F238E27FC236}">
                <a16:creationId xmlns:a16="http://schemas.microsoft.com/office/drawing/2014/main" id="{C9079267-5231-4BFB-9AB7-62156F870736}"/>
              </a:ext>
            </a:extLst>
          </p:cNvPr>
          <p:cNvSpPr>
            <a:spLocks xmlns:a="http://schemas.openxmlformats.org/drawingml/2006/main" noGrp="1"/>
          </p:cNvSpPr>
          <p:nvPr/>
        </p:nvSpPr>
        <p:spPr>
          <a:xfrm xmlns:a="http://schemas.openxmlformats.org/drawingml/2006/main">
            <a:off x="2895600" y="4619625"/>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4" name="">
            <a:extLst xmlns:a="http://schemas.openxmlformats.org/drawingml/2006/main">
              <a:ext uri="{FF2B5EF4-FFF2-40B4-BE49-F238E27FC236}">
                <a16:creationId xmlns:a16="http://schemas.microsoft.com/office/drawing/2014/main" id="{1414D57E-694B-4049-AE3F-E3FB120EFE55}"/>
              </a:ext>
            </a:extLst>
          </p:cNvPr>
          <p:cNvSpPr>
            <a:spLocks xmlns:a="http://schemas.openxmlformats.org/drawingml/2006/main" noGrp="1"/>
          </p:cNvSpPr>
          <p:nvPr/>
        </p:nvSpPr>
        <p:spPr>
          <a:xfrm xmlns:a="http://schemas.openxmlformats.org/drawingml/2006/main">
            <a:off x="3162300" y="4572000"/>
            <a:ext cx="1905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blood products*</a:t>
            </a:r>
          </a:p>
        </p:txBody>
      </p:sp>
      <p:sp>
        <p:nvSpPr>
          <p:cNvPr id="35" name="">
            <a:extLst xmlns:a="http://schemas.openxmlformats.org/drawingml/2006/main">
              <a:ext uri="{FF2B5EF4-FFF2-40B4-BE49-F238E27FC236}">
                <a16:creationId xmlns:a16="http://schemas.microsoft.com/office/drawing/2014/main" id="{D926FF07-9466-4882-B282-C410A8A230E5}"/>
              </a:ext>
            </a:extLst>
          </p:cNvPr>
          <p:cNvSpPr>
            <a:spLocks xmlns:a="http://schemas.openxmlformats.org/drawingml/2006/main" noGrp="1"/>
          </p:cNvSpPr>
          <p:nvPr/>
        </p:nvSpPr>
        <p:spPr>
          <a:xfrm xmlns:a="http://schemas.openxmlformats.org/drawingml/2006/main">
            <a:off x="5181600" y="4619625"/>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6" name="">
            <a:extLst xmlns:a="http://schemas.openxmlformats.org/drawingml/2006/main">
              <a:ext uri="{FF2B5EF4-FFF2-40B4-BE49-F238E27FC236}">
                <a16:creationId xmlns:a16="http://schemas.microsoft.com/office/drawing/2014/main" id="{11D3372B-0CDE-4BBD-9BEE-561C1854065E}"/>
              </a:ext>
            </a:extLst>
          </p:cNvPr>
          <p:cNvSpPr>
            <a:spLocks xmlns:a="http://schemas.openxmlformats.org/drawingml/2006/main" noGrp="1"/>
          </p:cNvSpPr>
          <p:nvPr/>
        </p:nvSpPr>
        <p:spPr>
          <a:xfrm xmlns:a="http://schemas.openxmlformats.org/drawingml/2006/main">
            <a:off x="5448300" y="4572000"/>
            <a:ext cx="1905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rescue support</a:t>
            </a:r>
          </a:p>
        </p:txBody>
      </p:sp>
      <p:sp>
        <p:nvSpPr>
          <p:cNvPr id="37" name="">
            <a:extLst xmlns:a="http://schemas.openxmlformats.org/drawingml/2006/main">
              <a:ext uri="{FF2B5EF4-FFF2-40B4-BE49-F238E27FC236}">
                <a16:creationId xmlns:a16="http://schemas.microsoft.com/office/drawing/2014/main" id="{5B2A33BB-172E-4117-9170-AD75FAD832E3}"/>
              </a:ext>
            </a:extLst>
          </p:cNvPr>
          <p:cNvSpPr>
            <a:spLocks xmlns:a="http://schemas.openxmlformats.org/drawingml/2006/main" noGrp="1"/>
          </p:cNvSpPr>
          <p:nvPr/>
        </p:nvSpPr>
        <p:spPr>
          <a:xfrm xmlns:a="http://schemas.openxmlformats.org/drawingml/2006/main">
            <a:off x="7810500" y="3562350"/>
            <a:ext cx="3390900" cy="1562100"/>
          </a:xfrm>
          <a:prstGeom xmlns:a="http://schemas.openxmlformats.org/drawingml/2006/main" prst="roundRect">
            <a:avLst>
              <a:gd name="adj" fmla="val 7317"/>
            </a:avLst>
          </a:prstGeom>
          <a:solidFill xmlns:a="http://schemas.openxmlformats.org/drawingml/2006/main">
            <a:srgbClr val="E31E24"/>
          </a:solidFill>
          <a:ln xmlns:a="http://schemas.openxmlformats.org/drawingml/2006/main" w="0">
            <a:solidFill>
              <a:srgbClr val="E31E24"/>
            </a:solidFill>
            <a:prstDash val="solid"/>
          </a:ln>
        </p:spPr>
      </p:sp>
      <p:sp>
        <p:nvSpPr>
          <p:cNvPr id="38" name="">
            <a:extLst xmlns:a="http://schemas.openxmlformats.org/drawingml/2006/main">
              <a:ext uri="{FF2B5EF4-FFF2-40B4-BE49-F238E27FC236}">
                <a16:creationId xmlns:a16="http://schemas.microsoft.com/office/drawing/2014/main" id="{32D63D7E-C155-4FBF-8C95-B7B45F9FCB32}"/>
              </a:ext>
            </a:extLst>
          </p:cNvPr>
          <p:cNvSpPr>
            <a:spLocks xmlns:a="http://schemas.openxmlformats.org/drawingml/2006/main" noGrp="1"/>
          </p:cNvSpPr>
          <p:nvPr/>
        </p:nvSpPr>
        <p:spPr>
          <a:xfrm xmlns:a="http://schemas.openxmlformats.org/drawingml/2006/main">
            <a:off x="8077200" y="379095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FFFFF"/>
                </a:solidFill>
              </a:defRPr>
            </a:pPr>
            <a:r>
              <a:rPr sz="1350" b="1" i="0">
                <a:solidFill>
                  <a:srgbClr val="FFFFFF"/>
                </a:solidFill>
              </a:rPr>
              <a:t>MOVE OUT</a:t>
            </a:r>
          </a:p>
        </p:txBody>
      </p:sp>
      <p:sp>
        <p:nvSpPr>
          <p:cNvPr id="39" name="">
            <a:extLst xmlns:a="http://schemas.openxmlformats.org/drawingml/2006/main">
              <a:ext uri="{FF2B5EF4-FFF2-40B4-BE49-F238E27FC236}">
                <a16:creationId xmlns:a16="http://schemas.microsoft.com/office/drawing/2014/main" id="{B2B12390-DBC8-4AE4-92CE-524E23765BBE}"/>
              </a:ext>
            </a:extLst>
          </p:cNvPr>
          <p:cNvSpPr>
            <a:spLocks xmlns:a="http://schemas.openxmlformats.org/drawingml/2006/main" noGrp="1"/>
          </p:cNvSpPr>
          <p:nvPr/>
        </p:nvSpPr>
        <p:spPr>
          <a:xfrm xmlns:a="http://schemas.openxmlformats.org/drawingml/2006/main">
            <a:off x="8077200" y="4171950"/>
            <a:ext cx="2857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i="0">
                <a:solidFill>
                  <a:srgbClr val="FFFFFF"/>
                </a:solidFill>
              </a:defRPr>
            </a:pPr>
            <a:r>
              <a:rPr sz="1500" b="1" i="0">
                <a:solidFill>
                  <a:srgbClr val="FFFFFF"/>
                </a:solidFill>
              </a:rPr>
              <a:t>stabilized patients</a:t>
            </a:r>
          </a:p>
          <a:p xmlns:a="http://schemas.openxmlformats.org/drawingml/2006/main">
            <a:pPr algn="ctr">
              <a:defRPr sz="1500" b="1" i="0">
                <a:solidFill>
                  <a:srgbClr val="FFFFFF"/>
                </a:solidFill>
              </a:defRPr>
            </a:pPr>
            <a:r>
              <a:rPr sz="1500" b="1" i="0">
                <a:solidFill>
                  <a:srgbClr val="FFFFFF"/>
                </a:solidFill>
              </a:rPr>
              <a:t>medical teams</a:t>
            </a:r>
          </a:p>
          <a:p xmlns:a="http://schemas.openxmlformats.org/drawingml/2006/main">
            <a:pPr algn="ctr">
              <a:defRPr sz="1500" b="1" i="0">
                <a:solidFill>
                  <a:srgbClr val="FFFFFF"/>
                </a:solidFill>
              </a:defRPr>
            </a:pPr>
            <a:r>
              <a:rPr sz="1500" b="1" i="0">
                <a:solidFill>
                  <a:srgbClr val="FFFFFF"/>
                </a:solidFill>
              </a:rPr>
              <a:t>mission data</a:t>
            </a:r>
          </a:p>
        </p:txBody>
      </p:sp>
      <p:sp>
        <p:nvSpPr>
          <p:cNvPr id="40" name="">
            <a:extLst xmlns:a="http://schemas.openxmlformats.org/drawingml/2006/main">
              <a:ext uri="{FF2B5EF4-FFF2-40B4-BE49-F238E27FC236}">
                <a16:creationId xmlns:a16="http://schemas.microsoft.com/office/drawing/2014/main" id="{C6C0984C-1B91-464D-929A-10B8A19BDC45}"/>
              </a:ext>
            </a:extLst>
          </p:cNvPr>
          <p:cNvSpPr>
            <a:spLocks xmlns:a="http://schemas.openxmlformats.org/drawingml/2006/main" noGrp="1"/>
          </p:cNvSpPr>
          <p:nvPr/>
        </p:nvSpPr>
        <p:spPr>
          <a:xfrm xmlns:a="http://schemas.openxmlformats.org/drawingml/2006/main">
            <a:off x="609600" y="5619750"/>
            <a:ext cx="10572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*Only where legally, clinically and operationally approved. Integration with national responders is conceptual until formally agreed.</a:t>
            </a:r>
          </a:p>
        </p:txBody>
      </p:sp>
    </p:spTree>
    <p:extLst>
      <p:ext uri="{BB962C8B-B14F-4D97-AF65-F5344CB8AC3E}">
        <p14:creationId xmlns:p14="http://schemas.microsoft.com/office/powerpoint/2010/main" val="1594799661"/>
      </p:ext>
    </p:extLst>
  </p:cSld>
</p:sld>
</file>

<file path=ppt/slides/slide18.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4" name="">
            <a:extLst xmlns:a="http://schemas.openxmlformats.org/drawingml/2006/main">
              <a:ext uri="{FF2B5EF4-FFF2-40B4-BE49-F238E27FC236}">
                <a16:creationId xmlns:a16="http://schemas.microsoft.com/office/drawing/2014/main" id="{7580162C-F926-4F58-8B38-F7D7B2039549}"/>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C1E2FC3C-74E9-4ECF-9A72-CF6447AFA27D}"/>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HOSPITAL NETWORK</a:t>
            </a:r>
          </a:p>
        </p:txBody>
      </p:sp>
      <p:sp>
        <p:nvSpPr>
          <p:cNvPr id="3" name="">
            <a:extLst xmlns:a="http://schemas.openxmlformats.org/drawingml/2006/main">
              <a:ext uri="{FF2B5EF4-FFF2-40B4-BE49-F238E27FC236}">
                <a16:creationId xmlns:a16="http://schemas.microsoft.com/office/drawing/2014/main" id="{27F7C3E9-CB42-4FAE-AE96-AC19721E1B80}"/>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Three tiers connect local response to specialist care.</a:t>
            </a:r>
          </a:p>
        </p:txBody>
      </p:sp>
      <p:sp>
        <p:nvSpPr>
          <p:cNvPr id="4" name="">
            <a:extLst xmlns:a="http://schemas.openxmlformats.org/drawingml/2006/main">
              <a:ext uri="{FF2B5EF4-FFF2-40B4-BE49-F238E27FC236}">
                <a16:creationId xmlns:a16="http://schemas.microsoft.com/office/drawing/2014/main" id="{399D1F3C-6998-4A9A-9BCB-FAF9C478A83C}"/>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31FD2CA8-DF49-4A60-9C72-76A387C81044}"/>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F693D692-80C8-4900-B60D-4E575761ED5C}"/>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HOSPITAL NETWORK</a:t>
            </a:r>
          </a:p>
        </p:txBody>
      </p:sp>
      <p:sp>
        <p:nvSpPr>
          <p:cNvPr id="7" name="">
            <a:extLst xmlns:a="http://schemas.openxmlformats.org/drawingml/2006/main">
              <a:ext uri="{FF2B5EF4-FFF2-40B4-BE49-F238E27FC236}">
                <a16:creationId xmlns:a16="http://schemas.microsoft.com/office/drawing/2014/main" id="{82A2AFE8-5895-4644-BC66-FE7C00E8B057}"/>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18</a:t>
            </a:r>
          </a:p>
        </p:txBody>
      </p:sp>
      <p:sp>
        <p:nvSpPr>
          <p:cNvPr id="8" name="">
            <a:extLst xmlns:a="http://schemas.openxmlformats.org/drawingml/2006/main">
              <a:ext uri="{FF2B5EF4-FFF2-40B4-BE49-F238E27FC236}">
                <a16:creationId xmlns:a16="http://schemas.microsoft.com/office/drawing/2014/main" id="{F38D0BE4-B0DB-4031-8BFB-65258D46F7BE}"/>
              </a:ext>
            </a:extLst>
          </p:cNvPr>
          <p:cNvSpPr>
            <a:spLocks xmlns:a="http://schemas.openxmlformats.org/drawingml/2006/main" noGrp="1"/>
          </p:cNvSpPr>
          <p:nvPr/>
        </p:nvSpPr>
        <p:spPr>
          <a:xfrm xmlns:a="http://schemas.openxmlformats.org/drawingml/2006/main">
            <a:off x="3790950" y="3638550"/>
            <a:ext cx="714375" cy="0"/>
          </a:xfrm>
          <a:prstGeom xmlns:a="http://schemas.openxmlformats.org/drawingml/2006/main" prst="line">
            <a:avLst/>
          </a:prstGeom>
          <a:noFill xmlns:a="http://schemas.openxmlformats.org/drawingml/2006/main"/>
          <a:ln xmlns:a="http://schemas.openxmlformats.org/drawingml/2006/main" w="38100">
            <a:solidFill>
              <a:srgbClr val="16364C"/>
            </a:solidFill>
            <a:prstDash val="solid"/>
          </a:ln>
        </p:spPr>
      </p:sp>
      <p:sp>
        <p:nvSpPr>
          <p:cNvPr id="9" name="">
            <a:extLst xmlns:a="http://schemas.openxmlformats.org/drawingml/2006/main">
              <a:ext uri="{FF2B5EF4-FFF2-40B4-BE49-F238E27FC236}">
                <a16:creationId xmlns:a16="http://schemas.microsoft.com/office/drawing/2014/main" id="{318C39CA-74ED-434B-B8D5-2661302E1980}"/>
              </a:ext>
            </a:extLst>
          </p:cNvPr>
          <p:cNvSpPr>
            <a:spLocks xmlns:a="http://schemas.openxmlformats.org/drawingml/2006/main" noGrp="1"/>
          </p:cNvSpPr>
          <p:nvPr/>
        </p:nvSpPr>
        <p:spPr>
          <a:xfrm xmlns:a="http://schemas.openxmlformats.org/drawingml/2006/main">
            <a:off x="7686675" y="3638550"/>
            <a:ext cx="714375" cy="0"/>
          </a:xfrm>
          <a:prstGeom xmlns:a="http://schemas.openxmlformats.org/drawingml/2006/main" prst="line">
            <a:avLst/>
          </a:prstGeom>
          <a:noFill xmlns:a="http://schemas.openxmlformats.org/drawingml/2006/main"/>
          <a:ln xmlns:a="http://schemas.openxmlformats.org/drawingml/2006/main" w="38100">
            <a:solidFill>
              <a:srgbClr val="16364C"/>
            </a:solidFill>
            <a:prstDash val="solid"/>
          </a:ln>
        </p:spPr>
      </p:sp>
      <p:sp>
        <p:nvSpPr>
          <p:cNvPr id="10" name="">
            <a:extLst xmlns:a="http://schemas.openxmlformats.org/drawingml/2006/main">
              <a:ext uri="{FF2B5EF4-FFF2-40B4-BE49-F238E27FC236}">
                <a16:creationId xmlns:a16="http://schemas.microsoft.com/office/drawing/2014/main" id="{04C7C5A5-CFDF-472E-BAF3-4D613D0D3823}"/>
              </a:ext>
            </a:extLst>
          </p:cNvPr>
          <p:cNvSpPr>
            <a:spLocks xmlns:a="http://schemas.openxmlformats.org/drawingml/2006/main" noGrp="1"/>
          </p:cNvSpPr>
          <p:nvPr/>
        </p:nvSpPr>
        <p:spPr>
          <a:xfrm xmlns:a="http://schemas.openxmlformats.org/drawingml/2006/main">
            <a:off x="609600" y="2143125"/>
            <a:ext cx="3181350" cy="2990850"/>
          </a:xfrm>
          <a:prstGeom xmlns:a="http://schemas.openxmlformats.org/drawingml/2006/main" prst="roundRect">
            <a:avLst>
              <a:gd name="adj" fmla="val 3822"/>
            </a:avLst>
          </a:prstGeom>
          <a:solidFill xmlns:a="http://schemas.openxmlformats.org/drawingml/2006/main">
            <a:srgbClr val="0B263A"/>
          </a:solidFill>
          <a:ln xmlns:a="http://schemas.openxmlformats.org/drawingml/2006/main" w="19050">
            <a:solidFill>
              <a:srgbClr val="0B8F87"/>
            </a:solidFill>
            <a:prstDash val="solid"/>
          </a:ln>
        </p:spPr>
      </p:sp>
      <p:sp>
        <p:nvSpPr>
          <p:cNvPr id="11" name="">
            <a:extLst xmlns:a="http://schemas.openxmlformats.org/drawingml/2006/main">
              <a:ext uri="{FF2B5EF4-FFF2-40B4-BE49-F238E27FC236}">
                <a16:creationId xmlns:a16="http://schemas.microsoft.com/office/drawing/2014/main" id="{95F822C9-1A23-4333-9F9F-9B104ABF8D4E}"/>
              </a:ext>
            </a:extLst>
          </p:cNvPr>
          <p:cNvSpPr>
            <a:spLocks xmlns:a="http://schemas.openxmlformats.org/drawingml/2006/main" noGrp="1"/>
          </p:cNvSpPr>
          <p:nvPr/>
        </p:nvSpPr>
        <p:spPr>
          <a:xfrm xmlns:a="http://schemas.openxmlformats.org/drawingml/2006/main">
            <a:off x="838200" y="2352675"/>
            <a:ext cx="2724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0B8F87"/>
                </a:solidFill>
              </a:defRPr>
            </a:pPr>
            <a:r>
              <a:rPr sz="1125" b="1" i="0">
                <a:solidFill>
                  <a:srgbClr val="0B8F87"/>
                </a:solidFill>
              </a:rPr>
              <a:t>TIER 1</a:t>
            </a:r>
          </a:p>
        </p:txBody>
      </p:sp>
      <p:sp>
        <p:nvSpPr>
          <p:cNvPr id="12" name="">
            <a:extLst xmlns:a="http://schemas.openxmlformats.org/drawingml/2006/main">
              <a:ext uri="{FF2B5EF4-FFF2-40B4-BE49-F238E27FC236}">
                <a16:creationId xmlns:a16="http://schemas.microsoft.com/office/drawing/2014/main" id="{11134C2C-7867-4B32-98DC-9D5342EA30B2}"/>
              </a:ext>
            </a:extLst>
          </p:cNvPr>
          <p:cNvSpPr>
            <a:spLocks xmlns:a="http://schemas.openxmlformats.org/drawingml/2006/main" noGrp="1"/>
          </p:cNvSpPr>
          <p:nvPr/>
        </p:nvSpPr>
        <p:spPr>
          <a:xfrm xmlns:a="http://schemas.openxmlformats.org/drawingml/2006/main">
            <a:off x="838200" y="2714625"/>
            <a:ext cx="2724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FFFF"/>
                </a:solidFill>
              </a:defRPr>
            </a:pPr>
            <a:r>
              <a:rPr sz="1875" b="1" i="0">
                <a:solidFill>
                  <a:srgbClr val="FFFFFF"/>
                </a:solidFill>
              </a:rPr>
              <a:t>LOCAL RESPONSE</a:t>
            </a:r>
          </a:p>
        </p:txBody>
      </p:sp>
      <p:sp>
        <p:nvSpPr>
          <p:cNvPr id="13" name="">
            <a:extLst xmlns:a="http://schemas.openxmlformats.org/drawingml/2006/main">
              <a:ext uri="{FF2B5EF4-FFF2-40B4-BE49-F238E27FC236}">
                <a16:creationId xmlns:a16="http://schemas.microsoft.com/office/drawing/2014/main" id="{82FC98FF-C9DF-48D0-997F-F2E7D10EEDFF}"/>
              </a:ext>
            </a:extLst>
          </p:cNvPr>
          <p:cNvSpPr>
            <a:spLocks xmlns:a="http://schemas.openxmlformats.org/drawingml/2006/main" noGrp="1"/>
          </p:cNvSpPr>
          <p:nvPr/>
        </p:nvSpPr>
        <p:spPr>
          <a:xfrm xmlns:a="http://schemas.openxmlformats.org/drawingml/2006/main">
            <a:off x="876300" y="3448050"/>
            <a:ext cx="114300" cy="1143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14" name="">
            <a:extLst xmlns:a="http://schemas.openxmlformats.org/drawingml/2006/main">
              <a:ext uri="{FF2B5EF4-FFF2-40B4-BE49-F238E27FC236}">
                <a16:creationId xmlns:a16="http://schemas.microsoft.com/office/drawing/2014/main" id="{353CEBE0-1912-4025-9C5A-ECCFC8C90C07}"/>
              </a:ext>
            </a:extLst>
          </p:cNvPr>
          <p:cNvSpPr>
            <a:spLocks xmlns:a="http://schemas.openxmlformats.org/drawingml/2006/main" noGrp="1"/>
          </p:cNvSpPr>
          <p:nvPr/>
        </p:nvSpPr>
        <p:spPr>
          <a:xfrm xmlns:a="http://schemas.openxmlformats.org/drawingml/2006/main">
            <a:off x="1104900" y="3362325"/>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community health facility</a:t>
            </a:r>
          </a:p>
        </p:txBody>
      </p:sp>
      <p:sp>
        <p:nvSpPr>
          <p:cNvPr id="15" name="">
            <a:extLst xmlns:a="http://schemas.openxmlformats.org/drawingml/2006/main">
              <a:ext uri="{FF2B5EF4-FFF2-40B4-BE49-F238E27FC236}">
                <a16:creationId xmlns:a16="http://schemas.microsoft.com/office/drawing/2014/main" id="{0D99C7C2-968D-49D8-B4DA-736658BFD8F7}"/>
              </a:ext>
            </a:extLst>
          </p:cNvPr>
          <p:cNvSpPr>
            <a:spLocks xmlns:a="http://schemas.openxmlformats.org/drawingml/2006/main" noGrp="1"/>
          </p:cNvSpPr>
          <p:nvPr/>
        </p:nvSpPr>
        <p:spPr>
          <a:xfrm xmlns:a="http://schemas.openxmlformats.org/drawingml/2006/main">
            <a:off x="876300" y="3848100"/>
            <a:ext cx="114300" cy="1143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16" name="">
            <a:extLst xmlns:a="http://schemas.openxmlformats.org/drawingml/2006/main">
              <a:ext uri="{FF2B5EF4-FFF2-40B4-BE49-F238E27FC236}">
                <a16:creationId xmlns:a16="http://schemas.microsoft.com/office/drawing/2014/main" id="{068B9DE4-1FA9-48B1-8E9A-8260AE19913F}"/>
              </a:ext>
            </a:extLst>
          </p:cNvPr>
          <p:cNvSpPr>
            <a:spLocks xmlns:a="http://schemas.openxmlformats.org/drawingml/2006/main" noGrp="1"/>
          </p:cNvSpPr>
          <p:nvPr/>
        </p:nvSpPr>
        <p:spPr>
          <a:xfrm xmlns:a="http://schemas.openxmlformats.org/drawingml/2006/main">
            <a:off x="1104900" y="3762375"/>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ground ambulance</a:t>
            </a:r>
          </a:p>
        </p:txBody>
      </p:sp>
      <p:sp>
        <p:nvSpPr>
          <p:cNvPr id="17" name="">
            <a:extLst xmlns:a="http://schemas.openxmlformats.org/drawingml/2006/main">
              <a:ext uri="{FF2B5EF4-FFF2-40B4-BE49-F238E27FC236}">
                <a16:creationId xmlns:a16="http://schemas.microsoft.com/office/drawing/2014/main" id="{A6A464FE-32FA-4BCF-A671-35F0906F628D}"/>
              </a:ext>
            </a:extLst>
          </p:cNvPr>
          <p:cNvSpPr>
            <a:spLocks xmlns:a="http://schemas.openxmlformats.org/drawingml/2006/main" noGrp="1"/>
          </p:cNvSpPr>
          <p:nvPr/>
        </p:nvSpPr>
        <p:spPr>
          <a:xfrm xmlns:a="http://schemas.openxmlformats.org/drawingml/2006/main">
            <a:off x="876300" y="4248150"/>
            <a:ext cx="114300" cy="1143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18" name="">
            <a:extLst xmlns:a="http://schemas.openxmlformats.org/drawingml/2006/main">
              <a:ext uri="{FF2B5EF4-FFF2-40B4-BE49-F238E27FC236}">
                <a16:creationId xmlns:a16="http://schemas.microsoft.com/office/drawing/2014/main" id="{C6A09E10-B20D-4F34-8C41-116176A3640E}"/>
              </a:ext>
            </a:extLst>
          </p:cNvPr>
          <p:cNvSpPr>
            <a:spLocks xmlns:a="http://schemas.openxmlformats.org/drawingml/2006/main" noGrp="1"/>
          </p:cNvSpPr>
          <p:nvPr/>
        </p:nvSpPr>
        <p:spPr>
          <a:xfrm xmlns:a="http://schemas.openxmlformats.org/drawingml/2006/main">
            <a:off x="1104900" y="4162425"/>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basic emergency response</a:t>
            </a:r>
          </a:p>
        </p:txBody>
      </p:sp>
      <p:sp>
        <p:nvSpPr>
          <p:cNvPr id="19" name="">
            <a:extLst xmlns:a="http://schemas.openxmlformats.org/drawingml/2006/main">
              <a:ext uri="{FF2B5EF4-FFF2-40B4-BE49-F238E27FC236}">
                <a16:creationId xmlns:a16="http://schemas.microsoft.com/office/drawing/2014/main" id="{9D4F6553-54B9-489C-951F-B1966F1CD2A3}"/>
              </a:ext>
            </a:extLst>
          </p:cNvPr>
          <p:cNvSpPr>
            <a:spLocks xmlns:a="http://schemas.openxmlformats.org/drawingml/2006/main" noGrp="1"/>
          </p:cNvSpPr>
          <p:nvPr/>
        </p:nvSpPr>
        <p:spPr>
          <a:xfrm xmlns:a="http://schemas.openxmlformats.org/drawingml/2006/main">
            <a:off x="876300" y="4648200"/>
            <a:ext cx="114300" cy="1143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20" name="">
            <a:extLst xmlns:a="http://schemas.openxmlformats.org/drawingml/2006/main">
              <a:ext uri="{FF2B5EF4-FFF2-40B4-BE49-F238E27FC236}">
                <a16:creationId xmlns:a16="http://schemas.microsoft.com/office/drawing/2014/main" id="{DB6C76FF-9EDE-49C6-8BCD-598212162019}"/>
              </a:ext>
            </a:extLst>
          </p:cNvPr>
          <p:cNvSpPr>
            <a:spLocks xmlns:a="http://schemas.openxmlformats.org/drawingml/2006/main" noGrp="1"/>
          </p:cNvSpPr>
          <p:nvPr/>
        </p:nvSpPr>
        <p:spPr>
          <a:xfrm xmlns:a="http://schemas.openxmlformats.org/drawingml/2006/main">
            <a:off x="1104900" y="4562475"/>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telemedicine</a:t>
            </a:r>
          </a:p>
        </p:txBody>
      </p:sp>
      <p:sp>
        <p:nvSpPr>
          <p:cNvPr id="21" name="">
            <a:extLst xmlns:a="http://schemas.openxmlformats.org/drawingml/2006/main">
              <a:ext uri="{FF2B5EF4-FFF2-40B4-BE49-F238E27FC236}">
                <a16:creationId xmlns:a16="http://schemas.microsoft.com/office/drawing/2014/main" id="{17CF4AA1-49DB-4BA6-AA38-6BDF09FB673B}"/>
              </a:ext>
            </a:extLst>
          </p:cNvPr>
          <p:cNvSpPr>
            <a:spLocks xmlns:a="http://schemas.openxmlformats.org/drawingml/2006/main" noGrp="1"/>
          </p:cNvSpPr>
          <p:nvPr/>
        </p:nvSpPr>
        <p:spPr>
          <a:xfrm xmlns:a="http://schemas.openxmlformats.org/drawingml/2006/main">
            <a:off x="4505325" y="1809750"/>
            <a:ext cx="3181350" cy="3657600"/>
          </a:xfrm>
          <a:prstGeom xmlns:a="http://schemas.openxmlformats.org/drawingml/2006/main" prst="roundRect">
            <a:avLst>
              <a:gd name="adj" fmla="val 3593"/>
            </a:avLst>
          </a:prstGeom>
          <a:solidFill xmlns:a="http://schemas.openxmlformats.org/drawingml/2006/main">
            <a:srgbClr val="0D3852"/>
          </a:solidFill>
          <a:ln xmlns:a="http://schemas.openxmlformats.org/drawingml/2006/main" w="19050">
            <a:solidFill>
              <a:srgbClr val="0B4F71"/>
            </a:solidFill>
            <a:prstDash val="solid"/>
          </a:ln>
        </p:spPr>
      </p:sp>
      <p:sp>
        <p:nvSpPr>
          <p:cNvPr id="22" name="">
            <a:extLst xmlns:a="http://schemas.openxmlformats.org/drawingml/2006/main">
              <a:ext uri="{FF2B5EF4-FFF2-40B4-BE49-F238E27FC236}">
                <a16:creationId xmlns:a16="http://schemas.microsoft.com/office/drawing/2014/main" id="{E28044B8-C244-49E9-9276-80E613BD2C08}"/>
              </a:ext>
            </a:extLst>
          </p:cNvPr>
          <p:cNvSpPr>
            <a:spLocks xmlns:a="http://schemas.openxmlformats.org/drawingml/2006/main" noGrp="1"/>
          </p:cNvSpPr>
          <p:nvPr/>
        </p:nvSpPr>
        <p:spPr>
          <a:xfrm xmlns:a="http://schemas.openxmlformats.org/drawingml/2006/main">
            <a:off x="4733925" y="2019300"/>
            <a:ext cx="2724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0B4F71"/>
                </a:solidFill>
              </a:defRPr>
            </a:pPr>
            <a:r>
              <a:rPr sz="1125" b="1" i="0">
                <a:solidFill>
                  <a:srgbClr val="0B4F71"/>
                </a:solidFill>
              </a:rPr>
              <a:t>TIER 2</a:t>
            </a:r>
          </a:p>
        </p:txBody>
      </p:sp>
      <p:sp>
        <p:nvSpPr>
          <p:cNvPr id="23" name="">
            <a:extLst xmlns:a="http://schemas.openxmlformats.org/drawingml/2006/main">
              <a:ext uri="{FF2B5EF4-FFF2-40B4-BE49-F238E27FC236}">
                <a16:creationId xmlns:a16="http://schemas.microsoft.com/office/drawing/2014/main" id="{A476CE73-7904-4E60-A002-6197542ECF2F}"/>
              </a:ext>
            </a:extLst>
          </p:cNvPr>
          <p:cNvSpPr>
            <a:spLocks xmlns:a="http://schemas.openxmlformats.org/drawingml/2006/main" noGrp="1"/>
          </p:cNvSpPr>
          <p:nvPr/>
        </p:nvSpPr>
        <p:spPr>
          <a:xfrm xmlns:a="http://schemas.openxmlformats.org/drawingml/2006/main">
            <a:off x="4733925" y="2381250"/>
            <a:ext cx="2724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FFFF"/>
                </a:solidFill>
              </a:defRPr>
            </a:pPr>
            <a:r>
              <a:rPr sz="1875" b="1" i="0">
                <a:solidFill>
                  <a:srgbClr val="FFFFFF"/>
                </a:solidFill>
              </a:rPr>
              <a:t>REGIONAL AVIATION HUB</a:t>
            </a:r>
          </a:p>
        </p:txBody>
      </p:sp>
      <p:sp>
        <p:nvSpPr>
          <p:cNvPr id="24" name="">
            <a:extLst xmlns:a="http://schemas.openxmlformats.org/drawingml/2006/main">
              <a:ext uri="{FF2B5EF4-FFF2-40B4-BE49-F238E27FC236}">
                <a16:creationId xmlns:a16="http://schemas.microsoft.com/office/drawing/2014/main" id="{971EBE02-7A4E-46B3-ACCE-8FD40A3A6499}"/>
              </a:ext>
            </a:extLst>
          </p:cNvPr>
          <p:cNvSpPr>
            <a:spLocks xmlns:a="http://schemas.openxmlformats.org/drawingml/2006/main" noGrp="1"/>
          </p:cNvSpPr>
          <p:nvPr/>
        </p:nvSpPr>
        <p:spPr>
          <a:xfrm xmlns:a="http://schemas.openxmlformats.org/drawingml/2006/main">
            <a:off x="4772025" y="3114675"/>
            <a:ext cx="1143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5" name="">
            <a:extLst xmlns:a="http://schemas.openxmlformats.org/drawingml/2006/main">
              <a:ext uri="{FF2B5EF4-FFF2-40B4-BE49-F238E27FC236}">
                <a16:creationId xmlns:a16="http://schemas.microsoft.com/office/drawing/2014/main" id="{E75E7BDB-989B-467E-8935-FD4EFB442B9A}"/>
              </a:ext>
            </a:extLst>
          </p:cNvPr>
          <p:cNvSpPr>
            <a:spLocks xmlns:a="http://schemas.openxmlformats.org/drawingml/2006/main" noGrp="1"/>
          </p:cNvSpPr>
          <p:nvPr/>
        </p:nvSpPr>
        <p:spPr>
          <a:xfrm xmlns:a="http://schemas.openxmlformats.org/drawingml/2006/main">
            <a:off x="5000625" y="3028950"/>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medical crew</a:t>
            </a:r>
          </a:p>
        </p:txBody>
      </p:sp>
      <p:sp>
        <p:nvSpPr>
          <p:cNvPr id="26" name="">
            <a:extLst xmlns:a="http://schemas.openxmlformats.org/drawingml/2006/main">
              <a:ext uri="{FF2B5EF4-FFF2-40B4-BE49-F238E27FC236}">
                <a16:creationId xmlns:a16="http://schemas.microsoft.com/office/drawing/2014/main" id="{BAE74246-64B5-4F77-8290-7B4DE2509805}"/>
              </a:ext>
            </a:extLst>
          </p:cNvPr>
          <p:cNvSpPr>
            <a:spLocks xmlns:a="http://schemas.openxmlformats.org/drawingml/2006/main" noGrp="1"/>
          </p:cNvSpPr>
          <p:nvPr/>
        </p:nvSpPr>
        <p:spPr>
          <a:xfrm xmlns:a="http://schemas.openxmlformats.org/drawingml/2006/main">
            <a:off x="4772025" y="3514725"/>
            <a:ext cx="1143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7" name="">
            <a:extLst xmlns:a="http://schemas.openxmlformats.org/drawingml/2006/main">
              <a:ext uri="{FF2B5EF4-FFF2-40B4-BE49-F238E27FC236}">
                <a16:creationId xmlns:a16="http://schemas.microsoft.com/office/drawing/2014/main" id="{A3FD1B6F-A799-425E-B149-DCC63DAAC61B}"/>
              </a:ext>
            </a:extLst>
          </p:cNvPr>
          <p:cNvSpPr>
            <a:spLocks xmlns:a="http://schemas.openxmlformats.org/drawingml/2006/main" noGrp="1"/>
          </p:cNvSpPr>
          <p:nvPr/>
        </p:nvSpPr>
        <p:spPr>
          <a:xfrm xmlns:a="http://schemas.openxmlformats.org/drawingml/2006/main">
            <a:off x="5000625" y="3429000"/>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eVTOL / aircraft access</a:t>
            </a:r>
          </a:p>
        </p:txBody>
      </p:sp>
      <p:sp>
        <p:nvSpPr>
          <p:cNvPr id="28" name="">
            <a:extLst xmlns:a="http://schemas.openxmlformats.org/drawingml/2006/main">
              <a:ext uri="{FF2B5EF4-FFF2-40B4-BE49-F238E27FC236}">
                <a16:creationId xmlns:a16="http://schemas.microsoft.com/office/drawing/2014/main" id="{392A0FEA-6D31-4338-95B6-3EFB4A5EA4FC}"/>
              </a:ext>
            </a:extLst>
          </p:cNvPr>
          <p:cNvSpPr>
            <a:spLocks xmlns:a="http://schemas.openxmlformats.org/drawingml/2006/main" noGrp="1"/>
          </p:cNvSpPr>
          <p:nvPr/>
        </p:nvSpPr>
        <p:spPr>
          <a:xfrm xmlns:a="http://schemas.openxmlformats.org/drawingml/2006/main">
            <a:off x="4772025" y="3914775"/>
            <a:ext cx="1143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9" name="">
            <a:extLst xmlns:a="http://schemas.openxmlformats.org/drawingml/2006/main">
              <a:ext uri="{FF2B5EF4-FFF2-40B4-BE49-F238E27FC236}">
                <a16:creationId xmlns:a16="http://schemas.microsoft.com/office/drawing/2014/main" id="{8627246F-B3B9-4819-994A-2BD9D9125B0D}"/>
              </a:ext>
            </a:extLst>
          </p:cNvPr>
          <p:cNvSpPr>
            <a:spLocks xmlns:a="http://schemas.openxmlformats.org/drawingml/2006/main" noGrp="1"/>
          </p:cNvSpPr>
          <p:nvPr/>
        </p:nvSpPr>
        <p:spPr>
          <a:xfrm xmlns:a="http://schemas.openxmlformats.org/drawingml/2006/main">
            <a:off x="5000625" y="3829050"/>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advanced ambulance</a:t>
            </a:r>
          </a:p>
        </p:txBody>
      </p:sp>
      <p:sp>
        <p:nvSpPr>
          <p:cNvPr id="30" name="">
            <a:extLst xmlns:a="http://schemas.openxmlformats.org/drawingml/2006/main">
              <a:ext uri="{FF2B5EF4-FFF2-40B4-BE49-F238E27FC236}">
                <a16:creationId xmlns:a16="http://schemas.microsoft.com/office/drawing/2014/main" id="{53F3E5FA-1378-49E0-B8B1-CE50C640C2E6}"/>
              </a:ext>
            </a:extLst>
          </p:cNvPr>
          <p:cNvSpPr>
            <a:spLocks xmlns:a="http://schemas.openxmlformats.org/drawingml/2006/main" noGrp="1"/>
          </p:cNvSpPr>
          <p:nvPr/>
        </p:nvSpPr>
        <p:spPr>
          <a:xfrm xmlns:a="http://schemas.openxmlformats.org/drawingml/2006/main">
            <a:off x="4772025" y="4314825"/>
            <a:ext cx="1143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1" name="">
            <a:extLst xmlns:a="http://schemas.openxmlformats.org/drawingml/2006/main">
              <a:ext uri="{FF2B5EF4-FFF2-40B4-BE49-F238E27FC236}">
                <a16:creationId xmlns:a16="http://schemas.microsoft.com/office/drawing/2014/main" id="{D20B77FA-2156-46B8-A1BA-5516AB45AE87}"/>
              </a:ext>
            </a:extLst>
          </p:cNvPr>
          <p:cNvSpPr>
            <a:spLocks xmlns:a="http://schemas.openxmlformats.org/drawingml/2006/main" noGrp="1"/>
          </p:cNvSpPr>
          <p:nvPr/>
        </p:nvSpPr>
        <p:spPr>
          <a:xfrm xmlns:a="http://schemas.openxmlformats.org/drawingml/2006/main">
            <a:off x="5000625" y="4229100"/>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regional hospital</a:t>
            </a:r>
          </a:p>
        </p:txBody>
      </p:sp>
      <p:sp>
        <p:nvSpPr>
          <p:cNvPr id="32" name="">
            <a:extLst xmlns:a="http://schemas.openxmlformats.org/drawingml/2006/main">
              <a:ext uri="{FF2B5EF4-FFF2-40B4-BE49-F238E27FC236}">
                <a16:creationId xmlns:a16="http://schemas.microsoft.com/office/drawing/2014/main" id="{C260B869-7C53-4E47-BBB3-22DAE45EAF33}"/>
              </a:ext>
            </a:extLst>
          </p:cNvPr>
          <p:cNvSpPr>
            <a:spLocks xmlns:a="http://schemas.openxmlformats.org/drawingml/2006/main" noGrp="1"/>
          </p:cNvSpPr>
          <p:nvPr/>
        </p:nvSpPr>
        <p:spPr>
          <a:xfrm xmlns:a="http://schemas.openxmlformats.org/drawingml/2006/main">
            <a:off x="8401050" y="2143125"/>
            <a:ext cx="3181350" cy="2990850"/>
          </a:xfrm>
          <a:prstGeom xmlns:a="http://schemas.openxmlformats.org/drawingml/2006/main" prst="roundRect">
            <a:avLst>
              <a:gd name="adj" fmla="val 3822"/>
            </a:avLst>
          </a:prstGeom>
          <a:solidFill xmlns:a="http://schemas.openxmlformats.org/drawingml/2006/main">
            <a:srgbClr val="0B263A"/>
          </a:solidFill>
          <a:ln xmlns:a="http://schemas.openxmlformats.org/drawingml/2006/main" w="19050">
            <a:solidFill>
              <a:srgbClr val="E31E24"/>
            </a:solidFill>
            <a:prstDash val="solid"/>
          </a:ln>
        </p:spPr>
      </p:sp>
      <p:sp>
        <p:nvSpPr>
          <p:cNvPr id="33" name="">
            <a:extLst xmlns:a="http://schemas.openxmlformats.org/drawingml/2006/main">
              <a:ext uri="{FF2B5EF4-FFF2-40B4-BE49-F238E27FC236}">
                <a16:creationId xmlns:a16="http://schemas.microsoft.com/office/drawing/2014/main" id="{D8892EBB-0083-45CA-A22D-593B694B14A3}"/>
              </a:ext>
            </a:extLst>
          </p:cNvPr>
          <p:cNvSpPr>
            <a:spLocks xmlns:a="http://schemas.openxmlformats.org/drawingml/2006/main" noGrp="1"/>
          </p:cNvSpPr>
          <p:nvPr/>
        </p:nvSpPr>
        <p:spPr>
          <a:xfrm xmlns:a="http://schemas.openxmlformats.org/drawingml/2006/main">
            <a:off x="8629650" y="2352675"/>
            <a:ext cx="27241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E31E24"/>
                </a:solidFill>
              </a:defRPr>
            </a:pPr>
            <a:r>
              <a:rPr sz="1125" b="1" i="0">
                <a:solidFill>
                  <a:srgbClr val="E31E24"/>
                </a:solidFill>
              </a:rPr>
              <a:t>TIER 3</a:t>
            </a:r>
          </a:p>
        </p:txBody>
      </p:sp>
      <p:sp>
        <p:nvSpPr>
          <p:cNvPr id="34" name="">
            <a:extLst xmlns:a="http://schemas.openxmlformats.org/drawingml/2006/main">
              <a:ext uri="{FF2B5EF4-FFF2-40B4-BE49-F238E27FC236}">
                <a16:creationId xmlns:a16="http://schemas.microsoft.com/office/drawing/2014/main" id="{D874F257-0D43-4229-B0E0-DCD5DB7B95A5}"/>
              </a:ext>
            </a:extLst>
          </p:cNvPr>
          <p:cNvSpPr>
            <a:spLocks xmlns:a="http://schemas.openxmlformats.org/drawingml/2006/main" noGrp="1"/>
          </p:cNvSpPr>
          <p:nvPr/>
        </p:nvSpPr>
        <p:spPr>
          <a:xfrm xmlns:a="http://schemas.openxmlformats.org/drawingml/2006/main">
            <a:off x="8629650" y="2714625"/>
            <a:ext cx="2724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FFFF"/>
                </a:solidFill>
              </a:defRPr>
            </a:pPr>
            <a:r>
              <a:rPr sz="1875" b="1" i="0">
                <a:solidFill>
                  <a:srgbClr val="FFFFFF"/>
                </a:solidFill>
              </a:rPr>
              <a:t>NATIONAL SPECIALIST</a:t>
            </a:r>
          </a:p>
        </p:txBody>
      </p:sp>
      <p:sp>
        <p:nvSpPr>
          <p:cNvPr id="35" name="">
            <a:extLst xmlns:a="http://schemas.openxmlformats.org/drawingml/2006/main">
              <a:ext uri="{FF2B5EF4-FFF2-40B4-BE49-F238E27FC236}">
                <a16:creationId xmlns:a16="http://schemas.microsoft.com/office/drawing/2014/main" id="{CCCA6BD5-0548-4FC0-8F80-3B152BC96AB2}"/>
              </a:ext>
            </a:extLst>
          </p:cNvPr>
          <p:cNvSpPr>
            <a:spLocks xmlns:a="http://schemas.openxmlformats.org/drawingml/2006/main" noGrp="1"/>
          </p:cNvSpPr>
          <p:nvPr/>
        </p:nvSpPr>
        <p:spPr>
          <a:xfrm xmlns:a="http://schemas.openxmlformats.org/drawingml/2006/main">
            <a:off x="8667750" y="3448050"/>
            <a:ext cx="114300" cy="1143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36" name="">
            <a:extLst xmlns:a="http://schemas.openxmlformats.org/drawingml/2006/main">
              <a:ext uri="{FF2B5EF4-FFF2-40B4-BE49-F238E27FC236}">
                <a16:creationId xmlns:a16="http://schemas.microsoft.com/office/drawing/2014/main" id="{26F41DF1-7B52-4FD9-8131-4B937E63CCF7}"/>
              </a:ext>
            </a:extLst>
          </p:cNvPr>
          <p:cNvSpPr>
            <a:spLocks xmlns:a="http://schemas.openxmlformats.org/drawingml/2006/main" noGrp="1"/>
          </p:cNvSpPr>
          <p:nvPr/>
        </p:nvSpPr>
        <p:spPr>
          <a:xfrm xmlns:a="http://schemas.openxmlformats.org/drawingml/2006/main">
            <a:off x="8896350" y="3362325"/>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tertiary hospital</a:t>
            </a:r>
          </a:p>
        </p:txBody>
      </p:sp>
      <p:sp>
        <p:nvSpPr>
          <p:cNvPr id="37" name="">
            <a:extLst xmlns:a="http://schemas.openxmlformats.org/drawingml/2006/main">
              <a:ext uri="{FF2B5EF4-FFF2-40B4-BE49-F238E27FC236}">
                <a16:creationId xmlns:a16="http://schemas.microsoft.com/office/drawing/2014/main" id="{81457166-8CCA-4510-9AF8-4E0728D56500}"/>
              </a:ext>
            </a:extLst>
          </p:cNvPr>
          <p:cNvSpPr>
            <a:spLocks xmlns:a="http://schemas.openxmlformats.org/drawingml/2006/main" noGrp="1"/>
          </p:cNvSpPr>
          <p:nvPr/>
        </p:nvSpPr>
        <p:spPr>
          <a:xfrm xmlns:a="http://schemas.openxmlformats.org/drawingml/2006/main">
            <a:off x="8667750" y="3848100"/>
            <a:ext cx="114300" cy="1143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38" name="">
            <a:extLst xmlns:a="http://schemas.openxmlformats.org/drawingml/2006/main">
              <a:ext uri="{FF2B5EF4-FFF2-40B4-BE49-F238E27FC236}">
                <a16:creationId xmlns:a16="http://schemas.microsoft.com/office/drawing/2014/main" id="{40FDA595-7039-435D-9991-45857B18A61E}"/>
              </a:ext>
            </a:extLst>
          </p:cNvPr>
          <p:cNvSpPr>
            <a:spLocks xmlns:a="http://schemas.openxmlformats.org/drawingml/2006/main" noGrp="1"/>
          </p:cNvSpPr>
          <p:nvPr/>
        </p:nvSpPr>
        <p:spPr>
          <a:xfrm xmlns:a="http://schemas.openxmlformats.org/drawingml/2006/main">
            <a:off x="8896350" y="3762375"/>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ICU + specialists</a:t>
            </a:r>
          </a:p>
        </p:txBody>
      </p:sp>
      <p:sp>
        <p:nvSpPr>
          <p:cNvPr id="39" name="">
            <a:extLst xmlns:a="http://schemas.openxmlformats.org/drawingml/2006/main">
              <a:ext uri="{FF2B5EF4-FFF2-40B4-BE49-F238E27FC236}">
                <a16:creationId xmlns:a16="http://schemas.microsoft.com/office/drawing/2014/main" id="{6F41B225-BB91-453C-ABAD-A5994FF716FA}"/>
              </a:ext>
            </a:extLst>
          </p:cNvPr>
          <p:cNvSpPr>
            <a:spLocks xmlns:a="http://schemas.openxmlformats.org/drawingml/2006/main" noGrp="1"/>
          </p:cNvSpPr>
          <p:nvPr/>
        </p:nvSpPr>
        <p:spPr>
          <a:xfrm xmlns:a="http://schemas.openxmlformats.org/drawingml/2006/main">
            <a:off x="8667750" y="4248150"/>
            <a:ext cx="114300" cy="1143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40" name="">
            <a:extLst xmlns:a="http://schemas.openxmlformats.org/drawingml/2006/main">
              <a:ext uri="{FF2B5EF4-FFF2-40B4-BE49-F238E27FC236}">
                <a16:creationId xmlns:a16="http://schemas.microsoft.com/office/drawing/2014/main" id="{A96C9FA9-4201-4A39-A32E-9BCBFB4A162E}"/>
              </a:ext>
            </a:extLst>
          </p:cNvPr>
          <p:cNvSpPr>
            <a:spLocks xmlns:a="http://schemas.openxmlformats.org/drawingml/2006/main" noGrp="1"/>
          </p:cNvSpPr>
          <p:nvPr/>
        </p:nvSpPr>
        <p:spPr>
          <a:xfrm xmlns:a="http://schemas.openxmlformats.org/drawingml/2006/main">
            <a:off x="8896350" y="4162425"/>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advanced surgery</a:t>
            </a:r>
          </a:p>
        </p:txBody>
      </p:sp>
      <p:sp>
        <p:nvSpPr>
          <p:cNvPr id="41" name="">
            <a:extLst xmlns:a="http://schemas.openxmlformats.org/drawingml/2006/main">
              <a:ext uri="{FF2B5EF4-FFF2-40B4-BE49-F238E27FC236}">
                <a16:creationId xmlns:a16="http://schemas.microsoft.com/office/drawing/2014/main" id="{8CDD89B4-B465-41E0-97CE-D1FAB6F5862A}"/>
              </a:ext>
            </a:extLst>
          </p:cNvPr>
          <p:cNvSpPr>
            <a:spLocks xmlns:a="http://schemas.openxmlformats.org/drawingml/2006/main" noGrp="1"/>
          </p:cNvSpPr>
          <p:nvPr/>
        </p:nvSpPr>
        <p:spPr>
          <a:xfrm xmlns:a="http://schemas.openxmlformats.org/drawingml/2006/main">
            <a:off x="8667750" y="4648200"/>
            <a:ext cx="114300" cy="1143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42" name="">
            <a:extLst xmlns:a="http://schemas.openxmlformats.org/drawingml/2006/main">
              <a:ext uri="{FF2B5EF4-FFF2-40B4-BE49-F238E27FC236}">
                <a16:creationId xmlns:a16="http://schemas.microsoft.com/office/drawing/2014/main" id="{6E8C4C21-465C-40FE-A990-B6256DBB15FA}"/>
              </a:ext>
            </a:extLst>
          </p:cNvPr>
          <p:cNvSpPr>
            <a:spLocks xmlns:a="http://schemas.openxmlformats.org/drawingml/2006/main" noGrp="1"/>
          </p:cNvSpPr>
          <p:nvPr/>
        </p:nvSpPr>
        <p:spPr>
          <a:xfrm xmlns:a="http://schemas.openxmlformats.org/drawingml/2006/main">
            <a:off x="8896350" y="4562475"/>
            <a:ext cx="24574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complex referral</a:t>
            </a:r>
          </a:p>
        </p:txBody>
      </p:sp>
      <p:sp>
        <p:nvSpPr>
          <p:cNvPr id="43" name="">
            <a:extLst xmlns:a="http://schemas.openxmlformats.org/drawingml/2006/main">
              <a:ext uri="{FF2B5EF4-FFF2-40B4-BE49-F238E27FC236}">
                <a16:creationId xmlns:a16="http://schemas.microsoft.com/office/drawing/2014/main" id="{EC44D529-9E73-4790-BE1C-F4120D1AA4FF}"/>
              </a:ext>
            </a:extLst>
          </p:cNvPr>
          <p:cNvSpPr>
            <a:spLocks xmlns:a="http://schemas.openxmlformats.org/drawingml/2006/main" noGrp="1"/>
          </p:cNvSpPr>
          <p:nvPr/>
        </p:nvSpPr>
        <p:spPr>
          <a:xfrm xmlns:a="http://schemas.openxmlformats.org/drawingml/2006/main">
            <a:off x="609600" y="5772150"/>
            <a:ext cx="809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Proposed referral architecture - partnership and service-level design required.</a:t>
            </a:r>
          </a:p>
        </p:txBody>
      </p:sp>
    </p:spTree>
    <p:extLst>
      <p:ext uri="{BB962C8B-B14F-4D97-AF65-F5344CB8AC3E}">
        <p14:creationId xmlns:p14="http://schemas.microsoft.com/office/powerpoint/2010/main" val="64915888"/>
      </p:ext>
    </p:extLst>
  </p:cSld>
</p:sld>
</file>

<file path=ppt/slides/slide19.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5" name="">
            <a:extLst xmlns:a="http://schemas.openxmlformats.org/drawingml/2006/main">
              <a:ext uri="{FF2B5EF4-FFF2-40B4-BE49-F238E27FC236}">
                <a16:creationId xmlns:a16="http://schemas.microsoft.com/office/drawing/2014/main" id="{B69C3C1A-71E3-42C8-B666-8548984DE29E}"/>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117452B1-689E-4FCB-810E-487643E71BB9}"/>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TECHNOLOGY PLATFORM</a:t>
            </a:r>
          </a:p>
        </p:txBody>
      </p:sp>
      <p:sp>
        <p:nvSpPr>
          <p:cNvPr id="3" name="">
            <a:extLst xmlns:a="http://schemas.openxmlformats.org/drawingml/2006/main">
              <a:ext uri="{FF2B5EF4-FFF2-40B4-BE49-F238E27FC236}">
                <a16:creationId xmlns:a16="http://schemas.microsoft.com/office/drawing/2014/main" id="{77C29C4C-4E93-4680-BC12-F6C28F7A378C}"/>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A shared mission picture connects patient need, clinical control and flight operations.</a:t>
            </a:r>
          </a:p>
        </p:txBody>
      </p:sp>
      <p:sp>
        <p:nvSpPr>
          <p:cNvPr id="4" name="">
            <a:extLst xmlns:a="http://schemas.openxmlformats.org/drawingml/2006/main">
              <a:ext uri="{FF2B5EF4-FFF2-40B4-BE49-F238E27FC236}">
                <a16:creationId xmlns:a16="http://schemas.microsoft.com/office/drawing/2014/main" id="{C6109B3E-8808-4CBC-BFAD-B3F539D75101}"/>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208FB20B-4856-48E5-B350-45159DE03773}"/>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DC9ED4C3-2570-4C31-B883-FAC7FA1A0AB0}"/>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TECHNOLOGY PLATFORM</a:t>
            </a:r>
          </a:p>
        </p:txBody>
      </p:sp>
      <p:sp>
        <p:nvSpPr>
          <p:cNvPr id="7" name="">
            <a:extLst xmlns:a="http://schemas.openxmlformats.org/drawingml/2006/main">
              <a:ext uri="{FF2B5EF4-FFF2-40B4-BE49-F238E27FC236}">
                <a16:creationId xmlns:a16="http://schemas.microsoft.com/office/drawing/2014/main" id="{BA093944-B007-443E-B341-B1A5168023E0}"/>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19</a:t>
            </a:r>
          </a:p>
        </p:txBody>
      </p:sp>
      <p:sp>
        <p:nvSpPr>
          <p:cNvPr id="8" name="">
            <a:extLst xmlns:a="http://schemas.openxmlformats.org/drawingml/2006/main">
              <a:ext uri="{FF2B5EF4-FFF2-40B4-BE49-F238E27FC236}">
                <a16:creationId xmlns:a16="http://schemas.microsoft.com/office/drawing/2014/main" id="{C0C1748A-43EF-42E2-8BFE-B1F188E1F8FA}"/>
              </a:ext>
            </a:extLst>
          </p:cNvPr>
          <p:cNvSpPr>
            <a:spLocks xmlns:a="http://schemas.openxmlformats.org/drawingml/2006/main" noGrp="1"/>
          </p:cNvSpPr>
          <p:nvPr/>
        </p:nvSpPr>
        <p:spPr>
          <a:xfrm xmlns:a="http://schemas.openxmlformats.org/drawingml/2006/main">
            <a:off x="2571750" y="2876550"/>
            <a:ext cx="43815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9" name="">
            <a:extLst xmlns:a="http://schemas.openxmlformats.org/drawingml/2006/main">
              <a:ext uri="{FF2B5EF4-FFF2-40B4-BE49-F238E27FC236}">
                <a16:creationId xmlns:a16="http://schemas.microsoft.com/office/drawing/2014/main" id="{9246231D-10BB-4B1C-B9A3-39242E6600A4}"/>
              </a:ext>
            </a:extLst>
          </p:cNvPr>
          <p:cNvSpPr>
            <a:spLocks xmlns:a="http://schemas.openxmlformats.org/drawingml/2006/main" noGrp="1"/>
          </p:cNvSpPr>
          <p:nvPr/>
        </p:nvSpPr>
        <p:spPr>
          <a:xfrm xmlns:a="http://schemas.openxmlformats.org/drawingml/2006/main">
            <a:off x="4762500" y="2876550"/>
            <a:ext cx="43815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0" name="">
            <a:extLst xmlns:a="http://schemas.openxmlformats.org/drawingml/2006/main">
              <a:ext uri="{FF2B5EF4-FFF2-40B4-BE49-F238E27FC236}">
                <a16:creationId xmlns:a16="http://schemas.microsoft.com/office/drawing/2014/main" id="{8A13E53E-A0EB-4889-B031-048AE1C0BC5A}"/>
              </a:ext>
            </a:extLst>
          </p:cNvPr>
          <p:cNvSpPr>
            <a:spLocks xmlns:a="http://schemas.openxmlformats.org/drawingml/2006/main" noGrp="1"/>
          </p:cNvSpPr>
          <p:nvPr/>
        </p:nvSpPr>
        <p:spPr>
          <a:xfrm xmlns:a="http://schemas.openxmlformats.org/drawingml/2006/main">
            <a:off x="6953250" y="2876550"/>
            <a:ext cx="43815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1" name="">
            <a:extLst xmlns:a="http://schemas.openxmlformats.org/drawingml/2006/main">
              <a:ext uri="{FF2B5EF4-FFF2-40B4-BE49-F238E27FC236}">
                <a16:creationId xmlns:a16="http://schemas.microsoft.com/office/drawing/2014/main" id="{B671FFD1-E927-4F25-BF16-DDADA58AAE1B}"/>
              </a:ext>
            </a:extLst>
          </p:cNvPr>
          <p:cNvSpPr>
            <a:spLocks xmlns:a="http://schemas.openxmlformats.org/drawingml/2006/main" noGrp="1"/>
          </p:cNvSpPr>
          <p:nvPr/>
        </p:nvSpPr>
        <p:spPr>
          <a:xfrm xmlns:a="http://schemas.openxmlformats.org/drawingml/2006/main">
            <a:off x="9144000" y="2876550"/>
            <a:ext cx="43815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2" name="">
            <a:extLst xmlns:a="http://schemas.openxmlformats.org/drawingml/2006/main">
              <a:ext uri="{FF2B5EF4-FFF2-40B4-BE49-F238E27FC236}">
                <a16:creationId xmlns:a16="http://schemas.microsoft.com/office/drawing/2014/main" id="{96C2992E-47C5-4169-9E0E-0B1E422C4820}"/>
              </a:ext>
            </a:extLst>
          </p:cNvPr>
          <p:cNvSpPr>
            <a:spLocks xmlns:a="http://schemas.openxmlformats.org/drawingml/2006/main" noGrp="1"/>
          </p:cNvSpPr>
          <p:nvPr/>
        </p:nvSpPr>
        <p:spPr>
          <a:xfrm xmlns:a="http://schemas.openxmlformats.org/drawingml/2006/main">
            <a:off x="819150" y="2209800"/>
            <a:ext cx="1752600" cy="1333500"/>
          </a:xfrm>
          <a:prstGeom xmlns:a="http://schemas.openxmlformats.org/drawingml/2006/main" prst="roundRect">
            <a:avLst>
              <a:gd name="adj" fmla="val 8571"/>
            </a:avLst>
          </a:prstGeom>
          <a:solidFill xmlns:a="http://schemas.openxmlformats.org/drawingml/2006/main">
            <a:srgbClr val="0B263A"/>
          </a:solidFill>
          <a:ln xmlns:a="http://schemas.openxmlformats.org/drawingml/2006/main" w="19050">
            <a:solidFill>
              <a:srgbClr val="16364C"/>
            </a:solidFill>
            <a:prstDash val="solid"/>
          </a:ln>
        </p:spPr>
      </p:sp>
      <p:sp>
        <p:nvSpPr>
          <p:cNvPr id="13" name="">
            <a:extLst xmlns:a="http://schemas.openxmlformats.org/drawingml/2006/main">
              <a:ext uri="{FF2B5EF4-FFF2-40B4-BE49-F238E27FC236}">
                <a16:creationId xmlns:a16="http://schemas.microsoft.com/office/drawing/2014/main" id="{0E88A624-FA17-4A7D-8005-6EC818105E48}"/>
              </a:ext>
            </a:extLst>
          </p:cNvPr>
          <p:cNvSpPr>
            <a:spLocks xmlns:a="http://schemas.openxmlformats.org/drawingml/2006/main" noGrp="1"/>
          </p:cNvSpPr>
          <p:nvPr/>
        </p:nvSpPr>
        <p:spPr>
          <a:xfrm xmlns:a="http://schemas.openxmlformats.org/drawingml/2006/main">
            <a:off x="952500" y="2457450"/>
            <a:ext cx="14859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INTAKE</a:t>
            </a:r>
          </a:p>
        </p:txBody>
      </p:sp>
      <p:sp>
        <p:nvSpPr>
          <p:cNvPr id="14" name="">
            <a:extLst xmlns:a="http://schemas.openxmlformats.org/drawingml/2006/main">
              <a:ext uri="{FF2B5EF4-FFF2-40B4-BE49-F238E27FC236}">
                <a16:creationId xmlns:a16="http://schemas.microsoft.com/office/drawing/2014/main" id="{52E4E85B-E488-47B9-A0E3-89BD586C973F}"/>
              </a:ext>
            </a:extLst>
          </p:cNvPr>
          <p:cNvSpPr>
            <a:spLocks xmlns:a="http://schemas.openxmlformats.org/drawingml/2006/main" noGrp="1"/>
          </p:cNvSpPr>
          <p:nvPr/>
        </p:nvSpPr>
        <p:spPr>
          <a:xfrm xmlns:a="http://schemas.openxmlformats.org/drawingml/2006/main">
            <a:off x="952500" y="2962275"/>
            <a:ext cx="1485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C9D5DD"/>
                </a:solidFill>
              </a:defRPr>
            </a:pPr>
            <a:r>
              <a:rPr sz="1125" b="0" i="0">
                <a:solidFill>
                  <a:srgbClr val="C9D5DD"/>
                </a:solidFill>
              </a:rPr>
              <a:t>mobile / call / hospital API</a:t>
            </a:r>
          </a:p>
        </p:txBody>
      </p:sp>
      <p:sp>
        <p:nvSpPr>
          <p:cNvPr id="15" name="">
            <a:extLst xmlns:a="http://schemas.openxmlformats.org/drawingml/2006/main">
              <a:ext uri="{FF2B5EF4-FFF2-40B4-BE49-F238E27FC236}">
                <a16:creationId xmlns:a16="http://schemas.microsoft.com/office/drawing/2014/main" id="{613B7B10-BB92-4C53-9BAC-82D6E9B599B2}"/>
              </a:ext>
            </a:extLst>
          </p:cNvPr>
          <p:cNvSpPr>
            <a:spLocks xmlns:a="http://schemas.openxmlformats.org/drawingml/2006/main" noGrp="1"/>
          </p:cNvSpPr>
          <p:nvPr/>
        </p:nvSpPr>
        <p:spPr>
          <a:xfrm xmlns:a="http://schemas.openxmlformats.org/drawingml/2006/main">
            <a:off x="3009900" y="2209800"/>
            <a:ext cx="1752600" cy="1333500"/>
          </a:xfrm>
          <a:prstGeom xmlns:a="http://schemas.openxmlformats.org/drawingml/2006/main" prst="roundRect">
            <a:avLst>
              <a:gd name="adj" fmla="val 8571"/>
            </a:avLst>
          </a:prstGeom>
          <a:solidFill xmlns:a="http://schemas.openxmlformats.org/drawingml/2006/main">
            <a:srgbClr val="0D405C"/>
          </a:solidFill>
          <a:ln xmlns:a="http://schemas.openxmlformats.org/drawingml/2006/main" w="19050">
            <a:solidFill>
              <a:srgbClr val="59C7D1"/>
            </a:solidFill>
            <a:prstDash val="solid"/>
          </a:ln>
        </p:spPr>
      </p:sp>
      <p:sp>
        <p:nvSpPr>
          <p:cNvPr id="16" name="">
            <a:extLst xmlns:a="http://schemas.openxmlformats.org/drawingml/2006/main">
              <a:ext uri="{FF2B5EF4-FFF2-40B4-BE49-F238E27FC236}">
                <a16:creationId xmlns:a16="http://schemas.microsoft.com/office/drawing/2014/main" id="{A6C9065F-06E7-42F9-BFC7-B93E5245D29A}"/>
              </a:ext>
            </a:extLst>
          </p:cNvPr>
          <p:cNvSpPr>
            <a:spLocks xmlns:a="http://schemas.openxmlformats.org/drawingml/2006/main" noGrp="1"/>
          </p:cNvSpPr>
          <p:nvPr/>
        </p:nvSpPr>
        <p:spPr>
          <a:xfrm xmlns:a="http://schemas.openxmlformats.org/drawingml/2006/main">
            <a:off x="3143250" y="2457450"/>
            <a:ext cx="14859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DISPATCH</a:t>
            </a:r>
          </a:p>
        </p:txBody>
      </p:sp>
      <p:sp>
        <p:nvSpPr>
          <p:cNvPr id="17" name="">
            <a:extLst xmlns:a="http://schemas.openxmlformats.org/drawingml/2006/main">
              <a:ext uri="{FF2B5EF4-FFF2-40B4-BE49-F238E27FC236}">
                <a16:creationId xmlns:a16="http://schemas.microsoft.com/office/drawing/2014/main" id="{7E0B01C8-0D11-4BBF-A788-DAE47AA05C11}"/>
              </a:ext>
            </a:extLst>
          </p:cNvPr>
          <p:cNvSpPr>
            <a:spLocks xmlns:a="http://schemas.openxmlformats.org/drawingml/2006/main" noGrp="1"/>
          </p:cNvSpPr>
          <p:nvPr/>
        </p:nvSpPr>
        <p:spPr>
          <a:xfrm xmlns:a="http://schemas.openxmlformats.org/drawingml/2006/main">
            <a:off x="3143250" y="2962275"/>
            <a:ext cx="1485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C9D5DD"/>
                </a:solidFill>
              </a:defRPr>
            </a:pPr>
            <a:r>
              <a:rPr sz="1125" b="0" i="0">
                <a:solidFill>
                  <a:srgbClr val="C9D5DD"/>
                </a:solidFill>
              </a:rPr>
              <a:t>rules + AI decision-support</a:t>
            </a:r>
          </a:p>
        </p:txBody>
      </p:sp>
      <p:sp>
        <p:nvSpPr>
          <p:cNvPr id="18" name="">
            <a:extLst xmlns:a="http://schemas.openxmlformats.org/drawingml/2006/main">
              <a:ext uri="{FF2B5EF4-FFF2-40B4-BE49-F238E27FC236}">
                <a16:creationId xmlns:a16="http://schemas.microsoft.com/office/drawing/2014/main" id="{1030CEBB-610C-45AC-81A5-C1A7F7CCA272}"/>
              </a:ext>
            </a:extLst>
          </p:cNvPr>
          <p:cNvSpPr>
            <a:spLocks xmlns:a="http://schemas.openxmlformats.org/drawingml/2006/main" noGrp="1"/>
          </p:cNvSpPr>
          <p:nvPr/>
        </p:nvSpPr>
        <p:spPr>
          <a:xfrm xmlns:a="http://schemas.openxmlformats.org/drawingml/2006/main">
            <a:off x="5200650" y="2209800"/>
            <a:ext cx="1752600" cy="1333500"/>
          </a:xfrm>
          <a:prstGeom xmlns:a="http://schemas.openxmlformats.org/drawingml/2006/main" prst="roundRect">
            <a:avLst>
              <a:gd name="adj" fmla="val 8571"/>
            </a:avLst>
          </a:prstGeom>
          <a:solidFill xmlns:a="http://schemas.openxmlformats.org/drawingml/2006/main">
            <a:srgbClr val="0B263A"/>
          </a:solidFill>
          <a:ln xmlns:a="http://schemas.openxmlformats.org/drawingml/2006/main" w="19050">
            <a:solidFill>
              <a:srgbClr val="16364C"/>
            </a:solidFill>
            <a:prstDash val="solid"/>
          </a:ln>
        </p:spPr>
      </p:sp>
      <p:sp>
        <p:nvSpPr>
          <p:cNvPr id="19" name="">
            <a:extLst xmlns:a="http://schemas.openxmlformats.org/drawingml/2006/main">
              <a:ext uri="{FF2B5EF4-FFF2-40B4-BE49-F238E27FC236}">
                <a16:creationId xmlns:a16="http://schemas.microsoft.com/office/drawing/2014/main" id="{FCC8CF70-40CE-4AFB-82E8-D44ADBB85607}"/>
              </a:ext>
            </a:extLst>
          </p:cNvPr>
          <p:cNvSpPr>
            <a:spLocks xmlns:a="http://schemas.openxmlformats.org/drawingml/2006/main" noGrp="1"/>
          </p:cNvSpPr>
          <p:nvPr/>
        </p:nvSpPr>
        <p:spPr>
          <a:xfrm xmlns:a="http://schemas.openxmlformats.org/drawingml/2006/main">
            <a:off x="5334000" y="2457450"/>
            <a:ext cx="14859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MEDICAL</a:t>
            </a:r>
          </a:p>
        </p:txBody>
      </p:sp>
      <p:sp>
        <p:nvSpPr>
          <p:cNvPr id="20" name="">
            <a:extLst xmlns:a="http://schemas.openxmlformats.org/drawingml/2006/main">
              <a:ext uri="{FF2B5EF4-FFF2-40B4-BE49-F238E27FC236}">
                <a16:creationId xmlns:a16="http://schemas.microsoft.com/office/drawing/2014/main" id="{FE79596E-0A8E-4AA1-932E-8F5CAA49F8DA}"/>
              </a:ext>
            </a:extLst>
          </p:cNvPr>
          <p:cNvSpPr>
            <a:spLocks xmlns:a="http://schemas.openxmlformats.org/drawingml/2006/main" noGrp="1"/>
          </p:cNvSpPr>
          <p:nvPr/>
        </p:nvSpPr>
        <p:spPr>
          <a:xfrm xmlns:a="http://schemas.openxmlformats.org/drawingml/2006/main">
            <a:off x="5334000" y="2962275"/>
            <a:ext cx="1485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C9D5DD"/>
                </a:solidFill>
              </a:defRPr>
            </a:pPr>
            <a:r>
              <a:rPr sz="1125" b="0" i="0">
                <a:solidFill>
                  <a:srgbClr val="C9D5DD"/>
                </a:solidFill>
              </a:rPr>
              <a:t>triage + consultation</a:t>
            </a:r>
          </a:p>
        </p:txBody>
      </p:sp>
      <p:sp>
        <p:nvSpPr>
          <p:cNvPr id="21" name="">
            <a:extLst xmlns:a="http://schemas.openxmlformats.org/drawingml/2006/main">
              <a:ext uri="{FF2B5EF4-FFF2-40B4-BE49-F238E27FC236}">
                <a16:creationId xmlns:a16="http://schemas.microsoft.com/office/drawing/2014/main" id="{8F43EF97-E67B-40A1-8503-DCBBB9421AA7}"/>
              </a:ext>
            </a:extLst>
          </p:cNvPr>
          <p:cNvSpPr>
            <a:spLocks xmlns:a="http://schemas.openxmlformats.org/drawingml/2006/main" noGrp="1"/>
          </p:cNvSpPr>
          <p:nvPr/>
        </p:nvSpPr>
        <p:spPr>
          <a:xfrm xmlns:a="http://schemas.openxmlformats.org/drawingml/2006/main">
            <a:off x="7391400" y="2209800"/>
            <a:ext cx="1752600" cy="1333500"/>
          </a:xfrm>
          <a:prstGeom xmlns:a="http://schemas.openxmlformats.org/drawingml/2006/main" prst="roundRect">
            <a:avLst>
              <a:gd name="adj" fmla="val 8571"/>
            </a:avLst>
          </a:prstGeom>
          <a:solidFill xmlns:a="http://schemas.openxmlformats.org/drawingml/2006/main">
            <a:srgbClr val="0B263A"/>
          </a:solidFill>
          <a:ln xmlns:a="http://schemas.openxmlformats.org/drawingml/2006/main" w="19050">
            <a:solidFill>
              <a:srgbClr val="16364C"/>
            </a:solidFill>
            <a:prstDash val="solid"/>
          </a:ln>
        </p:spPr>
      </p:sp>
      <p:sp>
        <p:nvSpPr>
          <p:cNvPr id="22" name="">
            <a:extLst xmlns:a="http://schemas.openxmlformats.org/drawingml/2006/main">
              <a:ext uri="{FF2B5EF4-FFF2-40B4-BE49-F238E27FC236}">
                <a16:creationId xmlns:a16="http://schemas.microsoft.com/office/drawing/2014/main" id="{0D5AD3D3-8DD6-46B3-A9B2-DD1186105B91}"/>
              </a:ext>
            </a:extLst>
          </p:cNvPr>
          <p:cNvSpPr>
            <a:spLocks xmlns:a="http://schemas.openxmlformats.org/drawingml/2006/main" noGrp="1"/>
          </p:cNvSpPr>
          <p:nvPr/>
        </p:nvSpPr>
        <p:spPr>
          <a:xfrm xmlns:a="http://schemas.openxmlformats.org/drawingml/2006/main">
            <a:off x="7524750" y="2457450"/>
            <a:ext cx="14859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FLIGHT OPS</a:t>
            </a:r>
          </a:p>
        </p:txBody>
      </p:sp>
      <p:sp>
        <p:nvSpPr>
          <p:cNvPr id="23" name="">
            <a:extLst xmlns:a="http://schemas.openxmlformats.org/drawingml/2006/main">
              <a:ext uri="{FF2B5EF4-FFF2-40B4-BE49-F238E27FC236}">
                <a16:creationId xmlns:a16="http://schemas.microsoft.com/office/drawing/2014/main" id="{8EBE3FC5-1962-4FE1-A5AB-DF5324863E20}"/>
              </a:ext>
            </a:extLst>
          </p:cNvPr>
          <p:cNvSpPr>
            <a:spLocks xmlns:a="http://schemas.openxmlformats.org/drawingml/2006/main" noGrp="1"/>
          </p:cNvSpPr>
          <p:nvPr/>
        </p:nvSpPr>
        <p:spPr>
          <a:xfrm xmlns:a="http://schemas.openxmlformats.org/drawingml/2006/main">
            <a:off x="7524750" y="2962275"/>
            <a:ext cx="1485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C9D5DD"/>
                </a:solidFill>
              </a:defRPr>
            </a:pPr>
            <a:r>
              <a:rPr sz="1125" b="0" i="0">
                <a:solidFill>
                  <a:srgbClr val="C9D5DD"/>
                </a:solidFill>
              </a:rPr>
              <a:t>aircraft + crew + weather</a:t>
            </a:r>
          </a:p>
        </p:txBody>
      </p:sp>
      <p:sp>
        <p:nvSpPr>
          <p:cNvPr id="24" name="">
            <a:extLst xmlns:a="http://schemas.openxmlformats.org/drawingml/2006/main">
              <a:ext uri="{FF2B5EF4-FFF2-40B4-BE49-F238E27FC236}">
                <a16:creationId xmlns:a16="http://schemas.microsoft.com/office/drawing/2014/main" id="{D1F00322-9153-4D79-8F09-10F5A996C407}"/>
              </a:ext>
            </a:extLst>
          </p:cNvPr>
          <p:cNvSpPr>
            <a:spLocks xmlns:a="http://schemas.openxmlformats.org/drawingml/2006/main" noGrp="1"/>
          </p:cNvSpPr>
          <p:nvPr/>
        </p:nvSpPr>
        <p:spPr>
          <a:xfrm xmlns:a="http://schemas.openxmlformats.org/drawingml/2006/main">
            <a:off x="9582150" y="2209800"/>
            <a:ext cx="1752600" cy="1333500"/>
          </a:xfrm>
          <a:prstGeom xmlns:a="http://schemas.openxmlformats.org/drawingml/2006/main" prst="roundRect">
            <a:avLst>
              <a:gd name="adj" fmla="val 8571"/>
            </a:avLst>
          </a:prstGeom>
          <a:solidFill xmlns:a="http://schemas.openxmlformats.org/drawingml/2006/main">
            <a:srgbClr val="0B263A"/>
          </a:solidFill>
          <a:ln xmlns:a="http://schemas.openxmlformats.org/drawingml/2006/main" w="19050">
            <a:solidFill>
              <a:srgbClr val="16364C"/>
            </a:solidFill>
            <a:prstDash val="solid"/>
          </a:ln>
        </p:spPr>
      </p:sp>
      <p:sp>
        <p:nvSpPr>
          <p:cNvPr id="25" name="">
            <a:extLst xmlns:a="http://schemas.openxmlformats.org/drawingml/2006/main">
              <a:ext uri="{FF2B5EF4-FFF2-40B4-BE49-F238E27FC236}">
                <a16:creationId xmlns:a16="http://schemas.microsoft.com/office/drawing/2014/main" id="{7E59C3B4-4C0F-4CF1-9D2E-CC4E313233F9}"/>
              </a:ext>
            </a:extLst>
          </p:cNvPr>
          <p:cNvSpPr>
            <a:spLocks xmlns:a="http://schemas.openxmlformats.org/drawingml/2006/main" noGrp="1"/>
          </p:cNvSpPr>
          <p:nvPr/>
        </p:nvSpPr>
        <p:spPr>
          <a:xfrm xmlns:a="http://schemas.openxmlformats.org/drawingml/2006/main">
            <a:off x="9715500" y="2457450"/>
            <a:ext cx="14859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HANDOVER</a:t>
            </a:r>
          </a:p>
        </p:txBody>
      </p:sp>
      <p:sp>
        <p:nvSpPr>
          <p:cNvPr id="26" name="">
            <a:extLst xmlns:a="http://schemas.openxmlformats.org/drawingml/2006/main">
              <a:ext uri="{FF2B5EF4-FFF2-40B4-BE49-F238E27FC236}">
                <a16:creationId xmlns:a16="http://schemas.microsoft.com/office/drawing/2014/main" id="{9E589B4C-FC70-4245-BBC3-AD9824B444F4}"/>
              </a:ext>
            </a:extLst>
          </p:cNvPr>
          <p:cNvSpPr>
            <a:spLocks xmlns:a="http://schemas.openxmlformats.org/drawingml/2006/main" noGrp="1"/>
          </p:cNvSpPr>
          <p:nvPr/>
        </p:nvSpPr>
        <p:spPr>
          <a:xfrm xmlns:a="http://schemas.openxmlformats.org/drawingml/2006/main">
            <a:off x="9715500" y="2962275"/>
            <a:ext cx="1485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C9D5DD"/>
                </a:solidFill>
              </a:defRPr>
            </a:pPr>
            <a:r>
              <a:rPr sz="1125" b="0" i="0">
                <a:solidFill>
                  <a:srgbClr val="C9D5DD"/>
                </a:solidFill>
              </a:rPr>
              <a:t>hospital + patient tracking</a:t>
            </a:r>
          </a:p>
        </p:txBody>
      </p:sp>
      <p:sp>
        <p:nvSpPr>
          <p:cNvPr id="27" name="">
            <a:extLst xmlns:a="http://schemas.openxmlformats.org/drawingml/2006/main">
              <a:ext uri="{FF2B5EF4-FFF2-40B4-BE49-F238E27FC236}">
                <a16:creationId xmlns:a16="http://schemas.microsoft.com/office/drawing/2014/main" id="{49A0521D-63AF-48ED-B766-73996FACEA73}"/>
              </a:ext>
            </a:extLst>
          </p:cNvPr>
          <p:cNvSpPr>
            <a:spLocks xmlns:a="http://schemas.openxmlformats.org/drawingml/2006/main" noGrp="1"/>
          </p:cNvSpPr>
          <p:nvPr/>
        </p:nvSpPr>
        <p:spPr>
          <a:xfrm xmlns:a="http://schemas.openxmlformats.org/drawingml/2006/main">
            <a:off x="819150" y="4095750"/>
            <a:ext cx="2381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INTEGRATION LAYER</a:t>
            </a:r>
          </a:p>
        </p:txBody>
      </p:sp>
      <p:sp>
        <p:nvSpPr>
          <p:cNvPr id="28" name="">
            <a:extLst xmlns:a="http://schemas.openxmlformats.org/drawingml/2006/main">
              <a:ext uri="{FF2B5EF4-FFF2-40B4-BE49-F238E27FC236}">
                <a16:creationId xmlns:a16="http://schemas.microsoft.com/office/drawing/2014/main" id="{0C468A6A-A07D-4133-A81B-A26C28CFF388}"/>
              </a:ext>
            </a:extLst>
          </p:cNvPr>
          <p:cNvSpPr>
            <a:spLocks xmlns:a="http://schemas.openxmlformats.org/drawingml/2006/main" noGrp="1"/>
          </p:cNvSpPr>
          <p:nvPr/>
        </p:nvSpPr>
        <p:spPr>
          <a:xfrm xmlns:a="http://schemas.openxmlformats.org/drawingml/2006/main">
            <a:off x="819150" y="4533900"/>
            <a:ext cx="245745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29" name="">
            <a:extLst xmlns:a="http://schemas.openxmlformats.org/drawingml/2006/main">
              <a:ext uri="{FF2B5EF4-FFF2-40B4-BE49-F238E27FC236}">
                <a16:creationId xmlns:a16="http://schemas.microsoft.com/office/drawing/2014/main" id="{6ACF6B37-FB85-4AF3-99B3-B0AAE6C2CA8B}"/>
              </a:ext>
            </a:extLst>
          </p:cNvPr>
          <p:cNvSpPr>
            <a:spLocks xmlns:a="http://schemas.openxmlformats.org/drawingml/2006/main" noGrp="1"/>
          </p:cNvSpPr>
          <p:nvPr/>
        </p:nvSpPr>
        <p:spPr>
          <a:xfrm xmlns:a="http://schemas.openxmlformats.org/drawingml/2006/main">
            <a:off x="952500" y="462915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FFFFFF"/>
                </a:solidFill>
              </a:defRPr>
            </a:pPr>
            <a:r>
              <a:rPr sz="1200" b="0" i="0">
                <a:solidFill>
                  <a:srgbClr val="FFFFFF"/>
                </a:solidFill>
              </a:rPr>
              <a:t>GPS + maps</a:t>
            </a:r>
          </a:p>
        </p:txBody>
      </p:sp>
      <p:sp>
        <p:nvSpPr>
          <p:cNvPr id="30" name="">
            <a:extLst xmlns:a="http://schemas.openxmlformats.org/drawingml/2006/main">
              <a:ext uri="{FF2B5EF4-FFF2-40B4-BE49-F238E27FC236}">
                <a16:creationId xmlns:a16="http://schemas.microsoft.com/office/drawing/2014/main" id="{60B77568-5DB2-4E67-AD50-DFE09CBCE61D}"/>
              </a:ext>
            </a:extLst>
          </p:cNvPr>
          <p:cNvSpPr>
            <a:spLocks xmlns:a="http://schemas.openxmlformats.org/drawingml/2006/main" noGrp="1"/>
          </p:cNvSpPr>
          <p:nvPr/>
        </p:nvSpPr>
        <p:spPr>
          <a:xfrm xmlns:a="http://schemas.openxmlformats.org/drawingml/2006/main">
            <a:off x="3505200" y="4533900"/>
            <a:ext cx="245745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31" name="">
            <a:extLst xmlns:a="http://schemas.openxmlformats.org/drawingml/2006/main">
              <a:ext uri="{FF2B5EF4-FFF2-40B4-BE49-F238E27FC236}">
                <a16:creationId xmlns:a16="http://schemas.microsoft.com/office/drawing/2014/main" id="{5F1D529B-6468-4CAF-B6B4-A9374C8E8A5C}"/>
              </a:ext>
            </a:extLst>
          </p:cNvPr>
          <p:cNvSpPr>
            <a:spLocks xmlns:a="http://schemas.openxmlformats.org/drawingml/2006/main" noGrp="1"/>
          </p:cNvSpPr>
          <p:nvPr/>
        </p:nvSpPr>
        <p:spPr>
          <a:xfrm xmlns:a="http://schemas.openxmlformats.org/drawingml/2006/main">
            <a:off x="3638550" y="462915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FFFFFF"/>
                </a:solidFill>
              </a:defRPr>
            </a:pPr>
            <a:r>
              <a:rPr sz="1200" b="0" i="0">
                <a:solidFill>
                  <a:srgbClr val="FFFFFF"/>
                </a:solidFill>
              </a:rPr>
              <a:t>weather + aviation data</a:t>
            </a:r>
          </a:p>
        </p:txBody>
      </p:sp>
      <p:sp>
        <p:nvSpPr>
          <p:cNvPr id="32" name="">
            <a:extLst xmlns:a="http://schemas.openxmlformats.org/drawingml/2006/main">
              <a:ext uri="{FF2B5EF4-FFF2-40B4-BE49-F238E27FC236}">
                <a16:creationId xmlns:a16="http://schemas.microsoft.com/office/drawing/2014/main" id="{375ECFA7-37CF-49AF-B5BE-C52437FB8DA8}"/>
              </a:ext>
            </a:extLst>
          </p:cNvPr>
          <p:cNvSpPr>
            <a:spLocks xmlns:a="http://schemas.openxmlformats.org/drawingml/2006/main" noGrp="1"/>
          </p:cNvSpPr>
          <p:nvPr/>
        </p:nvSpPr>
        <p:spPr>
          <a:xfrm xmlns:a="http://schemas.openxmlformats.org/drawingml/2006/main">
            <a:off x="6191250" y="4533900"/>
            <a:ext cx="245745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33" name="">
            <a:extLst xmlns:a="http://schemas.openxmlformats.org/drawingml/2006/main">
              <a:ext uri="{FF2B5EF4-FFF2-40B4-BE49-F238E27FC236}">
                <a16:creationId xmlns:a16="http://schemas.microsoft.com/office/drawing/2014/main" id="{FA5AC010-AA46-431F-A078-F1044294B2F2}"/>
              </a:ext>
            </a:extLst>
          </p:cNvPr>
          <p:cNvSpPr>
            <a:spLocks xmlns:a="http://schemas.openxmlformats.org/drawingml/2006/main" noGrp="1"/>
          </p:cNvSpPr>
          <p:nvPr/>
        </p:nvSpPr>
        <p:spPr>
          <a:xfrm xmlns:a="http://schemas.openxmlformats.org/drawingml/2006/main">
            <a:off x="6324600" y="462915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FFFFFF"/>
                </a:solidFill>
              </a:defRPr>
            </a:pPr>
            <a:r>
              <a:rPr sz="1200" b="0" i="0">
                <a:solidFill>
                  <a:srgbClr val="FFFFFF"/>
                </a:solidFill>
              </a:rPr>
              <a:t>hospital availability</a:t>
            </a:r>
          </a:p>
        </p:txBody>
      </p:sp>
      <p:sp>
        <p:nvSpPr>
          <p:cNvPr id="34" name="">
            <a:extLst xmlns:a="http://schemas.openxmlformats.org/drawingml/2006/main">
              <a:ext uri="{FF2B5EF4-FFF2-40B4-BE49-F238E27FC236}">
                <a16:creationId xmlns:a16="http://schemas.microsoft.com/office/drawing/2014/main" id="{3E266E29-BC8C-4787-B12C-7DB87AA80D31}"/>
              </a:ext>
            </a:extLst>
          </p:cNvPr>
          <p:cNvSpPr>
            <a:spLocks xmlns:a="http://schemas.openxmlformats.org/drawingml/2006/main" noGrp="1"/>
          </p:cNvSpPr>
          <p:nvPr/>
        </p:nvSpPr>
        <p:spPr>
          <a:xfrm xmlns:a="http://schemas.openxmlformats.org/drawingml/2006/main">
            <a:off x="8877300" y="4533900"/>
            <a:ext cx="245745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35" name="">
            <a:extLst xmlns:a="http://schemas.openxmlformats.org/drawingml/2006/main">
              <a:ext uri="{FF2B5EF4-FFF2-40B4-BE49-F238E27FC236}">
                <a16:creationId xmlns:a16="http://schemas.microsoft.com/office/drawing/2014/main" id="{9E559686-8881-4DA9-A5EC-171BE0FB4D37}"/>
              </a:ext>
            </a:extLst>
          </p:cNvPr>
          <p:cNvSpPr>
            <a:spLocks xmlns:a="http://schemas.openxmlformats.org/drawingml/2006/main" noGrp="1"/>
          </p:cNvSpPr>
          <p:nvPr/>
        </p:nvSpPr>
        <p:spPr>
          <a:xfrm xmlns:a="http://schemas.openxmlformats.org/drawingml/2006/main">
            <a:off x="9010650" y="462915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FFFFFF"/>
                </a:solidFill>
              </a:defRPr>
            </a:pPr>
            <a:r>
              <a:rPr sz="1200" b="0" i="0">
                <a:solidFill>
                  <a:srgbClr val="FFFFFF"/>
                </a:solidFill>
              </a:rPr>
              <a:t>aircraft telemetry</a:t>
            </a:r>
          </a:p>
        </p:txBody>
      </p:sp>
      <p:sp>
        <p:nvSpPr>
          <p:cNvPr id="36" name="">
            <a:extLst xmlns:a="http://schemas.openxmlformats.org/drawingml/2006/main">
              <a:ext uri="{FF2B5EF4-FFF2-40B4-BE49-F238E27FC236}">
                <a16:creationId xmlns:a16="http://schemas.microsoft.com/office/drawing/2014/main" id="{5DEDD211-DA96-4F19-A5EF-0DEF682B5EAE}"/>
              </a:ext>
            </a:extLst>
          </p:cNvPr>
          <p:cNvSpPr>
            <a:spLocks xmlns:a="http://schemas.openxmlformats.org/drawingml/2006/main" noGrp="1"/>
          </p:cNvSpPr>
          <p:nvPr/>
        </p:nvSpPr>
        <p:spPr>
          <a:xfrm xmlns:a="http://schemas.openxmlformats.org/drawingml/2006/main">
            <a:off x="819150" y="5086350"/>
            <a:ext cx="245745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37" name="">
            <a:extLst xmlns:a="http://schemas.openxmlformats.org/drawingml/2006/main">
              <a:ext uri="{FF2B5EF4-FFF2-40B4-BE49-F238E27FC236}">
                <a16:creationId xmlns:a16="http://schemas.microsoft.com/office/drawing/2014/main" id="{4B688F3C-DC2F-4ED9-884D-1DDADB55505A}"/>
              </a:ext>
            </a:extLst>
          </p:cNvPr>
          <p:cNvSpPr>
            <a:spLocks xmlns:a="http://schemas.openxmlformats.org/drawingml/2006/main" noGrp="1"/>
          </p:cNvSpPr>
          <p:nvPr/>
        </p:nvSpPr>
        <p:spPr>
          <a:xfrm xmlns:a="http://schemas.openxmlformats.org/drawingml/2006/main">
            <a:off x="952500" y="518160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FFFFFF"/>
                </a:solidFill>
              </a:defRPr>
            </a:pPr>
            <a:r>
              <a:rPr sz="1200" b="0" i="0">
                <a:solidFill>
                  <a:srgbClr val="FFFFFF"/>
                </a:solidFill>
              </a:rPr>
              <a:t>communications</a:t>
            </a:r>
          </a:p>
        </p:txBody>
      </p:sp>
      <p:sp>
        <p:nvSpPr>
          <p:cNvPr id="38" name="">
            <a:extLst xmlns:a="http://schemas.openxmlformats.org/drawingml/2006/main">
              <a:ext uri="{FF2B5EF4-FFF2-40B4-BE49-F238E27FC236}">
                <a16:creationId xmlns:a16="http://schemas.microsoft.com/office/drawing/2014/main" id="{E4D07A6C-CD45-439F-AAC7-A7445353F28E}"/>
              </a:ext>
            </a:extLst>
          </p:cNvPr>
          <p:cNvSpPr>
            <a:spLocks xmlns:a="http://schemas.openxmlformats.org/drawingml/2006/main" noGrp="1"/>
          </p:cNvSpPr>
          <p:nvPr/>
        </p:nvSpPr>
        <p:spPr>
          <a:xfrm xmlns:a="http://schemas.openxmlformats.org/drawingml/2006/main">
            <a:off x="3505200" y="5086350"/>
            <a:ext cx="245745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39" name="">
            <a:extLst xmlns:a="http://schemas.openxmlformats.org/drawingml/2006/main">
              <a:ext uri="{FF2B5EF4-FFF2-40B4-BE49-F238E27FC236}">
                <a16:creationId xmlns:a16="http://schemas.microsoft.com/office/drawing/2014/main" id="{2B98640A-81EE-4ECA-88AE-890AF60AF573}"/>
              </a:ext>
            </a:extLst>
          </p:cNvPr>
          <p:cNvSpPr>
            <a:spLocks xmlns:a="http://schemas.openxmlformats.org/drawingml/2006/main" noGrp="1"/>
          </p:cNvSpPr>
          <p:nvPr/>
        </p:nvSpPr>
        <p:spPr>
          <a:xfrm xmlns:a="http://schemas.openxmlformats.org/drawingml/2006/main">
            <a:off x="3638550" y="518160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FFFFFF"/>
                </a:solidFill>
              </a:defRPr>
            </a:pPr>
            <a:r>
              <a:rPr sz="1200" b="0" i="0">
                <a:solidFill>
                  <a:srgbClr val="FFFFFF"/>
                </a:solidFill>
              </a:rPr>
              <a:t>medical records*</a:t>
            </a:r>
          </a:p>
        </p:txBody>
      </p:sp>
      <p:sp>
        <p:nvSpPr>
          <p:cNvPr id="40" name="">
            <a:extLst xmlns:a="http://schemas.openxmlformats.org/drawingml/2006/main">
              <a:ext uri="{FF2B5EF4-FFF2-40B4-BE49-F238E27FC236}">
                <a16:creationId xmlns:a16="http://schemas.microsoft.com/office/drawing/2014/main" id="{F9191EF2-986A-4E20-9F25-EF787C0C316C}"/>
              </a:ext>
            </a:extLst>
          </p:cNvPr>
          <p:cNvSpPr>
            <a:spLocks xmlns:a="http://schemas.openxmlformats.org/drawingml/2006/main" noGrp="1"/>
          </p:cNvSpPr>
          <p:nvPr/>
        </p:nvSpPr>
        <p:spPr>
          <a:xfrm xmlns:a="http://schemas.openxmlformats.org/drawingml/2006/main">
            <a:off x="6191250" y="5086350"/>
            <a:ext cx="245745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41" name="">
            <a:extLst xmlns:a="http://schemas.openxmlformats.org/drawingml/2006/main">
              <a:ext uri="{FF2B5EF4-FFF2-40B4-BE49-F238E27FC236}">
                <a16:creationId xmlns:a16="http://schemas.microsoft.com/office/drawing/2014/main" id="{B15746EA-0CC5-43B3-A0EE-4C64F0B9D37E}"/>
              </a:ext>
            </a:extLst>
          </p:cNvPr>
          <p:cNvSpPr>
            <a:spLocks xmlns:a="http://schemas.openxmlformats.org/drawingml/2006/main" noGrp="1"/>
          </p:cNvSpPr>
          <p:nvPr/>
        </p:nvSpPr>
        <p:spPr>
          <a:xfrm xmlns:a="http://schemas.openxmlformats.org/drawingml/2006/main">
            <a:off x="6324600" y="518160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FFFFFF"/>
                </a:solidFill>
              </a:defRPr>
            </a:pPr>
            <a:r>
              <a:rPr sz="1200" b="0" i="0">
                <a:solidFill>
                  <a:srgbClr val="FFFFFF"/>
                </a:solidFill>
              </a:rPr>
              <a:t>identity + consent</a:t>
            </a:r>
          </a:p>
        </p:txBody>
      </p:sp>
      <p:sp>
        <p:nvSpPr>
          <p:cNvPr id="42" name="">
            <a:extLst xmlns:a="http://schemas.openxmlformats.org/drawingml/2006/main">
              <a:ext uri="{FF2B5EF4-FFF2-40B4-BE49-F238E27FC236}">
                <a16:creationId xmlns:a16="http://schemas.microsoft.com/office/drawing/2014/main" id="{209EE3FB-3B68-4E58-8AAB-9E1724C90A35}"/>
              </a:ext>
            </a:extLst>
          </p:cNvPr>
          <p:cNvSpPr>
            <a:spLocks xmlns:a="http://schemas.openxmlformats.org/drawingml/2006/main" noGrp="1"/>
          </p:cNvSpPr>
          <p:nvPr/>
        </p:nvSpPr>
        <p:spPr>
          <a:xfrm xmlns:a="http://schemas.openxmlformats.org/drawingml/2006/main">
            <a:off x="8877300" y="5086350"/>
            <a:ext cx="245745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43" name="">
            <a:extLst xmlns:a="http://schemas.openxmlformats.org/drawingml/2006/main">
              <a:ext uri="{FF2B5EF4-FFF2-40B4-BE49-F238E27FC236}">
                <a16:creationId xmlns:a16="http://schemas.microsoft.com/office/drawing/2014/main" id="{2679DAD9-BB00-4724-A369-CA17C047054F}"/>
              </a:ext>
            </a:extLst>
          </p:cNvPr>
          <p:cNvSpPr>
            <a:spLocks xmlns:a="http://schemas.openxmlformats.org/drawingml/2006/main" noGrp="1"/>
          </p:cNvSpPr>
          <p:nvPr/>
        </p:nvSpPr>
        <p:spPr>
          <a:xfrm xmlns:a="http://schemas.openxmlformats.org/drawingml/2006/main">
            <a:off x="9010650" y="518160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FFFFFF"/>
                </a:solidFill>
              </a:defRPr>
            </a:pPr>
            <a:r>
              <a:rPr sz="1200" b="0" i="0">
                <a:solidFill>
                  <a:srgbClr val="FFFFFF"/>
                </a:solidFill>
              </a:rPr>
              <a:t>analytics + audit</a:t>
            </a:r>
          </a:p>
        </p:txBody>
      </p:sp>
      <p:sp>
        <p:nvSpPr>
          <p:cNvPr id="44" name="">
            <a:extLst xmlns:a="http://schemas.openxmlformats.org/drawingml/2006/main">
              <a:ext uri="{FF2B5EF4-FFF2-40B4-BE49-F238E27FC236}">
                <a16:creationId xmlns:a16="http://schemas.microsoft.com/office/drawing/2014/main" id="{3B78C013-8E53-4ECF-8C17-6BA8040E7873}"/>
              </a:ext>
            </a:extLst>
          </p:cNvPr>
          <p:cNvSpPr>
            <a:spLocks xmlns:a="http://schemas.openxmlformats.org/drawingml/2006/main" noGrp="1"/>
          </p:cNvSpPr>
          <p:nvPr/>
        </p:nvSpPr>
        <p:spPr>
          <a:xfrm xmlns:a="http://schemas.openxmlformats.org/drawingml/2006/main">
            <a:off x="819150" y="5772150"/>
            <a:ext cx="809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*Only where lawful, consented, secure and necessary. AI remains decision-support.</a:t>
            </a:r>
          </a:p>
        </p:txBody>
      </p:sp>
    </p:spTree>
    <p:extLst>
      <p:ext uri="{BB962C8B-B14F-4D97-AF65-F5344CB8AC3E}">
        <p14:creationId xmlns:p14="http://schemas.microsoft.com/office/powerpoint/2010/main" val="1797211502"/>
      </p:ext>
    </p:extLst>
  </p:cSld>
</p:sld>
</file>

<file path=ppt/slides/slide2.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40F57E6E-4BDF-4B43-BB6C-C1B73D0D22E7}"/>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8EA5AA66-2194-4405-93E5-ED3C2536F8F6}"/>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THE VISION</a:t>
            </a:r>
          </a:p>
        </p:txBody>
      </p:sp>
      <p:sp>
        <p:nvSpPr>
          <p:cNvPr id="3" name="">
            <a:extLst xmlns:a="http://schemas.openxmlformats.org/drawingml/2006/main">
              <a:ext uri="{FF2B5EF4-FFF2-40B4-BE49-F238E27FC236}">
                <a16:creationId xmlns:a16="http://schemas.microsoft.com/office/drawing/2014/main" id="{85A52ED9-3598-438E-B4F0-26EB9868BB4E}"/>
              </a:ext>
            </a:extLst>
          </p:cNvPr>
          <p:cNvSpPr>
            <a:spLocks xmlns:a="http://schemas.openxmlformats.org/drawingml/2006/main" noGrp="1"/>
          </p:cNvSpPr>
          <p:nvPr/>
        </p:nvSpPr>
        <p:spPr>
          <a:xfrm xmlns:a="http://schemas.openxmlformats.org/drawingml/2006/main">
            <a:off x="609600" y="819150"/>
            <a:ext cx="10287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The hospital should not always wait for the patient.</a:t>
            </a:r>
          </a:p>
        </p:txBody>
      </p:sp>
      <p:sp>
        <p:nvSpPr>
          <p:cNvPr id="4" name="">
            <a:extLst xmlns:a="http://schemas.openxmlformats.org/drawingml/2006/main">
              <a:ext uri="{FF2B5EF4-FFF2-40B4-BE49-F238E27FC236}">
                <a16:creationId xmlns:a16="http://schemas.microsoft.com/office/drawing/2014/main" id="{0A949392-A626-4DAC-B4B7-044C895B7A72}"/>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9708ADF4-DCBC-49EE-BCCA-A3CEF396C609}"/>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D28742BA-EED3-4217-8FDA-5B645C537F4E}"/>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THE VISION</a:t>
            </a:r>
          </a:p>
        </p:txBody>
      </p:sp>
      <p:sp>
        <p:nvSpPr>
          <p:cNvPr id="7" name="">
            <a:extLst xmlns:a="http://schemas.openxmlformats.org/drawingml/2006/main">
              <a:ext uri="{FF2B5EF4-FFF2-40B4-BE49-F238E27FC236}">
                <a16:creationId xmlns:a16="http://schemas.microsoft.com/office/drawing/2014/main" id="{68B0AA48-4CA6-4709-81A1-F021D54D2B36}"/>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02</a:t>
            </a:r>
          </a:p>
        </p:txBody>
      </p:sp>
      <p:sp>
        <p:nvSpPr>
          <p:cNvPr id="8" name="">
            <a:extLst xmlns:a="http://schemas.openxmlformats.org/drawingml/2006/main">
              <a:ext uri="{FF2B5EF4-FFF2-40B4-BE49-F238E27FC236}">
                <a16:creationId xmlns:a16="http://schemas.microsoft.com/office/drawing/2014/main" id="{6CE17067-29F1-45CE-8B0C-F7A47FBBAD6C}"/>
              </a:ext>
            </a:extLst>
          </p:cNvPr>
          <p:cNvSpPr>
            <a:spLocks xmlns:a="http://schemas.openxmlformats.org/drawingml/2006/main" noGrp="1"/>
          </p:cNvSpPr>
          <p:nvPr/>
        </p:nvSpPr>
        <p:spPr>
          <a:xfrm xmlns:a="http://schemas.openxmlformats.org/drawingml/2006/main">
            <a:off x="609600" y="2000250"/>
            <a:ext cx="10001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900" b="1" i="0">
                <a:solidFill>
                  <a:srgbClr val="FF4B51"/>
                </a:solidFill>
              </a:defRPr>
            </a:pPr>
            <a:r>
              <a:rPr sz="3900" b="1" i="0">
                <a:solidFill>
                  <a:srgbClr val="FF4B51"/>
                </a:solidFill>
              </a:rPr>
              <a:t>Sometimes the hospital must fly to the patient.</a:t>
            </a:r>
          </a:p>
        </p:txBody>
      </p:sp>
      <p:sp>
        <p:nvSpPr>
          <p:cNvPr id="9" name="">
            <a:extLst xmlns:a="http://schemas.openxmlformats.org/drawingml/2006/main">
              <a:ext uri="{FF2B5EF4-FFF2-40B4-BE49-F238E27FC236}">
                <a16:creationId xmlns:a16="http://schemas.microsoft.com/office/drawing/2014/main" id="{D4B48F15-7D22-4469-8337-6BC6366F8439}"/>
              </a:ext>
            </a:extLst>
          </p:cNvPr>
          <p:cNvSpPr>
            <a:spLocks xmlns:a="http://schemas.openxmlformats.org/drawingml/2006/main" noGrp="1"/>
          </p:cNvSpPr>
          <p:nvPr/>
        </p:nvSpPr>
        <p:spPr>
          <a:xfrm xmlns:a="http://schemas.openxmlformats.org/drawingml/2006/main">
            <a:off x="609600" y="3143250"/>
            <a:ext cx="7677150" cy="0"/>
          </a:xfrm>
          <a:prstGeom xmlns:a="http://schemas.openxmlformats.org/drawingml/2006/main" prst="line">
            <a:avLst/>
          </a:prstGeom>
          <a:noFill xmlns:a="http://schemas.openxmlformats.org/drawingml/2006/main"/>
          <a:ln xmlns:a="http://schemas.openxmlformats.org/drawingml/2006/main" w="19050">
            <a:solidFill>
              <a:srgbClr val="16364C"/>
            </a:solidFill>
            <a:prstDash val="solid"/>
          </a:ln>
        </p:spPr>
      </p:sp>
      <p:sp>
        <p:nvSpPr>
          <p:cNvPr id="10" name="">
            <a:extLst xmlns:a="http://schemas.openxmlformats.org/drawingml/2006/main">
              <a:ext uri="{FF2B5EF4-FFF2-40B4-BE49-F238E27FC236}">
                <a16:creationId xmlns:a16="http://schemas.microsoft.com/office/drawing/2014/main" id="{4BAF5718-F924-493F-9273-28FC8335A63B}"/>
              </a:ext>
            </a:extLst>
          </p:cNvPr>
          <p:cNvSpPr>
            <a:spLocks xmlns:a="http://schemas.openxmlformats.org/drawingml/2006/main" noGrp="1"/>
          </p:cNvSpPr>
          <p:nvPr/>
        </p:nvSpPr>
        <p:spPr>
          <a:xfrm xmlns:a="http://schemas.openxmlformats.org/drawingml/2006/main">
            <a:off x="609600" y="3581400"/>
            <a:ext cx="571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01</a:t>
            </a:r>
          </a:p>
        </p:txBody>
      </p:sp>
      <p:sp>
        <p:nvSpPr>
          <p:cNvPr id="11" name="">
            <a:extLst xmlns:a="http://schemas.openxmlformats.org/drawingml/2006/main">
              <a:ext uri="{FF2B5EF4-FFF2-40B4-BE49-F238E27FC236}">
                <a16:creationId xmlns:a16="http://schemas.microsoft.com/office/drawing/2014/main" id="{0F15A0E0-3CAD-46DC-BBA7-7A41E9D17A74}"/>
              </a:ext>
            </a:extLst>
          </p:cNvPr>
          <p:cNvSpPr>
            <a:spLocks xmlns:a="http://schemas.openxmlformats.org/drawingml/2006/main" noGrp="1"/>
          </p:cNvSpPr>
          <p:nvPr/>
        </p:nvSpPr>
        <p:spPr>
          <a:xfrm xmlns:a="http://schemas.openxmlformats.org/drawingml/2006/main">
            <a:off x="609600" y="3962400"/>
            <a:ext cx="2333625"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DOCTORS</a:t>
            </a:r>
          </a:p>
        </p:txBody>
      </p:sp>
      <p:sp>
        <p:nvSpPr>
          <p:cNvPr id="12" name="">
            <a:extLst xmlns:a="http://schemas.openxmlformats.org/drawingml/2006/main">
              <a:ext uri="{FF2B5EF4-FFF2-40B4-BE49-F238E27FC236}">
                <a16:creationId xmlns:a16="http://schemas.microsoft.com/office/drawing/2014/main" id="{83CA45E4-39F6-4089-A63F-713780A1522B}"/>
              </a:ext>
            </a:extLst>
          </p:cNvPr>
          <p:cNvSpPr>
            <a:spLocks xmlns:a="http://schemas.openxmlformats.org/drawingml/2006/main" noGrp="1"/>
          </p:cNvSpPr>
          <p:nvPr/>
        </p:nvSpPr>
        <p:spPr>
          <a:xfrm xmlns:a="http://schemas.openxmlformats.org/drawingml/2006/main">
            <a:off x="3257550" y="3581400"/>
            <a:ext cx="571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02</a:t>
            </a:r>
          </a:p>
        </p:txBody>
      </p:sp>
      <p:sp>
        <p:nvSpPr>
          <p:cNvPr id="13" name="">
            <a:extLst xmlns:a="http://schemas.openxmlformats.org/drawingml/2006/main">
              <a:ext uri="{FF2B5EF4-FFF2-40B4-BE49-F238E27FC236}">
                <a16:creationId xmlns:a16="http://schemas.microsoft.com/office/drawing/2014/main" id="{55DDCE34-DE08-4F71-ADDF-18AC0784C7A0}"/>
              </a:ext>
            </a:extLst>
          </p:cNvPr>
          <p:cNvSpPr>
            <a:spLocks xmlns:a="http://schemas.openxmlformats.org/drawingml/2006/main" noGrp="1"/>
          </p:cNvSpPr>
          <p:nvPr/>
        </p:nvSpPr>
        <p:spPr>
          <a:xfrm xmlns:a="http://schemas.openxmlformats.org/drawingml/2006/main">
            <a:off x="3257550" y="3962400"/>
            <a:ext cx="2333625"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MEDICAL EQUIPMENT</a:t>
            </a:r>
          </a:p>
        </p:txBody>
      </p:sp>
      <p:sp>
        <p:nvSpPr>
          <p:cNvPr id="14" name="">
            <a:extLst xmlns:a="http://schemas.openxmlformats.org/drawingml/2006/main">
              <a:ext uri="{FF2B5EF4-FFF2-40B4-BE49-F238E27FC236}">
                <a16:creationId xmlns:a16="http://schemas.microsoft.com/office/drawing/2014/main" id="{BF550C6B-C6AA-475B-A1B0-F6D676F717BC}"/>
              </a:ext>
            </a:extLst>
          </p:cNvPr>
          <p:cNvSpPr>
            <a:spLocks xmlns:a="http://schemas.openxmlformats.org/drawingml/2006/main" noGrp="1"/>
          </p:cNvSpPr>
          <p:nvPr/>
        </p:nvSpPr>
        <p:spPr>
          <a:xfrm xmlns:a="http://schemas.openxmlformats.org/drawingml/2006/main">
            <a:off x="5905500" y="3581400"/>
            <a:ext cx="571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03</a:t>
            </a:r>
          </a:p>
        </p:txBody>
      </p:sp>
      <p:sp>
        <p:nvSpPr>
          <p:cNvPr id="15" name="">
            <a:extLst xmlns:a="http://schemas.openxmlformats.org/drawingml/2006/main">
              <a:ext uri="{FF2B5EF4-FFF2-40B4-BE49-F238E27FC236}">
                <a16:creationId xmlns:a16="http://schemas.microsoft.com/office/drawing/2014/main" id="{6F8A7137-6369-4B4A-B493-B22C74C4D328}"/>
              </a:ext>
            </a:extLst>
          </p:cNvPr>
          <p:cNvSpPr>
            <a:spLocks xmlns:a="http://schemas.openxmlformats.org/drawingml/2006/main" noGrp="1"/>
          </p:cNvSpPr>
          <p:nvPr/>
        </p:nvSpPr>
        <p:spPr>
          <a:xfrm xmlns:a="http://schemas.openxmlformats.org/drawingml/2006/main">
            <a:off x="5905500" y="3962400"/>
            <a:ext cx="2333625"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PATIENTS</a:t>
            </a:r>
          </a:p>
        </p:txBody>
      </p:sp>
      <p:sp>
        <p:nvSpPr>
          <p:cNvPr id="16" name="">
            <a:extLst xmlns:a="http://schemas.openxmlformats.org/drawingml/2006/main">
              <a:ext uri="{FF2B5EF4-FFF2-40B4-BE49-F238E27FC236}">
                <a16:creationId xmlns:a16="http://schemas.microsoft.com/office/drawing/2014/main" id="{AE6FF723-FE47-45D0-869A-2366B1F28C46}"/>
              </a:ext>
            </a:extLst>
          </p:cNvPr>
          <p:cNvSpPr>
            <a:spLocks xmlns:a="http://schemas.openxmlformats.org/drawingml/2006/main" noGrp="1"/>
          </p:cNvSpPr>
          <p:nvPr/>
        </p:nvSpPr>
        <p:spPr>
          <a:xfrm xmlns:a="http://schemas.openxmlformats.org/drawingml/2006/main">
            <a:off x="8553450" y="3581400"/>
            <a:ext cx="571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04</a:t>
            </a:r>
          </a:p>
        </p:txBody>
      </p:sp>
      <p:sp>
        <p:nvSpPr>
          <p:cNvPr id="17" name="">
            <a:extLst xmlns:a="http://schemas.openxmlformats.org/drawingml/2006/main">
              <a:ext uri="{FF2B5EF4-FFF2-40B4-BE49-F238E27FC236}">
                <a16:creationId xmlns:a16="http://schemas.microsoft.com/office/drawing/2014/main" id="{135F00A2-F180-499D-9907-7321FFF9000A}"/>
              </a:ext>
            </a:extLst>
          </p:cNvPr>
          <p:cNvSpPr>
            <a:spLocks xmlns:a="http://schemas.openxmlformats.org/drawingml/2006/main" noGrp="1"/>
          </p:cNvSpPr>
          <p:nvPr/>
        </p:nvSpPr>
        <p:spPr>
          <a:xfrm xmlns:a="http://schemas.openxmlformats.org/drawingml/2006/main">
            <a:off x="8553450" y="3962400"/>
            <a:ext cx="2333625"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CRITICAL CARE</a:t>
            </a:r>
          </a:p>
        </p:txBody>
      </p:sp>
      <p:sp>
        <p:nvSpPr>
          <p:cNvPr id="18" name="">
            <a:extLst xmlns:a="http://schemas.openxmlformats.org/drawingml/2006/main">
              <a:ext uri="{FF2B5EF4-FFF2-40B4-BE49-F238E27FC236}">
                <a16:creationId xmlns:a16="http://schemas.microsoft.com/office/drawing/2014/main" id="{66EEC715-83ED-43E7-AEF8-B32592BAD72E}"/>
              </a:ext>
            </a:extLst>
          </p:cNvPr>
          <p:cNvSpPr>
            <a:spLocks xmlns:a="http://schemas.openxmlformats.org/drawingml/2006/main" noGrp="1"/>
          </p:cNvSpPr>
          <p:nvPr/>
        </p:nvSpPr>
        <p:spPr>
          <a:xfrm xmlns:a="http://schemas.openxmlformats.org/drawingml/2006/main">
            <a:off x="609600" y="5334000"/>
            <a:ext cx="10001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0" i="0">
                <a:solidFill>
                  <a:srgbClr val="C9D5DD"/>
                </a:solidFill>
              </a:defRPr>
            </a:pPr>
            <a:r>
              <a:rPr sz="1725" b="0" i="0">
                <a:solidFill>
                  <a:srgbClr val="C9D5DD"/>
                </a:solidFill>
              </a:rPr>
              <a:t>PERISAI reframes medical aviation as a governed care network - not a fleet in search of missions.</a:t>
            </a:r>
          </a:p>
        </p:txBody>
      </p:sp>
    </p:spTree>
    <p:extLst>
      <p:ext uri="{BB962C8B-B14F-4D97-AF65-F5344CB8AC3E}">
        <p14:creationId xmlns:p14="http://schemas.microsoft.com/office/powerpoint/2010/main" val="746878541"/>
      </p:ext>
    </p:extLst>
  </p:cSld>
</p:sld>
</file>

<file path=ppt/slides/slide20.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3" name="">
            <a:extLst xmlns:a="http://schemas.openxmlformats.org/drawingml/2006/main">
              <a:ext uri="{FF2B5EF4-FFF2-40B4-BE49-F238E27FC236}">
                <a16:creationId xmlns:a16="http://schemas.microsoft.com/office/drawing/2014/main" id="{56CF4632-FF60-461C-9936-06FA46C865F2}"/>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213B7ADC-3FC3-44A9-A4C9-5E7A57473008}"/>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OPERATING MODEL</a:t>
            </a:r>
          </a:p>
        </p:txBody>
      </p:sp>
      <p:sp>
        <p:nvSpPr>
          <p:cNvPr id="3" name="">
            <a:extLst xmlns:a="http://schemas.openxmlformats.org/drawingml/2006/main">
              <a:ext uri="{FF2B5EF4-FFF2-40B4-BE49-F238E27FC236}">
                <a16:creationId xmlns:a16="http://schemas.microsoft.com/office/drawing/2014/main" id="{1A893CCC-5CB8-46E0-9115-99CEB3696834}"/>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Three control functions agree before launch.</a:t>
            </a:r>
          </a:p>
        </p:txBody>
      </p:sp>
      <p:sp>
        <p:nvSpPr>
          <p:cNvPr id="4" name="">
            <a:extLst xmlns:a="http://schemas.openxmlformats.org/drawingml/2006/main">
              <a:ext uri="{FF2B5EF4-FFF2-40B4-BE49-F238E27FC236}">
                <a16:creationId xmlns:a16="http://schemas.microsoft.com/office/drawing/2014/main" id="{AAE68611-CF97-435F-9083-67C795E0231C}"/>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457A6DF5-B483-4363-BC37-3804B3240B19}"/>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FFC04D57-F1C2-490D-A2CE-142E3F0D5FD0}"/>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OPERATING MODEL</a:t>
            </a:r>
          </a:p>
        </p:txBody>
      </p:sp>
      <p:sp>
        <p:nvSpPr>
          <p:cNvPr id="7" name="">
            <a:extLst xmlns:a="http://schemas.openxmlformats.org/drawingml/2006/main">
              <a:ext uri="{FF2B5EF4-FFF2-40B4-BE49-F238E27FC236}">
                <a16:creationId xmlns:a16="http://schemas.microsoft.com/office/drawing/2014/main" id="{F3FBF721-2375-4DE7-A62E-662B1CA54E3D}"/>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20</a:t>
            </a:r>
          </a:p>
        </p:txBody>
      </p:sp>
      <p:sp>
        <p:nvSpPr>
          <p:cNvPr id="8" name="">
            <a:extLst xmlns:a="http://schemas.openxmlformats.org/drawingml/2006/main">
              <a:ext uri="{FF2B5EF4-FFF2-40B4-BE49-F238E27FC236}">
                <a16:creationId xmlns:a16="http://schemas.microsoft.com/office/drawing/2014/main" id="{27121A6C-5DE0-4506-8C3D-016C55BC3FC6}"/>
              </a:ext>
            </a:extLst>
          </p:cNvPr>
          <p:cNvSpPr>
            <a:spLocks xmlns:a="http://schemas.openxmlformats.org/drawingml/2006/main" noGrp="1"/>
          </p:cNvSpPr>
          <p:nvPr/>
        </p:nvSpPr>
        <p:spPr>
          <a:xfrm xmlns:a="http://schemas.openxmlformats.org/drawingml/2006/main">
            <a:off x="609600" y="1809750"/>
            <a:ext cx="3257550" cy="3352800"/>
          </a:xfrm>
          <a:prstGeom xmlns:a="http://schemas.openxmlformats.org/drawingml/2006/main" prst="roundRect">
            <a:avLst>
              <a:gd name="adj" fmla="val 3509"/>
            </a:avLst>
          </a:prstGeom>
          <a:solidFill xmlns:a="http://schemas.openxmlformats.org/drawingml/2006/main">
            <a:srgbClr val="0B263A"/>
          </a:solidFill>
          <a:ln xmlns:a="http://schemas.openxmlformats.org/drawingml/2006/main" w="19050">
            <a:solidFill>
              <a:srgbClr val="E31E24"/>
            </a:solidFill>
            <a:prstDash val="solid"/>
          </a:ln>
        </p:spPr>
      </p:sp>
      <p:sp>
        <p:nvSpPr>
          <p:cNvPr id="9" name="">
            <a:extLst xmlns:a="http://schemas.openxmlformats.org/drawingml/2006/main">
              <a:ext uri="{FF2B5EF4-FFF2-40B4-BE49-F238E27FC236}">
                <a16:creationId xmlns:a16="http://schemas.microsoft.com/office/drawing/2014/main" id="{80C6369E-8531-4588-A37D-039FFFF28BED}"/>
              </a:ext>
            </a:extLst>
          </p:cNvPr>
          <p:cNvSpPr>
            <a:spLocks xmlns:a="http://schemas.openxmlformats.org/drawingml/2006/main" noGrp="1"/>
          </p:cNvSpPr>
          <p:nvPr/>
        </p:nvSpPr>
        <p:spPr>
          <a:xfrm xmlns:a="http://schemas.openxmlformats.org/drawingml/2006/main">
            <a:off x="857250" y="2057400"/>
            <a:ext cx="419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E31E24"/>
                </a:solidFill>
              </a:defRPr>
            </a:pPr>
            <a:r>
              <a:rPr sz="1200" b="1" i="0">
                <a:solidFill>
                  <a:srgbClr val="E31E24"/>
                </a:solidFill>
              </a:rPr>
              <a:t>01</a:t>
            </a:r>
          </a:p>
        </p:txBody>
      </p:sp>
      <p:sp>
        <p:nvSpPr>
          <p:cNvPr id="10" name="">
            <a:extLst xmlns:a="http://schemas.openxmlformats.org/drawingml/2006/main">
              <a:ext uri="{FF2B5EF4-FFF2-40B4-BE49-F238E27FC236}">
                <a16:creationId xmlns:a16="http://schemas.microsoft.com/office/drawing/2014/main" id="{320FA6F0-C294-41CF-B8AB-5F3683C59727}"/>
              </a:ext>
            </a:extLst>
          </p:cNvPr>
          <p:cNvSpPr>
            <a:spLocks xmlns:a="http://schemas.openxmlformats.org/drawingml/2006/main" noGrp="1"/>
          </p:cNvSpPr>
          <p:nvPr/>
        </p:nvSpPr>
        <p:spPr>
          <a:xfrm xmlns:a="http://schemas.openxmlformats.org/drawingml/2006/main">
            <a:off x="857250" y="2476500"/>
            <a:ext cx="2762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FFFF"/>
                </a:solidFill>
              </a:defRPr>
            </a:pPr>
            <a:r>
              <a:rPr sz="1875" b="1" i="0">
                <a:solidFill>
                  <a:srgbClr val="FFFFFF"/>
                </a:solidFill>
              </a:rPr>
              <a:t>MEDICAL CONTROL</a:t>
            </a:r>
          </a:p>
        </p:txBody>
      </p:sp>
      <p:sp>
        <p:nvSpPr>
          <p:cNvPr id="11" name="">
            <a:extLst xmlns:a="http://schemas.openxmlformats.org/drawingml/2006/main">
              <a:ext uri="{FF2B5EF4-FFF2-40B4-BE49-F238E27FC236}">
                <a16:creationId xmlns:a16="http://schemas.microsoft.com/office/drawing/2014/main" id="{F630C038-5784-4F0F-A56A-FC751D961B6E}"/>
              </a:ext>
            </a:extLst>
          </p:cNvPr>
          <p:cNvSpPr>
            <a:spLocks xmlns:a="http://schemas.openxmlformats.org/drawingml/2006/main" noGrp="1"/>
          </p:cNvSpPr>
          <p:nvPr/>
        </p:nvSpPr>
        <p:spPr>
          <a:xfrm xmlns:a="http://schemas.openxmlformats.org/drawingml/2006/main">
            <a:off x="895350" y="3200400"/>
            <a:ext cx="114300" cy="1143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2" name="">
            <a:extLst xmlns:a="http://schemas.openxmlformats.org/drawingml/2006/main">
              <a:ext uri="{FF2B5EF4-FFF2-40B4-BE49-F238E27FC236}">
                <a16:creationId xmlns:a16="http://schemas.microsoft.com/office/drawing/2014/main" id="{6352A55E-0898-4F0A-BC7F-8DB32251479D}"/>
              </a:ext>
            </a:extLst>
          </p:cNvPr>
          <p:cNvSpPr>
            <a:spLocks xmlns:a="http://schemas.openxmlformats.org/drawingml/2006/main" noGrp="1"/>
          </p:cNvSpPr>
          <p:nvPr/>
        </p:nvSpPr>
        <p:spPr>
          <a:xfrm xmlns:a="http://schemas.openxmlformats.org/drawingml/2006/main">
            <a:off x="1123950" y="31051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clinical triage</a:t>
            </a:r>
          </a:p>
        </p:txBody>
      </p:sp>
      <p:sp>
        <p:nvSpPr>
          <p:cNvPr id="13" name="">
            <a:extLst xmlns:a="http://schemas.openxmlformats.org/drawingml/2006/main">
              <a:ext uri="{FF2B5EF4-FFF2-40B4-BE49-F238E27FC236}">
                <a16:creationId xmlns:a16="http://schemas.microsoft.com/office/drawing/2014/main" id="{0B529E7C-DD54-4B39-A9A8-DC7A90682629}"/>
              </a:ext>
            </a:extLst>
          </p:cNvPr>
          <p:cNvSpPr>
            <a:spLocks xmlns:a="http://schemas.openxmlformats.org/drawingml/2006/main" noGrp="1"/>
          </p:cNvSpPr>
          <p:nvPr/>
        </p:nvSpPr>
        <p:spPr>
          <a:xfrm xmlns:a="http://schemas.openxmlformats.org/drawingml/2006/main">
            <a:off x="895350" y="3619500"/>
            <a:ext cx="114300" cy="1143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4" name="">
            <a:extLst xmlns:a="http://schemas.openxmlformats.org/drawingml/2006/main">
              <a:ext uri="{FF2B5EF4-FFF2-40B4-BE49-F238E27FC236}">
                <a16:creationId xmlns:a16="http://schemas.microsoft.com/office/drawing/2014/main" id="{9595E529-4282-41F0-8228-2E988A0EAD62}"/>
              </a:ext>
            </a:extLst>
          </p:cNvPr>
          <p:cNvSpPr>
            <a:spLocks xmlns:a="http://schemas.openxmlformats.org/drawingml/2006/main" noGrp="1"/>
          </p:cNvSpPr>
          <p:nvPr/>
        </p:nvSpPr>
        <p:spPr>
          <a:xfrm xmlns:a="http://schemas.openxmlformats.org/drawingml/2006/main">
            <a:off x="1123950" y="35242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fit-to-fly</a:t>
            </a:r>
          </a:p>
        </p:txBody>
      </p:sp>
      <p:sp>
        <p:nvSpPr>
          <p:cNvPr id="15" name="">
            <a:extLst xmlns:a="http://schemas.openxmlformats.org/drawingml/2006/main">
              <a:ext uri="{FF2B5EF4-FFF2-40B4-BE49-F238E27FC236}">
                <a16:creationId xmlns:a16="http://schemas.microsoft.com/office/drawing/2014/main" id="{F6715DF8-6B67-45F6-BC6A-711EA8FD643D}"/>
              </a:ext>
            </a:extLst>
          </p:cNvPr>
          <p:cNvSpPr>
            <a:spLocks xmlns:a="http://schemas.openxmlformats.org/drawingml/2006/main" noGrp="1"/>
          </p:cNvSpPr>
          <p:nvPr/>
        </p:nvSpPr>
        <p:spPr>
          <a:xfrm xmlns:a="http://schemas.openxmlformats.org/drawingml/2006/main">
            <a:off x="895350" y="4038600"/>
            <a:ext cx="114300" cy="1143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6" name="">
            <a:extLst xmlns:a="http://schemas.openxmlformats.org/drawingml/2006/main">
              <a:ext uri="{FF2B5EF4-FFF2-40B4-BE49-F238E27FC236}">
                <a16:creationId xmlns:a16="http://schemas.microsoft.com/office/drawing/2014/main" id="{B84539D5-9BD9-45C2-892F-32DF8846728A}"/>
              </a:ext>
            </a:extLst>
          </p:cNvPr>
          <p:cNvSpPr>
            <a:spLocks xmlns:a="http://schemas.openxmlformats.org/drawingml/2006/main" noGrp="1"/>
          </p:cNvSpPr>
          <p:nvPr/>
        </p:nvSpPr>
        <p:spPr>
          <a:xfrm xmlns:a="http://schemas.openxmlformats.org/drawingml/2006/main">
            <a:off x="1123950" y="39433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equipment selection</a:t>
            </a:r>
          </a:p>
        </p:txBody>
      </p:sp>
      <p:sp>
        <p:nvSpPr>
          <p:cNvPr id="17" name="">
            <a:extLst xmlns:a="http://schemas.openxmlformats.org/drawingml/2006/main">
              <a:ext uri="{FF2B5EF4-FFF2-40B4-BE49-F238E27FC236}">
                <a16:creationId xmlns:a16="http://schemas.microsoft.com/office/drawing/2014/main" id="{56B59CC3-D076-4D72-AE91-CFF14E3B8A85}"/>
              </a:ext>
            </a:extLst>
          </p:cNvPr>
          <p:cNvSpPr>
            <a:spLocks xmlns:a="http://schemas.openxmlformats.org/drawingml/2006/main" noGrp="1"/>
          </p:cNvSpPr>
          <p:nvPr/>
        </p:nvSpPr>
        <p:spPr>
          <a:xfrm xmlns:a="http://schemas.openxmlformats.org/drawingml/2006/main">
            <a:off x="895350" y="4457700"/>
            <a:ext cx="114300" cy="11430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8" name="">
            <a:extLst xmlns:a="http://schemas.openxmlformats.org/drawingml/2006/main">
              <a:ext uri="{FF2B5EF4-FFF2-40B4-BE49-F238E27FC236}">
                <a16:creationId xmlns:a16="http://schemas.microsoft.com/office/drawing/2014/main" id="{B7035B8D-A026-4281-AF79-AF96B9325020}"/>
              </a:ext>
            </a:extLst>
          </p:cNvPr>
          <p:cNvSpPr>
            <a:spLocks xmlns:a="http://schemas.openxmlformats.org/drawingml/2006/main" noGrp="1"/>
          </p:cNvSpPr>
          <p:nvPr/>
        </p:nvSpPr>
        <p:spPr>
          <a:xfrm xmlns:a="http://schemas.openxmlformats.org/drawingml/2006/main">
            <a:off x="1123950" y="43624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receiving hospital</a:t>
            </a:r>
          </a:p>
        </p:txBody>
      </p:sp>
      <p:sp>
        <p:nvSpPr>
          <p:cNvPr id="19" name="">
            <a:extLst xmlns:a="http://schemas.openxmlformats.org/drawingml/2006/main">
              <a:ext uri="{FF2B5EF4-FFF2-40B4-BE49-F238E27FC236}">
                <a16:creationId xmlns:a16="http://schemas.microsoft.com/office/drawing/2014/main" id="{A35CBCB7-7913-4EE2-84A4-9CE250403332}"/>
              </a:ext>
            </a:extLst>
          </p:cNvPr>
          <p:cNvSpPr>
            <a:spLocks xmlns:a="http://schemas.openxmlformats.org/drawingml/2006/main" noGrp="1"/>
          </p:cNvSpPr>
          <p:nvPr/>
        </p:nvSpPr>
        <p:spPr>
          <a:xfrm xmlns:a="http://schemas.openxmlformats.org/drawingml/2006/main">
            <a:off x="4324350" y="1809750"/>
            <a:ext cx="3257550" cy="3352800"/>
          </a:xfrm>
          <a:prstGeom xmlns:a="http://schemas.openxmlformats.org/drawingml/2006/main" prst="roundRect">
            <a:avLst>
              <a:gd name="adj" fmla="val 3509"/>
            </a:avLst>
          </a:prstGeom>
          <a:solidFill xmlns:a="http://schemas.openxmlformats.org/drawingml/2006/main">
            <a:srgbClr val="0D3852"/>
          </a:solidFill>
          <a:ln xmlns:a="http://schemas.openxmlformats.org/drawingml/2006/main" w="19050">
            <a:solidFill>
              <a:srgbClr val="0B4F71"/>
            </a:solidFill>
            <a:prstDash val="solid"/>
          </a:ln>
        </p:spPr>
      </p:sp>
      <p:sp>
        <p:nvSpPr>
          <p:cNvPr id="20" name="">
            <a:extLst xmlns:a="http://schemas.openxmlformats.org/drawingml/2006/main">
              <a:ext uri="{FF2B5EF4-FFF2-40B4-BE49-F238E27FC236}">
                <a16:creationId xmlns:a16="http://schemas.microsoft.com/office/drawing/2014/main" id="{C0D444BE-0378-4FC8-8F3D-2ED7400FBDC5}"/>
              </a:ext>
            </a:extLst>
          </p:cNvPr>
          <p:cNvSpPr>
            <a:spLocks xmlns:a="http://schemas.openxmlformats.org/drawingml/2006/main" noGrp="1"/>
          </p:cNvSpPr>
          <p:nvPr/>
        </p:nvSpPr>
        <p:spPr>
          <a:xfrm xmlns:a="http://schemas.openxmlformats.org/drawingml/2006/main">
            <a:off x="4572000" y="2057400"/>
            <a:ext cx="419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0B4F71"/>
                </a:solidFill>
              </a:defRPr>
            </a:pPr>
            <a:r>
              <a:rPr sz="1200" b="1" i="0">
                <a:solidFill>
                  <a:srgbClr val="0B4F71"/>
                </a:solidFill>
              </a:rPr>
              <a:t>02</a:t>
            </a:r>
          </a:p>
        </p:txBody>
      </p:sp>
      <p:sp>
        <p:nvSpPr>
          <p:cNvPr id="21" name="">
            <a:extLst xmlns:a="http://schemas.openxmlformats.org/drawingml/2006/main">
              <a:ext uri="{FF2B5EF4-FFF2-40B4-BE49-F238E27FC236}">
                <a16:creationId xmlns:a16="http://schemas.microsoft.com/office/drawing/2014/main" id="{00AC043D-5D99-48C2-A6BF-896E68A22443}"/>
              </a:ext>
            </a:extLst>
          </p:cNvPr>
          <p:cNvSpPr>
            <a:spLocks xmlns:a="http://schemas.openxmlformats.org/drawingml/2006/main" noGrp="1"/>
          </p:cNvSpPr>
          <p:nvPr/>
        </p:nvSpPr>
        <p:spPr>
          <a:xfrm xmlns:a="http://schemas.openxmlformats.org/drawingml/2006/main">
            <a:off x="4572000" y="2476500"/>
            <a:ext cx="2762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FFFF"/>
                </a:solidFill>
              </a:defRPr>
            </a:pPr>
            <a:r>
              <a:rPr sz="1875" b="1" i="0">
                <a:solidFill>
                  <a:srgbClr val="FFFFFF"/>
                </a:solidFill>
              </a:rPr>
              <a:t>FLIGHT OPERATIONS</a:t>
            </a:r>
          </a:p>
        </p:txBody>
      </p:sp>
      <p:sp>
        <p:nvSpPr>
          <p:cNvPr id="22" name="">
            <a:extLst xmlns:a="http://schemas.openxmlformats.org/drawingml/2006/main">
              <a:ext uri="{FF2B5EF4-FFF2-40B4-BE49-F238E27FC236}">
                <a16:creationId xmlns:a16="http://schemas.microsoft.com/office/drawing/2014/main" id="{AF53310A-4189-452B-9A66-D1BD2F359FC8}"/>
              </a:ext>
            </a:extLst>
          </p:cNvPr>
          <p:cNvSpPr>
            <a:spLocks xmlns:a="http://schemas.openxmlformats.org/drawingml/2006/main" noGrp="1"/>
          </p:cNvSpPr>
          <p:nvPr/>
        </p:nvSpPr>
        <p:spPr>
          <a:xfrm xmlns:a="http://schemas.openxmlformats.org/drawingml/2006/main">
            <a:off x="4610100" y="3200400"/>
            <a:ext cx="1143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3" name="">
            <a:extLst xmlns:a="http://schemas.openxmlformats.org/drawingml/2006/main">
              <a:ext uri="{FF2B5EF4-FFF2-40B4-BE49-F238E27FC236}">
                <a16:creationId xmlns:a16="http://schemas.microsoft.com/office/drawing/2014/main" id="{FECC4ADB-4227-48EC-9B10-5C52F2A5EE47}"/>
              </a:ext>
            </a:extLst>
          </p:cNvPr>
          <p:cNvSpPr>
            <a:spLocks xmlns:a="http://schemas.openxmlformats.org/drawingml/2006/main" noGrp="1"/>
          </p:cNvSpPr>
          <p:nvPr/>
        </p:nvSpPr>
        <p:spPr>
          <a:xfrm xmlns:a="http://schemas.openxmlformats.org/drawingml/2006/main">
            <a:off x="4838700" y="31051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crew + aircraft</a:t>
            </a:r>
          </a:p>
        </p:txBody>
      </p:sp>
      <p:sp>
        <p:nvSpPr>
          <p:cNvPr id="24" name="">
            <a:extLst xmlns:a="http://schemas.openxmlformats.org/drawingml/2006/main">
              <a:ext uri="{FF2B5EF4-FFF2-40B4-BE49-F238E27FC236}">
                <a16:creationId xmlns:a16="http://schemas.microsoft.com/office/drawing/2014/main" id="{F0BEAFE5-E08B-4100-9F7E-75405438B415}"/>
              </a:ext>
            </a:extLst>
          </p:cNvPr>
          <p:cNvSpPr>
            <a:spLocks xmlns:a="http://schemas.openxmlformats.org/drawingml/2006/main" noGrp="1"/>
          </p:cNvSpPr>
          <p:nvPr/>
        </p:nvSpPr>
        <p:spPr>
          <a:xfrm xmlns:a="http://schemas.openxmlformats.org/drawingml/2006/main">
            <a:off x="4610100" y="3619500"/>
            <a:ext cx="1143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5" name="">
            <a:extLst xmlns:a="http://schemas.openxmlformats.org/drawingml/2006/main">
              <a:ext uri="{FF2B5EF4-FFF2-40B4-BE49-F238E27FC236}">
                <a16:creationId xmlns:a16="http://schemas.microsoft.com/office/drawing/2014/main" id="{57EBC417-A6F7-41B3-9952-1C66C6B71B80}"/>
              </a:ext>
            </a:extLst>
          </p:cNvPr>
          <p:cNvSpPr>
            <a:spLocks xmlns:a="http://schemas.openxmlformats.org/drawingml/2006/main" noGrp="1"/>
          </p:cNvSpPr>
          <p:nvPr/>
        </p:nvSpPr>
        <p:spPr>
          <a:xfrm xmlns:a="http://schemas.openxmlformats.org/drawingml/2006/main">
            <a:off x="4838700" y="35242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maintenance status</a:t>
            </a:r>
          </a:p>
        </p:txBody>
      </p:sp>
      <p:sp>
        <p:nvSpPr>
          <p:cNvPr id="26" name="">
            <a:extLst xmlns:a="http://schemas.openxmlformats.org/drawingml/2006/main">
              <a:ext uri="{FF2B5EF4-FFF2-40B4-BE49-F238E27FC236}">
                <a16:creationId xmlns:a16="http://schemas.microsoft.com/office/drawing/2014/main" id="{ADA3722F-316C-43FF-A4DD-572CA84309E0}"/>
              </a:ext>
            </a:extLst>
          </p:cNvPr>
          <p:cNvSpPr>
            <a:spLocks xmlns:a="http://schemas.openxmlformats.org/drawingml/2006/main" noGrp="1"/>
          </p:cNvSpPr>
          <p:nvPr/>
        </p:nvSpPr>
        <p:spPr>
          <a:xfrm xmlns:a="http://schemas.openxmlformats.org/drawingml/2006/main">
            <a:off x="4610100" y="4038600"/>
            <a:ext cx="1143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7" name="">
            <a:extLst xmlns:a="http://schemas.openxmlformats.org/drawingml/2006/main">
              <a:ext uri="{FF2B5EF4-FFF2-40B4-BE49-F238E27FC236}">
                <a16:creationId xmlns:a16="http://schemas.microsoft.com/office/drawing/2014/main" id="{DC69A6F1-2053-4CC9-B1BF-B220B456C3D9}"/>
              </a:ext>
            </a:extLst>
          </p:cNvPr>
          <p:cNvSpPr>
            <a:spLocks xmlns:a="http://schemas.openxmlformats.org/drawingml/2006/main" noGrp="1"/>
          </p:cNvSpPr>
          <p:nvPr/>
        </p:nvSpPr>
        <p:spPr>
          <a:xfrm xmlns:a="http://schemas.openxmlformats.org/drawingml/2006/main">
            <a:off x="4838700" y="39433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weather + NOTAM</a:t>
            </a:r>
          </a:p>
        </p:txBody>
      </p:sp>
      <p:sp>
        <p:nvSpPr>
          <p:cNvPr id="28" name="">
            <a:extLst xmlns:a="http://schemas.openxmlformats.org/drawingml/2006/main">
              <a:ext uri="{FF2B5EF4-FFF2-40B4-BE49-F238E27FC236}">
                <a16:creationId xmlns:a16="http://schemas.microsoft.com/office/drawing/2014/main" id="{3FCB6FA7-8A16-4FB1-86DA-DA77DCAEB416}"/>
              </a:ext>
            </a:extLst>
          </p:cNvPr>
          <p:cNvSpPr>
            <a:spLocks xmlns:a="http://schemas.openxmlformats.org/drawingml/2006/main" noGrp="1"/>
          </p:cNvSpPr>
          <p:nvPr/>
        </p:nvSpPr>
        <p:spPr>
          <a:xfrm xmlns:a="http://schemas.openxmlformats.org/drawingml/2006/main">
            <a:off x="4610100" y="4457700"/>
            <a:ext cx="1143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9" name="">
            <a:extLst xmlns:a="http://schemas.openxmlformats.org/drawingml/2006/main">
              <a:ext uri="{FF2B5EF4-FFF2-40B4-BE49-F238E27FC236}">
                <a16:creationId xmlns:a16="http://schemas.microsoft.com/office/drawing/2014/main" id="{ABA8B511-6158-4C92-9F2E-345BB2A7583D}"/>
              </a:ext>
            </a:extLst>
          </p:cNvPr>
          <p:cNvSpPr>
            <a:spLocks xmlns:a="http://schemas.openxmlformats.org/drawingml/2006/main" noGrp="1"/>
          </p:cNvSpPr>
          <p:nvPr/>
        </p:nvSpPr>
        <p:spPr>
          <a:xfrm xmlns:a="http://schemas.openxmlformats.org/drawingml/2006/main">
            <a:off x="4838700" y="43624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reserves + alternates</a:t>
            </a:r>
          </a:p>
        </p:txBody>
      </p:sp>
      <p:sp>
        <p:nvSpPr>
          <p:cNvPr id="30" name="">
            <a:extLst xmlns:a="http://schemas.openxmlformats.org/drawingml/2006/main">
              <a:ext uri="{FF2B5EF4-FFF2-40B4-BE49-F238E27FC236}">
                <a16:creationId xmlns:a16="http://schemas.microsoft.com/office/drawing/2014/main" id="{267D4279-5659-4F6E-B80F-A8A99E25BC6C}"/>
              </a:ext>
            </a:extLst>
          </p:cNvPr>
          <p:cNvSpPr>
            <a:spLocks xmlns:a="http://schemas.openxmlformats.org/drawingml/2006/main" noGrp="1"/>
          </p:cNvSpPr>
          <p:nvPr/>
        </p:nvSpPr>
        <p:spPr>
          <a:xfrm xmlns:a="http://schemas.openxmlformats.org/drawingml/2006/main">
            <a:off x="8039100" y="1809750"/>
            <a:ext cx="3257550" cy="3352800"/>
          </a:xfrm>
          <a:prstGeom xmlns:a="http://schemas.openxmlformats.org/drawingml/2006/main" prst="roundRect">
            <a:avLst>
              <a:gd name="adj" fmla="val 3509"/>
            </a:avLst>
          </a:prstGeom>
          <a:solidFill xmlns:a="http://schemas.openxmlformats.org/drawingml/2006/main">
            <a:srgbClr val="0B263A"/>
          </a:solidFill>
          <a:ln xmlns:a="http://schemas.openxmlformats.org/drawingml/2006/main" w="19050">
            <a:solidFill>
              <a:srgbClr val="0B8F87"/>
            </a:solidFill>
            <a:prstDash val="solid"/>
          </a:ln>
        </p:spPr>
      </p:sp>
      <p:sp>
        <p:nvSpPr>
          <p:cNvPr id="31" name="">
            <a:extLst xmlns:a="http://schemas.openxmlformats.org/drawingml/2006/main">
              <a:ext uri="{FF2B5EF4-FFF2-40B4-BE49-F238E27FC236}">
                <a16:creationId xmlns:a16="http://schemas.microsoft.com/office/drawing/2014/main" id="{F2E768A4-8C7D-4645-954A-2F037189EFDB}"/>
              </a:ext>
            </a:extLst>
          </p:cNvPr>
          <p:cNvSpPr>
            <a:spLocks xmlns:a="http://schemas.openxmlformats.org/drawingml/2006/main" noGrp="1"/>
          </p:cNvSpPr>
          <p:nvPr/>
        </p:nvSpPr>
        <p:spPr>
          <a:xfrm xmlns:a="http://schemas.openxmlformats.org/drawingml/2006/main">
            <a:off x="8286750" y="2057400"/>
            <a:ext cx="419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0B8F87"/>
                </a:solidFill>
              </a:defRPr>
            </a:pPr>
            <a:r>
              <a:rPr sz="1200" b="1" i="0">
                <a:solidFill>
                  <a:srgbClr val="0B8F87"/>
                </a:solidFill>
              </a:rPr>
              <a:t>03</a:t>
            </a:r>
          </a:p>
        </p:txBody>
      </p:sp>
      <p:sp>
        <p:nvSpPr>
          <p:cNvPr id="32" name="">
            <a:extLst xmlns:a="http://schemas.openxmlformats.org/drawingml/2006/main">
              <a:ext uri="{FF2B5EF4-FFF2-40B4-BE49-F238E27FC236}">
                <a16:creationId xmlns:a16="http://schemas.microsoft.com/office/drawing/2014/main" id="{3BADDE36-F05D-4871-B324-9EF918AFFA58}"/>
              </a:ext>
            </a:extLst>
          </p:cNvPr>
          <p:cNvSpPr>
            <a:spLocks xmlns:a="http://schemas.openxmlformats.org/drawingml/2006/main" noGrp="1"/>
          </p:cNvSpPr>
          <p:nvPr/>
        </p:nvSpPr>
        <p:spPr>
          <a:xfrm xmlns:a="http://schemas.openxmlformats.org/drawingml/2006/main">
            <a:off x="8286750" y="2476500"/>
            <a:ext cx="2762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FFFF"/>
                </a:solidFill>
              </a:defRPr>
            </a:pPr>
            <a:r>
              <a:rPr sz="1875" b="1" i="0">
                <a:solidFill>
                  <a:srgbClr val="FFFFFF"/>
                </a:solidFill>
              </a:rPr>
              <a:t>MISSION CONTROL</a:t>
            </a:r>
          </a:p>
        </p:txBody>
      </p:sp>
      <p:sp>
        <p:nvSpPr>
          <p:cNvPr id="33" name="">
            <a:extLst xmlns:a="http://schemas.openxmlformats.org/drawingml/2006/main">
              <a:ext uri="{FF2B5EF4-FFF2-40B4-BE49-F238E27FC236}">
                <a16:creationId xmlns:a16="http://schemas.microsoft.com/office/drawing/2014/main" id="{9B52DAB5-2348-442A-88AF-B765DF953FA4}"/>
              </a:ext>
            </a:extLst>
          </p:cNvPr>
          <p:cNvSpPr>
            <a:spLocks xmlns:a="http://schemas.openxmlformats.org/drawingml/2006/main" noGrp="1"/>
          </p:cNvSpPr>
          <p:nvPr/>
        </p:nvSpPr>
        <p:spPr>
          <a:xfrm xmlns:a="http://schemas.openxmlformats.org/drawingml/2006/main">
            <a:off x="8324850" y="3200400"/>
            <a:ext cx="114300" cy="1143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4" name="">
            <a:extLst xmlns:a="http://schemas.openxmlformats.org/drawingml/2006/main">
              <a:ext uri="{FF2B5EF4-FFF2-40B4-BE49-F238E27FC236}">
                <a16:creationId xmlns:a16="http://schemas.microsoft.com/office/drawing/2014/main" id="{F4EDB591-C759-41C0-9A92-8AB9372F096D}"/>
              </a:ext>
            </a:extLst>
          </p:cNvPr>
          <p:cNvSpPr>
            <a:spLocks xmlns:a="http://schemas.openxmlformats.org/drawingml/2006/main" noGrp="1"/>
          </p:cNvSpPr>
          <p:nvPr/>
        </p:nvSpPr>
        <p:spPr>
          <a:xfrm xmlns:a="http://schemas.openxmlformats.org/drawingml/2006/main">
            <a:off x="8553450" y="31051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intake + dispatch</a:t>
            </a:r>
          </a:p>
        </p:txBody>
      </p:sp>
      <p:sp>
        <p:nvSpPr>
          <p:cNvPr id="35" name="">
            <a:extLst xmlns:a="http://schemas.openxmlformats.org/drawingml/2006/main">
              <a:ext uri="{FF2B5EF4-FFF2-40B4-BE49-F238E27FC236}">
                <a16:creationId xmlns:a16="http://schemas.microsoft.com/office/drawing/2014/main" id="{9D52A46A-FD14-4466-B4C4-CA968A66EB8E}"/>
              </a:ext>
            </a:extLst>
          </p:cNvPr>
          <p:cNvSpPr>
            <a:spLocks xmlns:a="http://schemas.openxmlformats.org/drawingml/2006/main" noGrp="1"/>
          </p:cNvSpPr>
          <p:nvPr/>
        </p:nvSpPr>
        <p:spPr>
          <a:xfrm xmlns:a="http://schemas.openxmlformats.org/drawingml/2006/main">
            <a:off x="8324850" y="3619500"/>
            <a:ext cx="114300" cy="1143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6" name="">
            <a:extLst xmlns:a="http://schemas.openxmlformats.org/drawingml/2006/main">
              <a:ext uri="{FF2B5EF4-FFF2-40B4-BE49-F238E27FC236}">
                <a16:creationId xmlns:a16="http://schemas.microsoft.com/office/drawing/2014/main" id="{E1113E2E-F95B-4AA5-9942-DF751F19ABCE}"/>
              </a:ext>
            </a:extLst>
          </p:cNvPr>
          <p:cNvSpPr>
            <a:spLocks xmlns:a="http://schemas.openxmlformats.org/drawingml/2006/main" noGrp="1"/>
          </p:cNvSpPr>
          <p:nvPr/>
        </p:nvSpPr>
        <p:spPr>
          <a:xfrm xmlns:a="http://schemas.openxmlformats.org/drawingml/2006/main">
            <a:off x="8553450" y="35242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tracking + comms</a:t>
            </a:r>
          </a:p>
        </p:txBody>
      </p:sp>
      <p:sp>
        <p:nvSpPr>
          <p:cNvPr id="37" name="">
            <a:extLst xmlns:a="http://schemas.openxmlformats.org/drawingml/2006/main">
              <a:ext uri="{FF2B5EF4-FFF2-40B4-BE49-F238E27FC236}">
                <a16:creationId xmlns:a16="http://schemas.microsoft.com/office/drawing/2014/main" id="{EAE32EF7-90FF-4606-A6C8-E4918DE137CA}"/>
              </a:ext>
            </a:extLst>
          </p:cNvPr>
          <p:cNvSpPr>
            <a:spLocks xmlns:a="http://schemas.openxmlformats.org/drawingml/2006/main" noGrp="1"/>
          </p:cNvSpPr>
          <p:nvPr/>
        </p:nvSpPr>
        <p:spPr>
          <a:xfrm xmlns:a="http://schemas.openxmlformats.org/drawingml/2006/main">
            <a:off x="8324850" y="4038600"/>
            <a:ext cx="114300" cy="1143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8" name="">
            <a:extLst xmlns:a="http://schemas.openxmlformats.org/drawingml/2006/main">
              <a:ext uri="{FF2B5EF4-FFF2-40B4-BE49-F238E27FC236}">
                <a16:creationId xmlns:a16="http://schemas.microsoft.com/office/drawing/2014/main" id="{11D35E17-633C-4220-BF78-1E46189F2AF6}"/>
              </a:ext>
            </a:extLst>
          </p:cNvPr>
          <p:cNvSpPr>
            <a:spLocks xmlns:a="http://schemas.openxmlformats.org/drawingml/2006/main" noGrp="1"/>
          </p:cNvSpPr>
          <p:nvPr/>
        </p:nvSpPr>
        <p:spPr>
          <a:xfrm xmlns:a="http://schemas.openxmlformats.org/drawingml/2006/main">
            <a:off x="8553450" y="39433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family coordination</a:t>
            </a:r>
          </a:p>
        </p:txBody>
      </p:sp>
      <p:sp>
        <p:nvSpPr>
          <p:cNvPr id="39" name="">
            <a:extLst xmlns:a="http://schemas.openxmlformats.org/drawingml/2006/main">
              <a:ext uri="{FF2B5EF4-FFF2-40B4-BE49-F238E27FC236}">
                <a16:creationId xmlns:a16="http://schemas.microsoft.com/office/drawing/2014/main" id="{7A579065-6890-4767-A56E-38D2EB8C7968}"/>
              </a:ext>
            </a:extLst>
          </p:cNvPr>
          <p:cNvSpPr>
            <a:spLocks xmlns:a="http://schemas.openxmlformats.org/drawingml/2006/main" noGrp="1"/>
          </p:cNvSpPr>
          <p:nvPr/>
        </p:nvSpPr>
        <p:spPr>
          <a:xfrm xmlns:a="http://schemas.openxmlformats.org/drawingml/2006/main">
            <a:off x="8324850" y="4457700"/>
            <a:ext cx="114300" cy="1143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40" name="">
            <a:extLst xmlns:a="http://schemas.openxmlformats.org/drawingml/2006/main">
              <a:ext uri="{FF2B5EF4-FFF2-40B4-BE49-F238E27FC236}">
                <a16:creationId xmlns:a16="http://schemas.microsoft.com/office/drawing/2014/main" id="{81D1C042-4CF5-4F5D-BC06-C9A1D1A4EB12}"/>
              </a:ext>
            </a:extLst>
          </p:cNvPr>
          <p:cNvSpPr>
            <a:spLocks xmlns:a="http://schemas.openxmlformats.org/drawingml/2006/main" noGrp="1"/>
          </p:cNvSpPr>
          <p:nvPr/>
        </p:nvSpPr>
        <p:spPr>
          <a:xfrm xmlns:a="http://schemas.openxmlformats.org/drawingml/2006/main">
            <a:off x="8553450" y="4362450"/>
            <a:ext cx="238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documentation</a:t>
            </a:r>
          </a:p>
        </p:txBody>
      </p:sp>
      <p:sp>
        <p:nvSpPr>
          <p:cNvPr id="41" name="">
            <a:extLst xmlns:a="http://schemas.openxmlformats.org/drawingml/2006/main">
              <a:ext uri="{FF2B5EF4-FFF2-40B4-BE49-F238E27FC236}">
                <a16:creationId xmlns:a16="http://schemas.microsoft.com/office/drawing/2014/main" id="{287CDE40-B870-413A-A7E3-D0C3F9FF0271}"/>
              </a:ext>
            </a:extLst>
          </p:cNvPr>
          <p:cNvSpPr>
            <a:spLocks xmlns:a="http://schemas.openxmlformats.org/drawingml/2006/main" noGrp="1"/>
          </p:cNvSpPr>
          <p:nvPr/>
        </p:nvSpPr>
        <p:spPr>
          <a:xfrm xmlns:a="http://schemas.openxmlformats.org/drawingml/2006/main">
            <a:off x="2095500" y="5505450"/>
            <a:ext cx="8001000" cy="476250"/>
          </a:xfrm>
          <a:prstGeom xmlns:a="http://schemas.openxmlformats.org/drawingml/2006/main" prst="roundRect">
            <a:avLst>
              <a:gd name="adj" fmla="val 24000"/>
            </a:avLst>
          </a:prstGeom>
          <a:solidFill xmlns:a="http://schemas.openxmlformats.org/drawingml/2006/main">
            <a:srgbClr val="E31E24"/>
          </a:solidFill>
          <a:ln xmlns:a="http://schemas.openxmlformats.org/drawingml/2006/main" w="0">
            <a:solidFill>
              <a:srgbClr val="E31E24"/>
            </a:solidFill>
            <a:prstDash val="solid"/>
          </a:ln>
        </p:spPr>
      </p:sp>
      <p:sp>
        <p:nvSpPr>
          <p:cNvPr id="42" name="">
            <a:extLst xmlns:a="http://schemas.openxmlformats.org/drawingml/2006/main">
              <a:ext uri="{FF2B5EF4-FFF2-40B4-BE49-F238E27FC236}">
                <a16:creationId xmlns:a16="http://schemas.microsoft.com/office/drawing/2014/main" id="{F6350982-ADCB-4B38-BCA8-377ED8232B39}"/>
              </a:ext>
            </a:extLst>
          </p:cNvPr>
          <p:cNvSpPr>
            <a:spLocks xmlns:a="http://schemas.openxmlformats.org/drawingml/2006/main" noGrp="1"/>
          </p:cNvSpPr>
          <p:nvPr/>
        </p:nvSpPr>
        <p:spPr>
          <a:xfrm xmlns:a="http://schemas.openxmlformats.org/drawingml/2006/main">
            <a:off x="2324100" y="5619750"/>
            <a:ext cx="75438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i="0">
                <a:solidFill>
                  <a:srgbClr val="FFFFFF"/>
                </a:solidFill>
              </a:defRPr>
            </a:pPr>
            <a:r>
              <a:rPr sz="1500" b="1" i="0">
                <a:solidFill>
                  <a:srgbClr val="FFFFFF"/>
                </a:solidFill>
              </a:rPr>
              <a:t>GO / NO-GO: clinical need x aviation safety x network readiness</a:t>
            </a:r>
          </a:p>
        </p:txBody>
      </p:sp>
    </p:spTree>
    <p:extLst>
      <p:ext uri="{BB962C8B-B14F-4D97-AF65-F5344CB8AC3E}">
        <p14:creationId xmlns:p14="http://schemas.microsoft.com/office/powerpoint/2010/main" val="474585832"/>
      </p:ext>
    </p:extLst>
  </p:cSld>
</p:sld>
</file>

<file path=ppt/slides/slide21.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3" name="">
            <a:extLst xmlns:a="http://schemas.openxmlformats.org/drawingml/2006/main">
              <a:ext uri="{FF2B5EF4-FFF2-40B4-BE49-F238E27FC236}">
                <a16:creationId xmlns:a16="http://schemas.microsoft.com/office/drawing/2014/main" id="{A3EB62AC-71D6-410C-8071-F0E9C69A4F20}"/>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FD541F5A-45FA-4B14-88C5-946EC62CD27E}"/>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BUSINESS MODEL</a:t>
            </a:r>
          </a:p>
        </p:txBody>
      </p:sp>
      <p:sp>
        <p:nvSpPr>
          <p:cNvPr id="3" name="">
            <a:extLst xmlns:a="http://schemas.openxmlformats.org/drawingml/2006/main">
              <a:ext uri="{FF2B5EF4-FFF2-40B4-BE49-F238E27FC236}">
                <a16:creationId xmlns:a16="http://schemas.microsoft.com/office/drawing/2014/main" id="{EF3497AF-9DD9-4505-9B08-98A72FF5415D}"/>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Blend readiness with mission revenue.</a:t>
            </a:r>
          </a:p>
        </p:txBody>
      </p:sp>
      <p:sp>
        <p:nvSpPr>
          <p:cNvPr id="4" name="">
            <a:extLst xmlns:a="http://schemas.openxmlformats.org/drawingml/2006/main">
              <a:ext uri="{FF2B5EF4-FFF2-40B4-BE49-F238E27FC236}">
                <a16:creationId xmlns:a16="http://schemas.microsoft.com/office/drawing/2014/main" id="{F0E5208B-07D0-433C-882F-7B2FDF5C55F2}"/>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246A2453-38E1-4B61-83A8-1A6C2B281387}"/>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823D1A3F-9880-449D-B00E-AAC605709B68}"/>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BUSINESS MODEL</a:t>
            </a:r>
          </a:p>
        </p:txBody>
      </p:sp>
      <p:sp>
        <p:nvSpPr>
          <p:cNvPr id="7" name="">
            <a:extLst xmlns:a="http://schemas.openxmlformats.org/drawingml/2006/main">
              <a:ext uri="{FF2B5EF4-FFF2-40B4-BE49-F238E27FC236}">
                <a16:creationId xmlns:a16="http://schemas.microsoft.com/office/drawing/2014/main" id="{20E490FB-2C7A-43B8-9D4E-C68010E0A33F}"/>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21</a:t>
            </a:r>
          </a:p>
        </p:txBody>
      </p:sp>
      <p:sp>
        <p:nvSpPr>
          <p:cNvPr id="8" name="">
            <a:extLst xmlns:a="http://schemas.openxmlformats.org/drawingml/2006/main">
              <a:ext uri="{FF2B5EF4-FFF2-40B4-BE49-F238E27FC236}">
                <a16:creationId xmlns:a16="http://schemas.microsoft.com/office/drawing/2014/main" id="{E8810EC9-C2F5-4BC5-84FA-FCFC6B380276}"/>
              </a:ext>
            </a:extLst>
          </p:cNvPr>
          <p:cNvSpPr>
            <a:spLocks xmlns:a="http://schemas.openxmlformats.org/drawingml/2006/main" noGrp="1"/>
          </p:cNvSpPr>
          <p:nvPr/>
        </p:nvSpPr>
        <p:spPr>
          <a:xfrm xmlns:a="http://schemas.openxmlformats.org/drawingml/2006/main">
            <a:off x="609600" y="1733550"/>
            <a:ext cx="266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CUSTOMERS</a:t>
            </a:r>
          </a:p>
        </p:txBody>
      </p:sp>
      <p:sp>
        <p:nvSpPr>
          <p:cNvPr id="9" name="">
            <a:extLst xmlns:a="http://schemas.openxmlformats.org/drawingml/2006/main">
              <a:ext uri="{FF2B5EF4-FFF2-40B4-BE49-F238E27FC236}">
                <a16:creationId xmlns:a16="http://schemas.microsoft.com/office/drawing/2014/main" id="{E2006BC5-D82C-44EC-BC96-FE307A76B6B6}"/>
              </a:ext>
            </a:extLst>
          </p:cNvPr>
          <p:cNvSpPr>
            <a:spLocks xmlns:a="http://schemas.openxmlformats.org/drawingml/2006/main" noGrp="1"/>
          </p:cNvSpPr>
          <p:nvPr/>
        </p:nvSpPr>
        <p:spPr>
          <a:xfrm xmlns:a="http://schemas.openxmlformats.org/drawingml/2006/main">
            <a:off x="609600" y="2152650"/>
            <a:ext cx="285750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10" name="">
            <a:extLst xmlns:a="http://schemas.openxmlformats.org/drawingml/2006/main">
              <a:ext uri="{FF2B5EF4-FFF2-40B4-BE49-F238E27FC236}">
                <a16:creationId xmlns:a16="http://schemas.microsoft.com/office/drawing/2014/main" id="{6B484D9F-3ABA-4190-BE6B-A2FEEF07DEB0}"/>
              </a:ext>
            </a:extLst>
          </p:cNvPr>
          <p:cNvSpPr>
            <a:spLocks xmlns:a="http://schemas.openxmlformats.org/drawingml/2006/main" noGrp="1"/>
          </p:cNvSpPr>
          <p:nvPr/>
        </p:nvSpPr>
        <p:spPr>
          <a:xfrm xmlns:a="http://schemas.openxmlformats.org/drawingml/2006/main">
            <a:off x="800100" y="224790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government</a:t>
            </a:r>
          </a:p>
        </p:txBody>
      </p:sp>
      <p:sp>
        <p:nvSpPr>
          <p:cNvPr id="11" name="">
            <a:extLst xmlns:a="http://schemas.openxmlformats.org/drawingml/2006/main">
              <a:ext uri="{FF2B5EF4-FFF2-40B4-BE49-F238E27FC236}">
                <a16:creationId xmlns:a16="http://schemas.microsoft.com/office/drawing/2014/main" id="{04CA931D-0511-4B5C-90F2-1AB6E0CDF2C9}"/>
              </a:ext>
            </a:extLst>
          </p:cNvPr>
          <p:cNvSpPr>
            <a:spLocks xmlns:a="http://schemas.openxmlformats.org/drawingml/2006/main" noGrp="1"/>
          </p:cNvSpPr>
          <p:nvPr/>
        </p:nvSpPr>
        <p:spPr>
          <a:xfrm xmlns:a="http://schemas.openxmlformats.org/drawingml/2006/main">
            <a:off x="609600" y="2705100"/>
            <a:ext cx="2857500" cy="400050"/>
          </a:xfrm>
          <a:prstGeom xmlns:a="http://schemas.openxmlformats.org/drawingml/2006/main" prst="roundRect">
            <a:avLst>
              <a:gd name="adj" fmla="val 28571"/>
            </a:avLst>
          </a:prstGeom>
          <a:solidFill xmlns:a="http://schemas.openxmlformats.org/drawingml/2006/main">
            <a:srgbClr val="0B263A"/>
          </a:solidFill>
          <a:ln xmlns:a="http://schemas.openxmlformats.org/drawingml/2006/main" w="9525">
            <a:solidFill>
              <a:srgbClr val="16364C"/>
            </a:solidFill>
            <a:prstDash val="solid"/>
          </a:ln>
        </p:spPr>
      </p:sp>
      <p:sp>
        <p:nvSpPr>
          <p:cNvPr id="12" name="">
            <a:extLst xmlns:a="http://schemas.openxmlformats.org/drawingml/2006/main">
              <a:ext uri="{FF2B5EF4-FFF2-40B4-BE49-F238E27FC236}">
                <a16:creationId xmlns:a16="http://schemas.microsoft.com/office/drawing/2014/main" id="{FE77D871-D3B4-48F3-8AF9-A2399B7C6163}"/>
              </a:ext>
            </a:extLst>
          </p:cNvPr>
          <p:cNvSpPr>
            <a:spLocks xmlns:a="http://schemas.openxmlformats.org/drawingml/2006/main" noGrp="1"/>
          </p:cNvSpPr>
          <p:nvPr/>
        </p:nvSpPr>
        <p:spPr>
          <a:xfrm xmlns:a="http://schemas.openxmlformats.org/drawingml/2006/main">
            <a:off x="800100" y="280035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hospital groups</a:t>
            </a:r>
          </a:p>
        </p:txBody>
      </p:sp>
      <p:sp>
        <p:nvSpPr>
          <p:cNvPr id="13" name="">
            <a:extLst xmlns:a="http://schemas.openxmlformats.org/drawingml/2006/main">
              <a:ext uri="{FF2B5EF4-FFF2-40B4-BE49-F238E27FC236}">
                <a16:creationId xmlns:a16="http://schemas.microsoft.com/office/drawing/2014/main" id="{CB972388-F31A-49A0-B451-E171C0A67C0C}"/>
              </a:ext>
            </a:extLst>
          </p:cNvPr>
          <p:cNvSpPr>
            <a:spLocks xmlns:a="http://schemas.openxmlformats.org/drawingml/2006/main" noGrp="1"/>
          </p:cNvSpPr>
          <p:nvPr/>
        </p:nvSpPr>
        <p:spPr>
          <a:xfrm xmlns:a="http://schemas.openxmlformats.org/drawingml/2006/main">
            <a:off x="609600" y="3257550"/>
            <a:ext cx="285750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14" name="">
            <a:extLst xmlns:a="http://schemas.openxmlformats.org/drawingml/2006/main">
              <a:ext uri="{FF2B5EF4-FFF2-40B4-BE49-F238E27FC236}">
                <a16:creationId xmlns:a16="http://schemas.microsoft.com/office/drawing/2014/main" id="{9E4F6755-CEEE-4CD5-B8D0-70E92580BC50}"/>
              </a:ext>
            </a:extLst>
          </p:cNvPr>
          <p:cNvSpPr>
            <a:spLocks xmlns:a="http://schemas.openxmlformats.org/drawingml/2006/main" noGrp="1"/>
          </p:cNvSpPr>
          <p:nvPr/>
        </p:nvSpPr>
        <p:spPr>
          <a:xfrm xmlns:a="http://schemas.openxmlformats.org/drawingml/2006/main">
            <a:off x="800100" y="335280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insurers</a:t>
            </a:r>
          </a:p>
        </p:txBody>
      </p:sp>
      <p:sp>
        <p:nvSpPr>
          <p:cNvPr id="15" name="">
            <a:extLst xmlns:a="http://schemas.openxmlformats.org/drawingml/2006/main">
              <a:ext uri="{FF2B5EF4-FFF2-40B4-BE49-F238E27FC236}">
                <a16:creationId xmlns:a16="http://schemas.microsoft.com/office/drawing/2014/main" id="{ED083746-795C-495D-9E5C-5965BC3F1E78}"/>
              </a:ext>
            </a:extLst>
          </p:cNvPr>
          <p:cNvSpPr>
            <a:spLocks xmlns:a="http://schemas.openxmlformats.org/drawingml/2006/main" noGrp="1"/>
          </p:cNvSpPr>
          <p:nvPr/>
        </p:nvSpPr>
        <p:spPr>
          <a:xfrm xmlns:a="http://schemas.openxmlformats.org/drawingml/2006/main">
            <a:off x="609600" y="3810000"/>
            <a:ext cx="2857500" cy="400050"/>
          </a:xfrm>
          <a:prstGeom xmlns:a="http://schemas.openxmlformats.org/drawingml/2006/main" prst="roundRect">
            <a:avLst>
              <a:gd name="adj" fmla="val 28571"/>
            </a:avLst>
          </a:prstGeom>
          <a:solidFill xmlns:a="http://schemas.openxmlformats.org/drawingml/2006/main">
            <a:srgbClr val="0B263A"/>
          </a:solidFill>
          <a:ln xmlns:a="http://schemas.openxmlformats.org/drawingml/2006/main" w="9525">
            <a:solidFill>
              <a:srgbClr val="16364C"/>
            </a:solidFill>
            <a:prstDash val="solid"/>
          </a:ln>
        </p:spPr>
      </p:sp>
      <p:sp>
        <p:nvSpPr>
          <p:cNvPr id="16" name="">
            <a:extLst xmlns:a="http://schemas.openxmlformats.org/drawingml/2006/main">
              <a:ext uri="{FF2B5EF4-FFF2-40B4-BE49-F238E27FC236}">
                <a16:creationId xmlns:a16="http://schemas.microsoft.com/office/drawing/2014/main" id="{5E47BE44-8905-44DD-B9E6-1AFD6BC4A6A5}"/>
              </a:ext>
            </a:extLst>
          </p:cNvPr>
          <p:cNvSpPr>
            <a:spLocks xmlns:a="http://schemas.openxmlformats.org/drawingml/2006/main" noGrp="1"/>
          </p:cNvSpPr>
          <p:nvPr/>
        </p:nvSpPr>
        <p:spPr>
          <a:xfrm xmlns:a="http://schemas.openxmlformats.org/drawingml/2006/main">
            <a:off x="800100" y="390525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remote industries</a:t>
            </a:r>
          </a:p>
        </p:txBody>
      </p:sp>
      <p:sp>
        <p:nvSpPr>
          <p:cNvPr id="17" name="">
            <a:extLst xmlns:a="http://schemas.openxmlformats.org/drawingml/2006/main">
              <a:ext uri="{FF2B5EF4-FFF2-40B4-BE49-F238E27FC236}">
                <a16:creationId xmlns:a16="http://schemas.microsoft.com/office/drawing/2014/main" id="{7118ED76-380F-4F05-A98C-E826625D1C91}"/>
              </a:ext>
            </a:extLst>
          </p:cNvPr>
          <p:cNvSpPr>
            <a:spLocks xmlns:a="http://schemas.openxmlformats.org/drawingml/2006/main" noGrp="1"/>
          </p:cNvSpPr>
          <p:nvPr/>
        </p:nvSpPr>
        <p:spPr>
          <a:xfrm xmlns:a="http://schemas.openxmlformats.org/drawingml/2006/main">
            <a:off x="609600" y="4362450"/>
            <a:ext cx="2857500" cy="400050"/>
          </a:xfrm>
          <a:prstGeom xmlns:a="http://schemas.openxmlformats.org/drawingml/2006/main" prst="roundRect">
            <a:avLst>
              <a:gd name="adj" fmla="val 28571"/>
            </a:avLst>
          </a:prstGeom>
          <a:solidFill xmlns:a="http://schemas.openxmlformats.org/drawingml/2006/main">
            <a:srgbClr val="102F46"/>
          </a:solidFill>
          <a:ln xmlns:a="http://schemas.openxmlformats.org/drawingml/2006/main" w="9525">
            <a:solidFill>
              <a:srgbClr val="16364C"/>
            </a:solidFill>
            <a:prstDash val="solid"/>
          </a:ln>
        </p:spPr>
      </p:sp>
      <p:sp>
        <p:nvSpPr>
          <p:cNvPr id="18" name="">
            <a:extLst xmlns:a="http://schemas.openxmlformats.org/drawingml/2006/main">
              <a:ext uri="{FF2B5EF4-FFF2-40B4-BE49-F238E27FC236}">
                <a16:creationId xmlns:a16="http://schemas.microsoft.com/office/drawing/2014/main" id="{7D7618C9-3A36-48AC-A34A-019B57F45CDA}"/>
              </a:ext>
            </a:extLst>
          </p:cNvPr>
          <p:cNvSpPr>
            <a:spLocks xmlns:a="http://schemas.openxmlformats.org/drawingml/2006/main" noGrp="1"/>
          </p:cNvSpPr>
          <p:nvPr/>
        </p:nvSpPr>
        <p:spPr>
          <a:xfrm xmlns:a="http://schemas.openxmlformats.org/drawingml/2006/main">
            <a:off x="800100" y="445770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tourism + maritime</a:t>
            </a:r>
          </a:p>
        </p:txBody>
      </p:sp>
      <p:sp>
        <p:nvSpPr>
          <p:cNvPr id="19" name="">
            <a:extLst xmlns:a="http://schemas.openxmlformats.org/drawingml/2006/main">
              <a:ext uri="{FF2B5EF4-FFF2-40B4-BE49-F238E27FC236}">
                <a16:creationId xmlns:a16="http://schemas.microsoft.com/office/drawing/2014/main" id="{ABE0CDBA-8E2E-4011-B64C-90C923B66735}"/>
              </a:ext>
            </a:extLst>
          </p:cNvPr>
          <p:cNvSpPr>
            <a:spLocks xmlns:a="http://schemas.openxmlformats.org/drawingml/2006/main" noGrp="1"/>
          </p:cNvSpPr>
          <p:nvPr/>
        </p:nvSpPr>
        <p:spPr>
          <a:xfrm xmlns:a="http://schemas.openxmlformats.org/drawingml/2006/main">
            <a:off x="609600" y="4914900"/>
            <a:ext cx="2857500" cy="400050"/>
          </a:xfrm>
          <a:prstGeom xmlns:a="http://schemas.openxmlformats.org/drawingml/2006/main" prst="roundRect">
            <a:avLst>
              <a:gd name="adj" fmla="val 28571"/>
            </a:avLst>
          </a:prstGeom>
          <a:solidFill xmlns:a="http://schemas.openxmlformats.org/drawingml/2006/main">
            <a:srgbClr val="0B263A"/>
          </a:solidFill>
          <a:ln xmlns:a="http://schemas.openxmlformats.org/drawingml/2006/main" w="9525">
            <a:solidFill>
              <a:srgbClr val="16364C"/>
            </a:solidFill>
            <a:prstDash val="solid"/>
          </a:ln>
        </p:spPr>
      </p:sp>
      <p:sp>
        <p:nvSpPr>
          <p:cNvPr id="20" name="">
            <a:extLst xmlns:a="http://schemas.openxmlformats.org/drawingml/2006/main">
              <a:ext uri="{FF2B5EF4-FFF2-40B4-BE49-F238E27FC236}">
                <a16:creationId xmlns:a16="http://schemas.microsoft.com/office/drawing/2014/main" id="{8867C87B-A2F1-4679-A0DE-7B596FF7E9E0}"/>
              </a:ext>
            </a:extLst>
          </p:cNvPr>
          <p:cNvSpPr>
            <a:spLocks xmlns:a="http://schemas.openxmlformats.org/drawingml/2006/main" noGrp="1"/>
          </p:cNvSpPr>
          <p:nvPr/>
        </p:nvSpPr>
        <p:spPr>
          <a:xfrm xmlns:a="http://schemas.openxmlformats.org/drawingml/2006/main">
            <a:off x="800100" y="501015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medical assistance</a:t>
            </a:r>
          </a:p>
        </p:txBody>
      </p:sp>
      <p:sp>
        <p:nvSpPr>
          <p:cNvPr id="21" name="">
            <a:extLst xmlns:a="http://schemas.openxmlformats.org/drawingml/2006/main">
              <a:ext uri="{FF2B5EF4-FFF2-40B4-BE49-F238E27FC236}">
                <a16:creationId xmlns:a16="http://schemas.microsoft.com/office/drawing/2014/main" id="{8BB21D87-B3FA-4862-B497-8E386B019A91}"/>
              </a:ext>
            </a:extLst>
          </p:cNvPr>
          <p:cNvSpPr>
            <a:spLocks xmlns:a="http://schemas.openxmlformats.org/drawingml/2006/main" noGrp="1"/>
          </p:cNvSpPr>
          <p:nvPr/>
        </p:nvSpPr>
        <p:spPr>
          <a:xfrm xmlns:a="http://schemas.openxmlformats.org/drawingml/2006/main">
            <a:off x="4000500" y="1733550"/>
            <a:ext cx="3333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COMMERCIAL ENGINE</a:t>
            </a:r>
          </a:p>
        </p:txBody>
      </p:sp>
      <p:sp>
        <p:nvSpPr>
          <p:cNvPr id="22" name="">
            <a:extLst xmlns:a="http://schemas.openxmlformats.org/drawingml/2006/main">
              <a:ext uri="{FF2B5EF4-FFF2-40B4-BE49-F238E27FC236}">
                <a16:creationId xmlns:a16="http://schemas.microsoft.com/office/drawing/2014/main" id="{B8C0B586-E5FA-4CAB-87AC-5B1A62A1DE6D}"/>
              </a:ext>
            </a:extLst>
          </p:cNvPr>
          <p:cNvSpPr>
            <a:spLocks xmlns:a="http://schemas.openxmlformats.org/drawingml/2006/main" noGrp="1"/>
          </p:cNvSpPr>
          <p:nvPr/>
        </p:nvSpPr>
        <p:spPr>
          <a:xfrm xmlns:a="http://schemas.openxmlformats.org/drawingml/2006/main">
            <a:off x="4000500" y="2152650"/>
            <a:ext cx="3352800" cy="3162300"/>
          </a:xfrm>
          <a:prstGeom xmlns:a="http://schemas.openxmlformats.org/drawingml/2006/main" prst="roundRect">
            <a:avLst>
              <a:gd name="adj" fmla="val 3614"/>
            </a:avLst>
          </a:prstGeom>
          <a:solidFill xmlns:a="http://schemas.openxmlformats.org/drawingml/2006/main">
            <a:srgbClr val="0D3852"/>
          </a:solidFill>
          <a:ln xmlns:a="http://schemas.openxmlformats.org/drawingml/2006/main" w="19050">
            <a:solidFill>
              <a:srgbClr val="59C7D1"/>
            </a:solidFill>
            <a:prstDash val="solid"/>
          </a:ln>
        </p:spPr>
      </p:sp>
      <p:sp>
        <p:nvSpPr>
          <p:cNvPr id="23" name="">
            <a:extLst xmlns:a="http://schemas.openxmlformats.org/drawingml/2006/main">
              <a:ext uri="{FF2B5EF4-FFF2-40B4-BE49-F238E27FC236}">
                <a16:creationId xmlns:a16="http://schemas.microsoft.com/office/drawing/2014/main" id="{42CA7937-9C7D-4A6A-9ECB-9B5046EB117A}"/>
              </a:ext>
            </a:extLst>
          </p:cNvPr>
          <p:cNvSpPr>
            <a:spLocks xmlns:a="http://schemas.openxmlformats.org/drawingml/2006/main" noGrp="1"/>
          </p:cNvSpPr>
          <p:nvPr/>
        </p:nvSpPr>
        <p:spPr>
          <a:xfrm xmlns:a="http://schemas.openxmlformats.org/drawingml/2006/main">
            <a:off x="4267200" y="2381250"/>
            <a:ext cx="28194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75" b="1" i="0">
                <a:solidFill>
                  <a:srgbClr val="FFFFFF"/>
                </a:solidFill>
              </a:defRPr>
            </a:pPr>
            <a:r>
              <a:rPr sz="1875" b="1" i="0">
                <a:solidFill>
                  <a:srgbClr val="FFFFFF"/>
                </a:solidFill>
              </a:rPr>
              <a:t>Readiness contracts</a:t>
            </a:r>
          </a:p>
        </p:txBody>
      </p:sp>
      <p:sp>
        <p:nvSpPr>
          <p:cNvPr id="24" name="">
            <a:extLst xmlns:a="http://schemas.openxmlformats.org/drawingml/2006/main">
              <a:ext uri="{FF2B5EF4-FFF2-40B4-BE49-F238E27FC236}">
                <a16:creationId xmlns:a16="http://schemas.microsoft.com/office/drawing/2014/main" id="{BA967DED-FED3-44A6-AFEF-4F7DA4A32B3B}"/>
              </a:ext>
            </a:extLst>
          </p:cNvPr>
          <p:cNvSpPr>
            <a:spLocks xmlns:a="http://schemas.openxmlformats.org/drawingml/2006/main" noGrp="1"/>
          </p:cNvSpPr>
          <p:nvPr/>
        </p:nvSpPr>
        <p:spPr>
          <a:xfrm xmlns:a="http://schemas.openxmlformats.org/drawingml/2006/main">
            <a:off x="5448300" y="2867025"/>
            <a:ext cx="4572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400" b="1" i="0">
                <a:solidFill>
                  <a:srgbClr val="FF4B51"/>
                </a:solidFill>
              </a:defRPr>
            </a:pPr>
            <a:r>
              <a:rPr sz="2400" b="1" i="0">
                <a:solidFill>
                  <a:srgbClr val="FF4B51"/>
                </a:solidFill>
              </a:rPr>
              <a:t>+</a:t>
            </a:r>
          </a:p>
        </p:txBody>
      </p:sp>
      <p:sp>
        <p:nvSpPr>
          <p:cNvPr id="25" name="">
            <a:extLst xmlns:a="http://schemas.openxmlformats.org/drawingml/2006/main">
              <a:ext uri="{FF2B5EF4-FFF2-40B4-BE49-F238E27FC236}">
                <a16:creationId xmlns:a16="http://schemas.microsoft.com/office/drawing/2014/main" id="{3DC0BE64-24BB-42C6-AD08-759BB10012E0}"/>
              </a:ext>
            </a:extLst>
          </p:cNvPr>
          <p:cNvSpPr>
            <a:spLocks xmlns:a="http://schemas.openxmlformats.org/drawingml/2006/main" noGrp="1"/>
          </p:cNvSpPr>
          <p:nvPr/>
        </p:nvSpPr>
        <p:spPr>
          <a:xfrm xmlns:a="http://schemas.openxmlformats.org/drawingml/2006/main">
            <a:off x="4267200" y="3371850"/>
            <a:ext cx="28194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75" b="1" i="0">
                <a:solidFill>
                  <a:srgbClr val="FFFFFF"/>
                </a:solidFill>
              </a:defRPr>
            </a:pPr>
            <a:r>
              <a:rPr sz="1875" b="1" i="0">
                <a:solidFill>
                  <a:srgbClr val="FFFFFF"/>
                </a:solidFill>
              </a:rPr>
              <a:t>Mission fees</a:t>
            </a:r>
          </a:p>
        </p:txBody>
      </p:sp>
      <p:sp>
        <p:nvSpPr>
          <p:cNvPr id="26" name="">
            <a:extLst xmlns:a="http://schemas.openxmlformats.org/drawingml/2006/main">
              <a:ext uri="{FF2B5EF4-FFF2-40B4-BE49-F238E27FC236}">
                <a16:creationId xmlns:a16="http://schemas.microsoft.com/office/drawing/2014/main" id="{AC1EA4DC-0473-4713-92A9-086C18C444F5}"/>
              </a:ext>
            </a:extLst>
          </p:cNvPr>
          <p:cNvSpPr>
            <a:spLocks xmlns:a="http://schemas.openxmlformats.org/drawingml/2006/main" noGrp="1"/>
          </p:cNvSpPr>
          <p:nvPr/>
        </p:nvSpPr>
        <p:spPr>
          <a:xfrm xmlns:a="http://schemas.openxmlformats.org/drawingml/2006/main">
            <a:off x="5448300" y="3857625"/>
            <a:ext cx="4572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400" b="1" i="0">
                <a:solidFill>
                  <a:srgbClr val="FF4B51"/>
                </a:solidFill>
              </a:defRPr>
            </a:pPr>
            <a:r>
              <a:rPr sz="2400" b="1" i="0">
                <a:solidFill>
                  <a:srgbClr val="FF4B51"/>
                </a:solidFill>
              </a:rPr>
              <a:t>+</a:t>
            </a:r>
          </a:p>
        </p:txBody>
      </p:sp>
      <p:sp>
        <p:nvSpPr>
          <p:cNvPr id="27" name="">
            <a:extLst xmlns:a="http://schemas.openxmlformats.org/drawingml/2006/main">
              <a:ext uri="{FF2B5EF4-FFF2-40B4-BE49-F238E27FC236}">
                <a16:creationId xmlns:a16="http://schemas.microsoft.com/office/drawing/2014/main" id="{E0A2CA89-0E29-4EFA-B1FD-8B4114609E02}"/>
              </a:ext>
            </a:extLst>
          </p:cNvPr>
          <p:cNvSpPr>
            <a:spLocks xmlns:a="http://schemas.openxmlformats.org/drawingml/2006/main" noGrp="1"/>
          </p:cNvSpPr>
          <p:nvPr/>
        </p:nvSpPr>
        <p:spPr>
          <a:xfrm xmlns:a="http://schemas.openxmlformats.org/drawingml/2006/main">
            <a:off x="4267200" y="4362450"/>
            <a:ext cx="28194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75" b="1" i="0">
                <a:solidFill>
                  <a:srgbClr val="FFFFFF"/>
                </a:solidFill>
              </a:defRPr>
            </a:pPr>
            <a:r>
              <a:rPr sz="1875" b="1" i="0">
                <a:solidFill>
                  <a:srgbClr val="FFFFFF"/>
                </a:solidFill>
              </a:rPr>
              <a:t>Network services</a:t>
            </a:r>
          </a:p>
        </p:txBody>
      </p:sp>
      <p:sp>
        <p:nvSpPr>
          <p:cNvPr id="28" name="">
            <a:extLst xmlns:a="http://schemas.openxmlformats.org/drawingml/2006/main">
              <a:ext uri="{FF2B5EF4-FFF2-40B4-BE49-F238E27FC236}">
                <a16:creationId xmlns:a16="http://schemas.microsoft.com/office/drawing/2014/main" id="{E4026459-5C26-4A99-B959-516690DC77AD}"/>
              </a:ext>
            </a:extLst>
          </p:cNvPr>
          <p:cNvSpPr>
            <a:spLocks xmlns:a="http://schemas.openxmlformats.org/drawingml/2006/main" noGrp="1"/>
          </p:cNvSpPr>
          <p:nvPr/>
        </p:nvSpPr>
        <p:spPr>
          <a:xfrm xmlns:a="http://schemas.openxmlformats.org/drawingml/2006/main">
            <a:off x="4267200" y="4857750"/>
            <a:ext cx="28194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C9D5DD"/>
                </a:solidFill>
              </a:defRPr>
            </a:pPr>
            <a:r>
              <a:rPr sz="1125" b="0" i="0">
                <a:solidFill>
                  <a:srgbClr val="C9D5DD"/>
                </a:solidFill>
              </a:rPr>
              <a:t>subscription / standby / telemedicine / managed operations</a:t>
            </a:r>
          </a:p>
        </p:txBody>
      </p:sp>
      <p:sp>
        <p:nvSpPr>
          <p:cNvPr id="29" name="">
            <a:extLst xmlns:a="http://schemas.openxmlformats.org/drawingml/2006/main">
              <a:ext uri="{FF2B5EF4-FFF2-40B4-BE49-F238E27FC236}">
                <a16:creationId xmlns:a16="http://schemas.microsoft.com/office/drawing/2014/main" id="{378D993F-B310-4485-825A-6AAAF1356C1E}"/>
              </a:ext>
            </a:extLst>
          </p:cNvPr>
          <p:cNvSpPr>
            <a:spLocks xmlns:a="http://schemas.openxmlformats.org/drawingml/2006/main" noGrp="1"/>
          </p:cNvSpPr>
          <p:nvPr/>
        </p:nvSpPr>
        <p:spPr>
          <a:xfrm xmlns:a="http://schemas.openxmlformats.org/drawingml/2006/main">
            <a:off x="7905750" y="1733550"/>
            <a:ext cx="3048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VALIDATE FIRST</a:t>
            </a:r>
          </a:p>
        </p:txBody>
      </p:sp>
      <p:sp>
        <p:nvSpPr>
          <p:cNvPr id="30" name="">
            <a:extLst xmlns:a="http://schemas.openxmlformats.org/drawingml/2006/main">
              <a:ext uri="{FF2B5EF4-FFF2-40B4-BE49-F238E27FC236}">
                <a16:creationId xmlns:a16="http://schemas.microsoft.com/office/drawing/2014/main" id="{82F99651-9E25-42EE-A165-D367CF6DDE5F}"/>
              </a:ext>
            </a:extLst>
          </p:cNvPr>
          <p:cNvSpPr>
            <a:spLocks xmlns:a="http://schemas.openxmlformats.org/drawingml/2006/main" noGrp="1"/>
          </p:cNvSpPr>
          <p:nvPr/>
        </p:nvSpPr>
        <p:spPr>
          <a:xfrm xmlns:a="http://schemas.openxmlformats.org/drawingml/2006/main">
            <a:off x="7943850" y="2209800"/>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1" name="">
            <a:extLst xmlns:a="http://schemas.openxmlformats.org/drawingml/2006/main">
              <a:ext uri="{FF2B5EF4-FFF2-40B4-BE49-F238E27FC236}">
                <a16:creationId xmlns:a16="http://schemas.microsoft.com/office/drawing/2014/main" id="{6EB3728D-3D7E-4114-B0CF-F582E5ED3657}"/>
              </a:ext>
            </a:extLst>
          </p:cNvPr>
          <p:cNvSpPr>
            <a:spLocks xmlns:a="http://schemas.openxmlformats.org/drawingml/2006/main" noGrp="1"/>
          </p:cNvSpPr>
          <p:nvPr/>
        </p:nvSpPr>
        <p:spPr>
          <a:xfrm xmlns:a="http://schemas.openxmlformats.org/drawingml/2006/main">
            <a:off x="8248650" y="2133600"/>
            <a:ext cx="2762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payer willingness</a:t>
            </a:r>
          </a:p>
        </p:txBody>
      </p:sp>
      <p:sp>
        <p:nvSpPr>
          <p:cNvPr id="32" name="">
            <a:extLst xmlns:a="http://schemas.openxmlformats.org/drawingml/2006/main">
              <a:ext uri="{FF2B5EF4-FFF2-40B4-BE49-F238E27FC236}">
                <a16:creationId xmlns:a16="http://schemas.microsoft.com/office/drawing/2014/main" id="{710B3B04-9540-4A23-9F9A-672C7B749B59}"/>
              </a:ext>
            </a:extLst>
          </p:cNvPr>
          <p:cNvSpPr>
            <a:spLocks xmlns:a="http://schemas.openxmlformats.org/drawingml/2006/main" noGrp="1"/>
          </p:cNvSpPr>
          <p:nvPr/>
        </p:nvSpPr>
        <p:spPr>
          <a:xfrm xmlns:a="http://schemas.openxmlformats.org/drawingml/2006/main">
            <a:off x="7943850" y="2724150"/>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3" name="">
            <a:extLst xmlns:a="http://schemas.openxmlformats.org/drawingml/2006/main">
              <a:ext uri="{FF2B5EF4-FFF2-40B4-BE49-F238E27FC236}">
                <a16:creationId xmlns:a16="http://schemas.microsoft.com/office/drawing/2014/main" id="{38F42B8E-F362-42DD-A21F-0EA23EA18BE0}"/>
              </a:ext>
            </a:extLst>
          </p:cNvPr>
          <p:cNvSpPr>
            <a:spLocks xmlns:a="http://schemas.openxmlformats.org/drawingml/2006/main" noGrp="1"/>
          </p:cNvSpPr>
          <p:nvPr/>
        </p:nvSpPr>
        <p:spPr>
          <a:xfrm xmlns:a="http://schemas.openxmlformats.org/drawingml/2006/main">
            <a:off x="8248650" y="2647950"/>
            <a:ext cx="2762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mission mix</a:t>
            </a:r>
          </a:p>
        </p:txBody>
      </p:sp>
      <p:sp>
        <p:nvSpPr>
          <p:cNvPr id="34" name="">
            <a:extLst xmlns:a="http://schemas.openxmlformats.org/drawingml/2006/main">
              <a:ext uri="{FF2B5EF4-FFF2-40B4-BE49-F238E27FC236}">
                <a16:creationId xmlns:a16="http://schemas.microsoft.com/office/drawing/2014/main" id="{2506D111-E5E6-4F99-854A-5D3B42C25374}"/>
              </a:ext>
            </a:extLst>
          </p:cNvPr>
          <p:cNvSpPr>
            <a:spLocks xmlns:a="http://schemas.openxmlformats.org/drawingml/2006/main" noGrp="1"/>
          </p:cNvSpPr>
          <p:nvPr/>
        </p:nvSpPr>
        <p:spPr>
          <a:xfrm xmlns:a="http://schemas.openxmlformats.org/drawingml/2006/main">
            <a:off x="7943850" y="3238500"/>
            <a:ext cx="152400" cy="15240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5" name="">
            <a:extLst xmlns:a="http://schemas.openxmlformats.org/drawingml/2006/main">
              <a:ext uri="{FF2B5EF4-FFF2-40B4-BE49-F238E27FC236}">
                <a16:creationId xmlns:a16="http://schemas.microsoft.com/office/drawing/2014/main" id="{0D8062CE-46DF-4568-B922-A3FA07120293}"/>
              </a:ext>
            </a:extLst>
          </p:cNvPr>
          <p:cNvSpPr>
            <a:spLocks xmlns:a="http://schemas.openxmlformats.org/drawingml/2006/main" noGrp="1"/>
          </p:cNvSpPr>
          <p:nvPr/>
        </p:nvSpPr>
        <p:spPr>
          <a:xfrm xmlns:a="http://schemas.openxmlformats.org/drawingml/2006/main">
            <a:off x="8248650" y="3162300"/>
            <a:ext cx="2762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asset availability</a:t>
            </a:r>
          </a:p>
        </p:txBody>
      </p:sp>
      <p:sp>
        <p:nvSpPr>
          <p:cNvPr id="36" name="">
            <a:extLst xmlns:a="http://schemas.openxmlformats.org/drawingml/2006/main">
              <a:ext uri="{FF2B5EF4-FFF2-40B4-BE49-F238E27FC236}">
                <a16:creationId xmlns:a16="http://schemas.microsoft.com/office/drawing/2014/main" id="{D48F1A07-898E-4BC5-8196-D821A81A694E}"/>
              </a:ext>
            </a:extLst>
          </p:cNvPr>
          <p:cNvSpPr>
            <a:spLocks xmlns:a="http://schemas.openxmlformats.org/drawingml/2006/main" noGrp="1"/>
          </p:cNvSpPr>
          <p:nvPr/>
        </p:nvSpPr>
        <p:spPr>
          <a:xfrm xmlns:a="http://schemas.openxmlformats.org/drawingml/2006/main">
            <a:off x="7943850" y="3752850"/>
            <a:ext cx="152400" cy="152400"/>
          </a:xfrm>
          <a:prstGeom xmlns:a="http://schemas.openxmlformats.org/drawingml/2006/main" prst="ellipse">
            <a:avLst/>
          </a:prstGeom>
          <a:solidFill xmlns:a="http://schemas.openxmlformats.org/drawingml/2006/main">
            <a:srgbClr val="F0A646"/>
          </a:solidFill>
          <a:ln xmlns:a="http://schemas.openxmlformats.org/drawingml/2006/main" w="0">
            <a:solidFill>
              <a:srgbClr val="F0A646"/>
            </a:solidFill>
            <a:prstDash val="solid"/>
          </a:ln>
        </p:spPr>
      </p:sp>
      <p:sp>
        <p:nvSpPr>
          <p:cNvPr id="37" name="">
            <a:extLst xmlns:a="http://schemas.openxmlformats.org/drawingml/2006/main">
              <a:ext uri="{FF2B5EF4-FFF2-40B4-BE49-F238E27FC236}">
                <a16:creationId xmlns:a16="http://schemas.microsoft.com/office/drawing/2014/main" id="{83E35137-F07E-401A-BCD0-0E0C33377FC7}"/>
              </a:ext>
            </a:extLst>
          </p:cNvPr>
          <p:cNvSpPr>
            <a:spLocks xmlns:a="http://schemas.openxmlformats.org/drawingml/2006/main" noGrp="1"/>
          </p:cNvSpPr>
          <p:nvPr/>
        </p:nvSpPr>
        <p:spPr>
          <a:xfrm xmlns:a="http://schemas.openxmlformats.org/drawingml/2006/main">
            <a:off x="8248650" y="3676650"/>
            <a:ext cx="2762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clinical staffing</a:t>
            </a:r>
          </a:p>
        </p:txBody>
      </p:sp>
      <p:sp>
        <p:nvSpPr>
          <p:cNvPr id="38" name="">
            <a:extLst xmlns:a="http://schemas.openxmlformats.org/drawingml/2006/main">
              <a:ext uri="{FF2B5EF4-FFF2-40B4-BE49-F238E27FC236}">
                <a16:creationId xmlns:a16="http://schemas.microsoft.com/office/drawing/2014/main" id="{6715EDCC-DE0F-4603-A386-1DFEB8E908B9}"/>
              </a:ext>
            </a:extLst>
          </p:cNvPr>
          <p:cNvSpPr>
            <a:spLocks xmlns:a="http://schemas.openxmlformats.org/drawingml/2006/main" noGrp="1"/>
          </p:cNvSpPr>
          <p:nvPr/>
        </p:nvSpPr>
        <p:spPr>
          <a:xfrm xmlns:a="http://schemas.openxmlformats.org/drawingml/2006/main">
            <a:off x="7943850" y="4267200"/>
            <a:ext cx="152400" cy="152400"/>
          </a:xfrm>
          <a:prstGeom xmlns:a="http://schemas.openxmlformats.org/drawingml/2006/main" prst="ellipse">
            <a:avLst/>
          </a:prstGeom>
          <a:solidFill xmlns:a="http://schemas.openxmlformats.org/drawingml/2006/main">
            <a:srgbClr val="F0A646"/>
          </a:solidFill>
          <a:ln xmlns:a="http://schemas.openxmlformats.org/drawingml/2006/main" w="0">
            <a:solidFill>
              <a:srgbClr val="F0A646"/>
            </a:solidFill>
            <a:prstDash val="solid"/>
          </a:ln>
        </p:spPr>
      </p:sp>
      <p:sp>
        <p:nvSpPr>
          <p:cNvPr id="39" name="">
            <a:extLst xmlns:a="http://schemas.openxmlformats.org/drawingml/2006/main">
              <a:ext uri="{FF2B5EF4-FFF2-40B4-BE49-F238E27FC236}">
                <a16:creationId xmlns:a16="http://schemas.microsoft.com/office/drawing/2014/main" id="{82797006-42D2-4EB6-A271-DB5030C250B5}"/>
              </a:ext>
            </a:extLst>
          </p:cNvPr>
          <p:cNvSpPr>
            <a:spLocks xmlns:a="http://schemas.openxmlformats.org/drawingml/2006/main" noGrp="1"/>
          </p:cNvSpPr>
          <p:nvPr/>
        </p:nvSpPr>
        <p:spPr>
          <a:xfrm xmlns:a="http://schemas.openxmlformats.org/drawingml/2006/main">
            <a:off x="8248650" y="4191000"/>
            <a:ext cx="2762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maintenance burden</a:t>
            </a:r>
          </a:p>
        </p:txBody>
      </p:sp>
      <p:sp>
        <p:nvSpPr>
          <p:cNvPr id="40" name="">
            <a:extLst xmlns:a="http://schemas.openxmlformats.org/drawingml/2006/main">
              <a:ext uri="{FF2B5EF4-FFF2-40B4-BE49-F238E27FC236}">
                <a16:creationId xmlns:a16="http://schemas.microsoft.com/office/drawing/2014/main" id="{4A5E17A2-564E-46D8-BCEE-5AAB2B5C86CA}"/>
              </a:ext>
            </a:extLst>
          </p:cNvPr>
          <p:cNvSpPr>
            <a:spLocks xmlns:a="http://schemas.openxmlformats.org/drawingml/2006/main" noGrp="1"/>
          </p:cNvSpPr>
          <p:nvPr/>
        </p:nvSpPr>
        <p:spPr>
          <a:xfrm xmlns:a="http://schemas.openxmlformats.org/drawingml/2006/main">
            <a:off x="7943850" y="4781550"/>
            <a:ext cx="152400" cy="152400"/>
          </a:xfrm>
          <a:prstGeom xmlns:a="http://schemas.openxmlformats.org/drawingml/2006/main" prst="ellipse">
            <a:avLst/>
          </a:prstGeom>
          <a:solidFill xmlns:a="http://schemas.openxmlformats.org/drawingml/2006/main">
            <a:srgbClr val="F0A646"/>
          </a:solidFill>
          <a:ln xmlns:a="http://schemas.openxmlformats.org/drawingml/2006/main" w="0">
            <a:solidFill>
              <a:srgbClr val="F0A646"/>
            </a:solidFill>
            <a:prstDash val="solid"/>
          </a:ln>
        </p:spPr>
      </p:sp>
      <p:sp>
        <p:nvSpPr>
          <p:cNvPr id="41" name="">
            <a:extLst xmlns:a="http://schemas.openxmlformats.org/drawingml/2006/main">
              <a:ext uri="{FF2B5EF4-FFF2-40B4-BE49-F238E27FC236}">
                <a16:creationId xmlns:a16="http://schemas.microsoft.com/office/drawing/2014/main" id="{423665FA-9DE3-44B3-9A86-18EA32C0992B}"/>
              </a:ext>
            </a:extLst>
          </p:cNvPr>
          <p:cNvSpPr>
            <a:spLocks xmlns:a="http://schemas.openxmlformats.org/drawingml/2006/main" noGrp="1"/>
          </p:cNvSpPr>
          <p:nvPr/>
        </p:nvSpPr>
        <p:spPr>
          <a:xfrm xmlns:a="http://schemas.openxmlformats.org/drawingml/2006/main">
            <a:off x="8248650" y="4705350"/>
            <a:ext cx="2762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contract risk allocation</a:t>
            </a:r>
          </a:p>
        </p:txBody>
      </p:sp>
      <p:sp>
        <p:nvSpPr>
          <p:cNvPr id="42" name="">
            <a:extLst xmlns:a="http://schemas.openxmlformats.org/drawingml/2006/main">
              <a:ext uri="{FF2B5EF4-FFF2-40B4-BE49-F238E27FC236}">
                <a16:creationId xmlns:a16="http://schemas.microsoft.com/office/drawing/2014/main" id="{F50C4CA5-1843-4480-ACAB-E4FC18619F4A}"/>
              </a:ext>
            </a:extLst>
          </p:cNvPr>
          <p:cNvSpPr>
            <a:spLocks xmlns:a="http://schemas.openxmlformats.org/drawingml/2006/main" noGrp="1"/>
          </p:cNvSpPr>
          <p:nvPr/>
        </p:nvSpPr>
        <p:spPr>
          <a:xfrm xmlns:a="http://schemas.openxmlformats.org/drawingml/2006/main">
            <a:off x="609600" y="5791200"/>
            <a:ext cx="809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Proposed commercial architecture - no revenue or contract is confirmed.</a:t>
            </a:r>
          </a:p>
        </p:txBody>
      </p:sp>
    </p:spTree>
    <p:extLst>
      <p:ext uri="{BB962C8B-B14F-4D97-AF65-F5344CB8AC3E}">
        <p14:creationId xmlns:p14="http://schemas.microsoft.com/office/powerpoint/2010/main" val="2054359833"/>
      </p:ext>
    </p:extLst>
  </p:cSld>
</p:sld>
</file>

<file path=ppt/slides/slide22.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2FC04AE9-6A85-4510-A4FB-A27EA536FA23}"/>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8D22F263-C2FC-40AD-B509-76B07A961B04}"/>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FINANCIAL MODEL</a:t>
            </a:r>
          </a:p>
        </p:txBody>
      </p:sp>
      <p:sp>
        <p:nvSpPr>
          <p:cNvPr id="3" name="">
            <a:extLst xmlns:a="http://schemas.openxmlformats.org/drawingml/2006/main">
              <a:ext uri="{FF2B5EF4-FFF2-40B4-BE49-F238E27FC236}">
                <a16:creationId xmlns:a16="http://schemas.microsoft.com/office/drawing/2014/main" id="{3621C4E1-2D5F-43C3-BABD-6421659F8E48}"/>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Unit economics expose break-even.</a:t>
            </a:r>
          </a:p>
        </p:txBody>
      </p:sp>
      <p:sp>
        <p:nvSpPr>
          <p:cNvPr id="4" name="">
            <a:extLst xmlns:a="http://schemas.openxmlformats.org/drawingml/2006/main">
              <a:ext uri="{FF2B5EF4-FFF2-40B4-BE49-F238E27FC236}">
                <a16:creationId xmlns:a16="http://schemas.microsoft.com/office/drawing/2014/main" id="{F99496F8-E752-4EAF-AADD-E7A3E9525094}"/>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7E6D6C81-2EDB-4887-AB5D-9AFE06B3FC75}"/>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C024B6BD-527E-49FD-96E6-DD9CD1982D8E}"/>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FINANCIAL MODEL</a:t>
            </a:r>
          </a:p>
        </p:txBody>
      </p:sp>
      <p:sp>
        <p:nvSpPr>
          <p:cNvPr id="7" name="">
            <a:extLst xmlns:a="http://schemas.openxmlformats.org/drawingml/2006/main">
              <a:ext uri="{FF2B5EF4-FFF2-40B4-BE49-F238E27FC236}">
                <a16:creationId xmlns:a16="http://schemas.microsoft.com/office/drawing/2014/main" id="{D152CAF2-BE96-4F26-9E97-B196723A0F6C}"/>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22</a:t>
            </a:r>
          </a:p>
        </p:txBody>
      </p:sp>
      <p:sp>
        <p:nvSpPr>
          <p:cNvPr id="8" name="">
            <a:extLst xmlns:a="http://schemas.openxmlformats.org/drawingml/2006/main">
              <a:ext uri="{FF2B5EF4-FFF2-40B4-BE49-F238E27FC236}">
                <a16:creationId xmlns:a16="http://schemas.microsoft.com/office/drawing/2014/main" id="{018AC990-1F10-4B0E-BCE3-637610AB7F10}"/>
              </a:ext>
            </a:extLst>
          </p:cNvPr>
          <p:cNvSpPr>
            <a:spLocks xmlns:a="http://schemas.openxmlformats.org/drawingml/2006/main" noGrp="1"/>
          </p:cNvSpPr>
          <p:nvPr/>
        </p:nvSpPr>
        <p:spPr>
          <a:xfrm xmlns:a="http://schemas.openxmlformats.org/drawingml/2006/main">
            <a:off x="609600" y="1600200"/>
            <a:ext cx="4762500" cy="266700"/>
          </a:xfrm>
          <a:prstGeom xmlns:a="http://schemas.openxmlformats.org/drawingml/2006/main" prst="roundRect">
            <a:avLst>
              <a:gd name="adj" fmla="val 50000"/>
            </a:avLst>
          </a:prstGeom>
          <a:solidFill xmlns:a="http://schemas.openxmlformats.org/drawingml/2006/main">
            <a:srgbClr val="F0A646"/>
          </a:solidFill>
          <a:ln xmlns:a="http://schemas.openxmlformats.org/drawingml/2006/main" w="0">
            <a:solidFill>
              <a:srgbClr val="F0A646"/>
            </a:solidFill>
            <a:prstDash val="solid"/>
          </a:ln>
        </p:spPr>
      </p:sp>
      <p:sp>
        <p:nvSpPr>
          <p:cNvPr id="9" name="">
            <a:extLst xmlns:a="http://schemas.openxmlformats.org/drawingml/2006/main">
              <a:ext uri="{FF2B5EF4-FFF2-40B4-BE49-F238E27FC236}">
                <a16:creationId xmlns:a16="http://schemas.microsoft.com/office/drawing/2014/main" id="{D68B8702-A2DF-4FC4-B5A8-44F46CE6F028}"/>
              </a:ext>
            </a:extLst>
          </p:cNvPr>
          <p:cNvSpPr>
            <a:spLocks xmlns:a="http://schemas.openxmlformats.org/drawingml/2006/main" noGrp="1"/>
          </p:cNvSpPr>
          <p:nvPr/>
        </p:nvSpPr>
        <p:spPr>
          <a:xfrm xmlns:a="http://schemas.openxmlformats.org/drawingml/2006/main">
            <a:off x="704850" y="1647825"/>
            <a:ext cx="4572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071A2B"/>
                </a:solidFill>
              </a:defRPr>
            </a:pPr>
            <a:r>
              <a:rPr sz="1050" b="1" i="0">
                <a:solidFill>
                  <a:srgbClr val="071A2B"/>
                </a:solidFill>
              </a:rPr>
              <a:t>ILLUSTRATIVE ASSUMPTIONS - STRATEGIC MODELLING ONLY</a:t>
            </a:r>
          </a:p>
        </p:txBody>
      </p:sp>
      <p:graphicFrame>
        <p:nvGraphicFramePr>
          <p:cNvPr id="22" name=""/>
          <p:cNvGraphicFramePr/>
          <p:nvPr/>
        </p:nvGraphicFramePr>
        <p:xfrm>
          <a:off xmlns:a="http://schemas.openxmlformats.org/drawingml/2006/main" x="609600" y="2095500"/>
          <a:ext xmlns:a="http://schemas.openxmlformats.org/drawingml/2006/main" cx="5524500" cy="3048000"/>
        </p:xfrm>
        <a:graphic xmlns:a="http://schemas.openxmlformats.org/drawingml/2006/main">
          <a:graphicData uri="http://schemas.openxmlformats.org/drawingml/2006/table">
            <a:tbl>
              <a:tblPr firstRow="1" bandRow="1"/>
              <a:tblGrid>
                <a:gridCol w="1381125"/>
                <a:gridCol w="1381125"/>
                <a:gridCol w="1381125"/>
                <a:gridCol w="1381125"/>
              </a:tblGrid>
              <a:tr h="508000">
                <a:tc>
                  <a:txBody>
                    <a:bodyPr/>
                    <a:lstStyle/>
                    <a:p>
                      <a:r>
                        <a:rPr sz="1200" b="1">
                          <a:solidFill>
                            <a:srgbClr val="FFFFFF"/>
                          </a:solidFill>
                        </a:rPr>
                        <a:t>IDR million / month</a:t>
                      </a:r>
                    </a:p>
                  </a:txBody>
                  <a:tcPr marL="91440" marR="91440" marT="45720" marB="45720">
                    <a:solidFill>
                      <a:srgbClr val="071A2B"/>
                    </a:solidFill>
                  </a:tcPr>
                </a:tc>
                <a:tc>
                  <a:txBody>
                    <a:bodyPr/>
                    <a:lstStyle/>
                    <a:p>
                      <a:r>
                        <a:rPr sz="1200" b="1">
                          <a:solidFill>
                            <a:srgbClr val="FFFFFF"/>
                          </a:solidFill>
                        </a:rPr>
                        <a:t>Conservative</a:t>
                      </a:r>
                    </a:p>
                  </a:txBody>
                  <a:tcPr marL="91440" marR="91440" marT="45720" marB="45720">
                    <a:solidFill>
                      <a:srgbClr val="071A2B"/>
                    </a:solidFill>
                  </a:tcPr>
                </a:tc>
                <a:tc>
                  <a:txBody>
                    <a:bodyPr/>
                    <a:lstStyle/>
                    <a:p>
                      <a:r>
                        <a:rPr sz="1200" b="1">
                          <a:solidFill>
                            <a:srgbClr val="FFFFFF"/>
                          </a:solidFill>
                        </a:rPr>
                        <a:t>Base</a:t>
                      </a:r>
                    </a:p>
                  </a:txBody>
                  <a:tcPr marL="91440" marR="91440" marT="45720" marB="45720">
                    <a:solidFill>
                      <a:srgbClr val="071A2B"/>
                    </a:solidFill>
                  </a:tcPr>
                </a:tc>
                <a:tc>
                  <a:txBody>
                    <a:bodyPr/>
                    <a:lstStyle/>
                    <a:p>
                      <a:r>
                        <a:rPr sz="1200" b="1">
                          <a:solidFill>
                            <a:srgbClr val="FFFFFF"/>
                          </a:solidFill>
                        </a:rPr>
                        <a:t>Scale</a:t>
                      </a:r>
                    </a:p>
                  </a:txBody>
                  <a:tcPr marL="91440" marR="91440" marT="45720" marB="45720">
                    <a:solidFill>
                      <a:srgbClr val="071A2B"/>
                    </a:solidFill>
                  </a:tcPr>
                </a:tc>
              </a:tr>
              <a:tr h="508000">
                <a:tc>
                  <a:txBody>
                    <a:bodyPr/>
                    <a:lstStyle/>
                    <a:p>
                      <a:r>
                        <a:rPr sz="1200">
                          <a:solidFill>
                            <a:srgbClr val="102432"/>
                          </a:solidFill>
                        </a:rPr>
                        <a:t>Missions</a:t>
                      </a:r>
                    </a:p>
                  </a:txBody>
                  <a:tcPr marL="91440" marR="91440" marT="45720" marB="45720">
                    <a:solidFill>
                      <a:srgbClr val="F3F5F7"/>
                    </a:solidFill>
                  </a:tcPr>
                </a:tc>
                <a:tc>
                  <a:txBody>
                    <a:bodyPr/>
                    <a:lstStyle/>
                    <a:p>
                      <a:r>
                        <a:rPr sz="1200">
                          <a:solidFill>
                            <a:srgbClr val="102432"/>
                          </a:solidFill>
                        </a:rPr>
                        <a:t>30</a:t>
                      </a:r>
                    </a:p>
                  </a:txBody>
                  <a:tcPr marL="91440" marR="91440" marT="45720" marB="45720">
                    <a:solidFill>
                      <a:srgbClr val="F3F5F7"/>
                    </a:solidFill>
                  </a:tcPr>
                </a:tc>
                <a:tc>
                  <a:txBody>
                    <a:bodyPr/>
                    <a:lstStyle/>
                    <a:p>
                      <a:r>
                        <a:rPr sz="1200">
                          <a:solidFill>
                            <a:srgbClr val="102432"/>
                          </a:solidFill>
                        </a:rPr>
                        <a:t>80</a:t>
                      </a:r>
                    </a:p>
                  </a:txBody>
                  <a:tcPr marL="91440" marR="91440" marT="45720" marB="45720">
                    <a:solidFill>
                      <a:srgbClr val="F3F5F7"/>
                    </a:solidFill>
                  </a:tcPr>
                </a:tc>
                <a:tc>
                  <a:txBody>
                    <a:bodyPr/>
                    <a:lstStyle/>
                    <a:p>
                      <a:r>
                        <a:rPr sz="1200">
                          <a:solidFill>
                            <a:srgbClr val="102432"/>
                          </a:solidFill>
                        </a:rPr>
                        <a:t>140</a:t>
                      </a:r>
                    </a:p>
                  </a:txBody>
                  <a:tcPr marL="91440" marR="91440" marT="45720" marB="45720">
                    <a:solidFill>
                      <a:srgbClr val="F3F5F7"/>
                    </a:solidFill>
                  </a:tcPr>
                </a:tc>
              </a:tr>
              <a:tr h="508000">
                <a:tc>
                  <a:txBody>
                    <a:bodyPr/>
                    <a:lstStyle/>
                    <a:p>
                      <a:r>
                        <a:rPr sz="1200">
                          <a:solidFill>
                            <a:srgbClr val="102432"/>
                          </a:solidFill>
                        </a:rPr>
                        <a:t>Price / mission</a:t>
                      </a:r>
                    </a:p>
                  </a:txBody>
                  <a:tcPr marL="91440" marR="91440" marT="45720" marB="45720">
                    <a:solidFill>
                      <a:srgbClr val="F3F5F7"/>
                    </a:solidFill>
                  </a:tcPr>
                </a:tc>
                <a:tc>
                  <a:txBody>
                    <a:bodyPr/>
                    <a:lstStyle/>
                    <a:p>
                      <a:r>
                        <a:rPr sz="1200">
                          <a:solidFill>
                            <a:srgbClr val="102432"/>
                          </a:solidFill>
                        </a:rPr>
                        <a:t>45</a:t>
                      </a:r>
                    </a:p>
                  </a:txBody>
                  <a:tcPr marL="91440" marR="91440" marT="45720" marB="45720">
                    <a:solidFill>
                      <a:srgbClr val="F3F5F7"/>
                    </a:solidFill>
                  </a:tcPr>
                </a:tc>
                <a:tc>
                  <a:txBody>
                    <a:bodyPr/>
                    <a:lstStyle/>
                    <a:p>
                      <a:r>
                        <a:rPr sz="1200">
                          <a:solidFill>
                            <a:srgbClr val="102432"/>
                          </a:solidFill>
                        </a:rPr>
                        <a:t>45</a:t>
                      </a:r>
                    </a:p>
                  </a:txBody>
                  <a:tcPr marL="91440" marR="91440" marT="45720" marB="45720">
                    <a:solidFill>
                      <a:srgbClr val="F3F5F7"/>
                    </a:solidFill>
                  </a:tcPr>
                </a:tc>
                <a:tc>
                  <a:txBody>
                    <a:bodyPr/>
                    <a:lstStyle/>
                    <a:p>
                      <a:r>
                        <a:rPr sz="1200">
                          <a:solidFill>
                            <a:srgbClr val="102432"/>
                          </a:solidFill>
                        </a:rPr>
                        <a:t>45</a:t>
                      </a:r>
                    </a:p>
                  </a:txBody>
                  <a:tcPr marL="91440" marR="91440" marT="45720" marB="45720">
                    <a:solidFill>
                      <a:srgbClr val="F3F5F7"/>
                    </a:solidFill>
                  </a:tcPr>
                </a:tc>
              </a:tr>
              <a:tr h="508000">
                <a:tc>
                  <a:txBody>
                    <a:bodyPr/>
                    <a:lstStyle/>
                    <a:p>
                      <a:r>
                        <a:rPr sz="1200">
                          <a:solidFill>
                            <a:srgbClr val="102432"/>
                          </a:solidFill>
                        </a:rPr>
                        <a:t>Revenue</a:t>
                      </a:r>
                    </a:p>
                  </a:txBody>
                  <a:tcPr marL="91440" marR="91440" marT="45720" marB="45720">
                    <a:solidFill>
                      <a:srgbClr val="F3F5F7"/>
                    </a:solidFill>
                  </a:tcPr>
                </a:tc>
                <a:tc>
                  <a:txBody>
                    <a:bodyPr/>
                    <a:lstStyle/>
                    <a:p>
                      <a:r>
                        <a:rPr sz="1200">
                          <a:solidFill>
                            <a:srgbClr val="102432"/>
                          </a:solidFill>
                        </a:rPr>
                        <a:t>1,350</a:t>
                      </a:r>
                    </a:p>
                  </a:txBody>
                  <a:tcPr marL="91440" marR="91440" marT="45720" marB="45720">
                    <a:solidFill>
                      <a:srgbClr val="F3F5F7"/>
                    </a:solidFill>
                  </a:tcPr>
                </a:tc>
                <a:tc>
                  <a:txBody>
                    <a:bodyPr/>
                    <a:lstStyle/>
                    <a:p>
                      <a:r>
                        <a:rPr sz="1200">
                          <a:solidFill>
                            <a:srgbClr val="102432"/>
                          </a:solidFill>
                        </a:rPr>
                        <a:t>3,600</a:t>
                      </a:r>
                    </a:p>
                  </a:txBody>
                  <a:tcPr marL="91440" marR="91440" marT="45720" marB="45720">
                    <a:solidFill>
                      <a:srgbClr val="F3F5F7"/>
                    </a:solidFill>
                  </a:tcPr>
                </a:tc>
                <a:tc>
                  <a:txBody>
                    <a:bodyPr/>
                    <a:lstStyle/>
                    <a:p>
                      <a:r>
                        <a:rPr sz="1200">
                          <a:solidFill>
                            <a:srgbClr val="102432"/>
                          </a:solidFill>
                        </a:rPr>
                        <a:t>6,300</a:t>
                      </a:r>
                    </a:p>
                  </a:txBody>
                  <a:tcPr marL="91440" marR="91440" marT="45720" marB="45720">
                    <a:solidFill>
                      <a:srgbClr val="F3F5F7"/>
                    </a:solidFill>
                  </a:tcPr>
                </a:tc>
              </a:tr>
              <a:tr h="508000">
                <a:tc>
                  <a:txBody>
                    <a:bodyPr/>
                    <a:lstStyle/>
                    <a:p>
                      <a:r>
                        <a:rPr sz="1200">
                          <a:solidFill>
                            <a:srgbClr val="102432"/>
                          </a:solidFill>
                        </a:rPr>
                        <a:t>Operating cost</a:t>
                      </a:r>
                    </a:p>
                  </a:txBody>
                  <a:tcPr marL="91440" marR="91440" marT="45720" marB="45720">
                    <a:solidFill>
                      <a:srgbClr val="F3F5F7"/>
                    </a:solidFill>
                  </a:tcPr>
                </a:tc>
                <a:tc>
                  <a:txBody>
                    <a:bodyPr/>
                    <a:lstStyle/>
                    <a:p>
                      <a:r>
                        <a:rPr sz="1200">
                          <a:solidFill>
                            <a:srgbClr val="102432"/>
                          </a:solidFill>
                        </a:rPr>
                        <a:t>2,600</a:t>
                      </a:r>
                    </a:p>
                  </a:txBody>
                  <a:tcPr marL="91440" marR="91440" marT="45720" marB="45720">
                    <a:solidFill>
                      <a:srgbClr val="F3F5F7"/>
                    </a:solidFill>
                  </a:tcPr>
                </a:tc>
                <a:tc>
                  <a:txBody>
                    <a:bodyPr/>
                    <a:lstStyle/>
                    <a:p>
                      <a:r>
                        <a:rPr sz="1200">
                          <a:solidFill>
                            <a:srgbClr val="102432"/>
                          </a:solidFill>
                        </a:rPr>
                        <a:t>3,600</a:t>
                      </a:r>
                    </a:p>
                  </a:txBody>
                  <a:tcPr marL="91440" marR="91440" marT="45720" marB="45720">
                    <a:solidFill>
                      <a:srgbClr val="F3F5F7"/>
                    </a:solidFill>
                  </a:tcPr>
                </a:tc>
                <a:tc>
                  <a:txBody>
                    <a:bodyPr/>
                    <a:lstStyle/>
                    <a:p>
                      <a:r>
                        <a:rPr sz="1200">
                          <a:solidFill>
                            <a:srgbClr val="102432"/>
                          </a:solidFill>
                        </a:rPr>
                        <a:t>4,800</a:t>
                      </a:r>
                    </a:p>
                  </a:txBody>
                  <a:tcPr marL="91440" marR="91440" marT="45720" marB="45720">
                    <a:solidFill>
                      <a:srgbClr val="F3F5F7"/>
                    </a:solidFill>
                  </a:tcPr>
                </a:tc>
              </a:tr>
              <a:tr h="508000">
                <a:tc>
                  <a:txBody>
                    <a:bodyPr/>
                    <a:lstStyle/>
                    <a:p>
                      <a:r>
                        <a:rPr sz="1200">
                          <a:solidFill>
                            <a:srgbClr val="102432"/>
                          </a:solidFill>
                        </a:rPr>
                        <a:t>Contribution</a:t>
                      </a:r>
                    </a:p>
                  </a:txBody>
                  <a:tcPr marL="91440" marR="91440" marT="45720" marB="45720">
                    <a:solidFill>
                      <a:srgbClr val="F3F5F7"/>
                    </a:solidFill>
                  </a:tcPr>
                </a:tc>
                <a:tc>
                  <a:txBody>
                    <a:bodyPr/>
                    <a:lstStyle/>
                    <a:p>
                      <a:r>
                        <a:rPr sz="1200">
                          <a:solidFill>
                            <a:srgbClr val="102432"/>
                          </a:solidFill>
                        </a:rPr>
                        <a:t>-1,250</a:t>
                      </a:r>
                    </a:p>
                  </a:txBody>
                  <a:tcPr marL="91440" marR="91440" marT="45720" marB="45720">
                    <a:solidFill>
                      <a:srgbClr val="FDE8E9"/>
                    </a:solidFill>
                  </a:tcPr>
                </a:tc>
                <a:tc>
                  <a:txBody>
                    <a:bodyPr/>
                    <a:lstStyle/>
                    <a:p>
                      <a:r>
                        <a:rPr sz="1200">
                          <a:solidFill>
                            <a:srgbClr val="102432"/>
                          </a:solidFill>
                        </a:rPr>
                        <a:t>0</a:t>
                      </a:r>
                    </a:p>
                  </a:txBody>
                  <a:tcPr marL="91440" marR="91440" marT="45720" marB="45720">
                    <a:solidFill>
                      <a:srgbClr val="FFF3DE"/>
                    </a:solidFill>
                  </a:tcPr>
                </a:tc>
                <a:tc>
                  <a:txBody>
                    <a:bodyPr/>
                    <a:lstStyle/>
                    <a:p>
                      <a:r>
                        <a:rPr sz="1200">
                          <a:solidFill>
                            <a:srgbClr val="102432"/>
                          </a:solidFill>
                        </a:rPr>
                        <a:t>1,500</a:t>
                      </a:r>
                    </a:p>
                  </a:txBody>
                  <a:tcPr marL="91440" marR="91440" marT="45720" marB="45720">
                    <a:solidFill>
                      <a:srgbClr val="DDF3F0"/>
                    </a:solidFill>
                  </a:tcPr>
                </a:tc>
              </a:tr>
            </a:tbl>
          </a:graphicData>
        </a:graphic>
      </p:graphicFrame>
      <p:graphicFrame>
        <p:nvGraphicFramePr>
          <p:cNvPr id="23" name="Chart"/>
          <p:cNvGraphicFramePr/>
          <p:nvPr/>
        </p:nvGraphicFramePr>
        <p:xfrm>
          <a:off xmlns:a="http://schemas.openxmlformats.org/drawingml/2006/main" x="6667500" y="2076450"/>
          <a:ext xmlns:a="http://schemas.openxmlformats.org/drawingml/2006/main" cx="4552950" cy="3028950"/>
        </p:xfrm>
        <a:graphic xmlns:a="http://schemas.openxmlformats.org/drawingml/2006/main">
          <a:graphicData uri="http://schemas.openxmlformats.org/drawingml/2006/chart">
            <c:chart xmlns:r="http://schemas.openxmlformats.org/officeDocument/2006/relationships" xmlns:c="http://schemas.openxmlformats.org/drawingml/2006/chart" r:id="R2acac3f82d7346e1"/>
          </a:graphicData>
        </a:graphic>
      </p:graphicFrame>
      <p:sp>
        <p:nvSpPr>
          <p:cNvPr id="12" name="">
            <a:extLst xmlns:a="http://schemas.openxmlformats.org/drawingml/2006/main">
              <a:ext uri="{FF2B5EF4-FFF2-40B4-BE49-F238E27FC236}">
                <a16:creationId xmlns:a16="http://schemas.microsoft.com/office/drawing/2014/main" id="{3D26F017-4BAA-4668-ADB7-87FD18F83053}"/>
              </a:ext>
            </a:extLst>
          </p:cNvPr>
          <p:cNvSpPr>
            <a:spLocks xmlns:a="http://schemas.openxmlformats.org/drawingml/2006/main" noGrp="1"/>
          </p:cNvSpPr>
          <p:nvPr/>
        </p:nvSpPr>
        <p:spPr>
          <a:xfrm xmlns:a="http://schemas.openxmlformats.org/drawingml/2006/main">
            <a:off x="609600" y="5429250"/>
            <a:ext cx="105727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Formula shown: revenue = missions x price; cost = IDR 2,000m fixed + IDR 20m variable per mission. Excludes financing, tax and capex. Replace every input during diligence.</a:t>
            </a:r>
          </a:p>
        </p:txBody>
      </p:sp>
    </p:spTree>
    <p:extLst>
      <p:ext uri="{BB962C8B-B14F-4D97-AF65-F5344CB8AC3E}">
        <p14:creationId xmlns:p14="http://schemas.microsoft.com/office/powerpoint/2010/main" val="56234698"/>
      </p:ext>
    </p:extLst>
  </p:cSld>
</p:sld>
</file>

<file path=ppt/slides/slide23.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6" name="">
            <a:extLst xmlns:a="http://schemas.openxmlformats.org/drawingml/2006/main">
              <a:ext uri="{FF2B5EF4-FFF2-40B4-BE49-F238E27FC236}">
                <a16:creationId xmlns:a16="http://schemas.microsoft.com/office/drawing/2014/main" id="{2E44DBE3-DD39-4AEC-9FEB-86B932CC6AE9}"/>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8703A145-F553-4AE4-86B2-FB27797DE00B}"/>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FLEET DEPLOYMENT ROADMAP</a:t>
            </a:r>
          </a:p>
        </p:txBody>
      </p:sp>
      <p:sp>
        <p:nvSpPr>
          <p:cNvPr id="3" name="">
            <a:extLst xmlns:a="http://schemas.openxmlformats.org/drawingml/2006/main">
              <a:ext uri="{FF2B5EF4-FFF2-40B4-BE49-F238E27FC236}">
                <a16:creationId xmlns:a16="http://schemas.microsoft.com/office/drawing/2014/main" id="{65571138-6A72-42B0-8C7A-BFD861B320BD}"/>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Scale only after clinical and economic gates.</a:t>
            </a:r>
          </a:p>
        </p:txBody>
      </p:sp>
      <p:sp>
        <p:nvSpPr>
          <p:cNvPr id="4" name="">
            <a:extLst xmlns:a="http://schemas.openxmlformats.org/drawingml/2006/main">
              <a:ext uri="{FF2B5EF4-FFF2-40B4-BE49-F238E27FC236}">
                <a16:creationId xmlns:a16="http://schemas.microsoft.com/office/drawing/2014/main" id="{76B7A543-6CB1-4018-8CD9-C910C6F8D0BB}"/>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B9395D03-E0F9-4C83-AD2B-BC9B559EBC98}"/>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16C4EE1C-436F-49D9-AA27-909832D2A598}"/>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FLEET DEPLOYMENT ROADMAP</a:t>
            </a:r>
          </a:p>
        </p:txBody>
      </p:sp>
      <p:sp>
        <p:nvSpPr>
          <p:cNvPr id="7" name="">
            <a:extLst xmlns:a="http://schemas.openxmlformats.org/drawingml/2006/main">
              <a:ext uri="{FF2B5EF4-FFF2-40B4-BE49-F238E27FC236}">
                <a16:creationId xmlns:a16="http://schemas.microsoft.com/office/drawing/2014/main" id="{FC6511B6-AFE8-4720-A24C-7D629169D0F9}"/>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23</a:t>
            </a:r>
          </a:p>
        </p:txBody>
      </p:sp>
      <p:sp>
        <p:nvSpPr>
          <p:cNvPr id="8" name="">
            <a:extLst xmlns:a="http://schemas.openxmlformats.org/drawingml/2006/main">
              <a:ext uri="{FF2B5EF4-FFF2-40B4-BE49-F238E27FC236}">
                <a16:creationId xmlns:a16="http://schemas.microsoft.com/office/drawing/2014/main" id="{691BD665-98A0-4232-80CC-5B5C146BC5CB}"/>
              </a:ext>
            </a:extLst>
          </p:cNvPr>
          <p:cNvSpPr>
            <a:spLocks xmlns:a="http://schemas.openxmlformats.org/drawingml/2006/main" noGrp="1"/>
          </p:cNvSpPr>
          <p:nvPr/>
        </p:nvSpPr>
        <p:spPr>
          <a:xfrm xmlns:a="http://schemas.openxmlformats.org/drawingml/2006/main">
            <a:off x="1123950" y="3276600"/>
            <a:ext cx="9982200" cy="0"/>
          </a:xfrm>
          <a:prstGeom xmlns:a="http://schemas.openxmlformats.org/drawingml/2006/main" prst="line">
            <a:avLst/>
          </a:prstGeom>
          <a:noFill xmlns:a="http://schemas.openxmlformats.org/drawingml/2006/main"/>
          <a:ln xmlns:a="http://schemas.openxmlformats.org/drawingml/2006/main" w="47625">
            <a:solidFill>
              <a:srgbClr val="16364C"/>
            </a:solidFill>
            <a:prstDash val="solid"/>
          </a:ln>
        </p:spPr>
      </p:sp>
      <p:sp>
        <p:nvSpPr>
          <p:cNvPr id="9" name="">
            <a:extLst xmlns:a="http://schemas.openxmlformats.org/drawingml/2006/main">
              <a:ext uri="{FF2B5EF4-FFF2-40B4-BE49-F238E27FC236}">
                <a16:creationId xmlns:a16="http://schemas.microsoft.com/office/drawing/2014/main" id="{1696389E-503F-46BF-85DA-757CD42A4D3C}"/>
              </a:ext>
            </a:extLst>
          </p:cNvPr>
          <p:cNvSpPr>
            <a:spLocks xmlns:a="http://schemas.openxmlformats.org/drawingml/2006/main" noGrp="1"/>
          </p:cNvSpPr>
          <p:nvPr/>
        </p:nvSpPr>
        <p:spPr>
          <a:xfrm xmlns:a="http://schemas.openxmlformats.org/drawingml/2006/main">
            <a:off x="1657350" y="3105150"/>
            <a:ext cx="342900" cy="342900"/>
          </a:xfrm>
          <a:prstGeom xmlns:a="http://schemas.openxmlformats.org/drawingml/2006/main" prst="ellipse">
            <a:avLst/>
          </a:prstGeom>
          <a:solidFill xmlns:a="http://schemas.openxmlformats.org/drawingml/2006/main">
            <a:srgbClr val="E31E24"/>
          </a:solidFill>
          <a:ln xmlns:a="http://schemas.openxmlformats.org/drawingml/2006/main" w="28575">
            <a:solidFill>
              <a:srgbClr val="FFFFFF"/>
            </a:solidFill>
            <a:prstDash val="solid"/>
          </a:ln>
        </p:spPr>
      </p:sp>
      <p:sp>
        <p:nvSpPr>
          <p:cNvPr id="10" name="">
            <a:extLst xmlns:a="http://schemas.openxmlformats.org/drawingml/2006/main">
              <a:ext uri="{FF2B5EF4-FFF2-40B4-BE49-F238E27FC236}">
                <a16:creationId xmlns:a16="http://schemas.microsoft.com/office/drawing/2014/main" id="{FD8B0136-74C6-4AA3-8B2F-AC4C3A1FF150}"/>
              </a:ext>
            </a:extLst>
          </p:cNvPr>
          <p:cNvSpPr>
            <a:spLocks xmlns:a="http://schemas.openxmlformats.org/drawingml/2006/main" noGrp="1"/>
          </p:cNvSpPr>
          <p:nvPr/>
        </p:nvSpPr>
        <p:spPr>
          <a:xfrm xmlns:a="http://schemas.openxmlformats.org/drawingml/2006/main">
            <a:off x="819150" y="1885950"/>
            <a:ext cx="2019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E31E24"/>
                </a:solidFill>
              </a:defRPr>
            </a:pPr>
            <a:r>
              <a:rPr sz="1125" b="1" i="0">
                <a:solidFill>
                  <a:srgbClr val="E31E24"/>
                </a:solidFill>
              </a:rPr>
              <a:t>PHASE 1</a:t>
            </a:r>
          </a:p>
        </p:txBody>
      </p:sp>
      <p:sp>
        <p:nvSpPr>
          <p:cNvPr id="11" name="">
            <a:extLst xmlns:a="http://schemas.openxmlformats.org/drawingml/2006/main">
              <a:ext uri="{FF2B5EF4-FFF2-40B4-BE49-F238E27FC236}">
                <a16:creationId xmlns:a16="http://schemas.microsoft.com/office/drawing/2014/main" id="{7B857157-4165-4441-B846-0C7C14530015}"/>
              </a:ext>
            </a:extLst>
          </p:cNvPr>
          <p:cNvSpPr>
            <a:spLocks xmlns:a="http://schemas.openxmlformats.org/drawingml/2006/main" noGrp="1"/>
          </p:cNvSpPr>
          <p:nvPr/>
        </p:nvSpPr>
        <p:spPr>
          <a:xfrm xmlns:a="http://schemas.openxmlformats.org/drawingml/2006/main">
            <a:off x="819150" y="2209800"/>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PROOF OF CONCEPT</a:t>
            </a:r>
          </a:p>
        </p:txBody>
      </p:sp>
      <p:sp>
        <p:nvSpPr>
          <p:cNvPr id="12" name="">
            <a:extLst xmlns:a="http://schemas.openxmlformats.org/drawingml/2006/main">
              <a:ext uri="{FF2B5EF4-FFF2-40B4-BE49-F238E27FC236}">
                <a16:creationId xmlns:a16="http://schemas.microsoft.com/office/drawing/2014/main" id="{737A2F01-9B3C-4C3B-9760-10E89D4C4C8F}"/>
              </a:ext>
            </a:extLst>
          </p:cNvPr>
          <p:cNvSpPr>
            <a:spLocks xmlns:a="http://schemas.openxmlformats.org/drawingml/2006/main" noGrp="1"/>
          </p:cNvSpPr>
          <p:nvPr/>
        </p:nvSpPr>
        <p:spPr>
          <a:xfrm xmlns:a="http://schemas.openxmlformats.org/drawingml/2006/main">
            <a:off x="819150" y="3657600"/>
            <a:ext cx="22098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1-2 selected regional pilots</a:t>
            </a:r>
          </a:p>
        </p:txBody>
      </p:sp>
      <p:sp>
        <p:nvSpPr>
          <p:cNvPr id="13" name="">
            <a:extLst xmlns:a="http://schemas.openxmlformats.org/drawingml/2006/main">
              <a:ext uri="{FF2B5EF4-FFF2-40B4-BE49-F238E27FC236}">
                <a16:creationId xmlns:a16="http://schemas.microsoft.com/office/drawing/2014/main" id="{C136E0B2-16AC-4FC0-9236-A9D2C676CA6A}"/>
              </a:ext>
            </a:extLst>
          </p:cNvPr>
          <p:cNvSpPr>
            <a:spLocks xmlns:a="http://schemas.openxmlformats.org/drawingml/2006/main" noGrp="1"/>
          </p:cNvSpPr>
          <p:nvPr/>
        </p:nvSpPr>
        <p:spPr>
          <a:xfrm xmlns:a="http://schemas.openxmlformats.org/drawingml/2006/main">
            <a:off x="819150" y="443865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FF4B51"/>
                </a:solidFill>
              </a:defRPr>
            </a:pPr>
            <a:r>
              <a:rPr sz="1050" b="1" i="0">
                <a:solidFill>
                  <a:srgbClr val="FF4B51"/>
                </a:solidFill>
              </a:rPr>
              <a:t>GATE</a:t>
            </a:r>
          </a:p>
        </p:txBody>
      </p:sp>
      <p:sp>
        <p:nvSpPr>
          <p:cNvPr id="14" name="">
            <a:extLst xmlns:a="http://schemas.openxmlformats.org/drawingml/2006/main">
              <a:ext uri="{FF2B5EF4-FFF2-40B4-BE49-F238E27FC236}">
                <a16:creationId xmlns:a16="http://schemas.microsoft.com/office/drawing/2014/main" id="{FC8342B1-0BF0-4F4D-91B7-C22E729922FB}"/>
              </a:ext>
            </a:extLst>
          </p:cNvPr>
          <p:cNvSpPr>
            <a:spLocks xmlns:a="http://schemas.openxmlformats.org/drawingml/2006/main" noGrp="1"/>
          </p:cNvSpPr>
          <p:nvPr/>
        </p:nvSpPr>
        <p:spPr>
          <a:xfrm xmlns:a="http://schemas.openxmlformats.org/drawingml/2006/main">
            <a:off x="819150" y="4705350"/>
            <a:ext cx="22098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validate demand + safety case</a:t>
            </a:r>
          </a:p>
        </p:txBody>
      </p:sp>
      <p:sp>
        <p:nvSpPr>
          <p:cNvPr id="15" name="">
            <a:extLst xmlns:a="http://schemas.openxmlformats.org/drawingml/2006/main">
              <a:ext uri="{FF2B5EF4-FFF2-40B4-BE49-F238E27FC236}">
                <a16:creationId xmlns:a16="http://schemas.microsoft.com/office/drawing/2014/main" id="{99021847-484F-4DB4-9BF0-7560EA2DC1B2}"/>
              </a:ext>
            </a:extLst>
          </p:cNvPr>
          <p:cNvSpPr>
            <a:spLocks xmlns:a="http://schemas.openxmlformats.org/drawingml/2006/main" noGrp="1"/>
          </p:cNvSpPr>
          <p:nvPr/>
        </p:nvSpPr>
        <p:spPr>
          <a:xfrm xmlns:a="http://schemas.openxmlformats.org/drawingml/2006/main">
            <a:off x="4400550" y="3105150"/>
            <a:ext cx="342900" cy="342900"/>
          </a:xfrm>
          <a:prstGeom xmlns:a="http://schemas.openxmlformats.org/drawingml/2006/main" prst="ellipse">
            <a:avLst/>
          </a:prstGeom>
          <a:solidFill xmlns:a="http://schemas.openxmlformats.org/drawingml/2006/main">
            <a:srgbClr val="0B4F71"/>
          </a:solidFill>
          <a:ln xmlns:a="http://schemas.openxmlformats.org/drawingml/2006/main" w="28575">
            <a:solidFill>
              <a:srgbClr val="FFFFFF"/>
            </a:solidFill>
            <a:prstDash val="solid"/>
          </a:ln>
        </p:spPr>
      </p:sp>
      <p:sp>
        <p:nvSpPr>
          <p:cNvPr id="16" name="">
            <a:extLst xmlns:a="http://schemas.openxmlformats.org/drawingml/2006/main">
              <a:ext uri="{FF2B5EF4-FFF2-40B4-BE49-F238E27FC236}">
                <a16:creationId xmlns:a16="http://schemas.microsoft.com/office/drawing/2014/main" id="{42E55A06-1B67-44B9-ACCE-DAACEA97C3AF}"/>
              </a:ext>
            </a:extLst>
          </p:cNvPr>
          <p:cNvSpPr>
            <a:spLocks xmlns:a="http://schemas.openxmlformats.org/drawingml/2006/main" noGrp="1"/>
          </p:cNvSpPr>
          <p:nvPr/>
        </p:nvSpPr>
        <p:spPr>
          <a:xfrm xmlns:a="http://schemas.openxmlformats.org/drawingml/2006/main">
            <a:off x="3562350" y="1885950"/>
            <a:ext cx="2019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0B4F71"/>
                </a:solidFill>
              </a:defRPr>
            </a:pPr>
            <a:r>
              <a:rPr sz="1125" b="1" i="0">
                <a:solidFill>
                  <a:srgbClr val="0B4F71"/>
                </a:solidFill>
              </a:rPr>
              <a:t>PHASE 2</a:t>
            </a:r>
          </a:p>
        </p:txBody>
      </p:sp>
      <p:sp>
        <p:nvSpPr>
          <p:cNvPr id="17" name="">
            <a:extLst xmlns:a="http://schemas.openxmlformats.org/drawingml/2006/main">
              <a:ext uri="{FF2B5EF4-FFF2-40B4-BE49-F238E27FC236}">
                <a16:creationId xmlns:a16="http://schemas.microsoft.com/office/drawing/2014/main" id="{1A23AC88-BCAA-4896-B7B7-E22D92595301}"/>
              </a:ext>
            </a:extLst>
          </p:cNvPr>
          <p:cNvSpPr>
            <a:spLocks xmlns:a="http://schemas.openxmlformats.org/drawingml/2006/main" noGrp="1"/>
          </p:cNvSpPr>
          <p:nvPr/>
        </p:nvSpPr>
        <p:spPr>
          <a:xfrm xmlns:a="http://schemas.openxmlformats.org/drawingml/2006/main">
            <a:off x="3562350" y="2209800"/>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REGIONAL NETWORK</a:t>
            </a:r>
          </a:p>
        </p:txBody>
      </p:sp>
      <p:sp>
        <p:nvSpPr>
          <p:cNvPr id="18" name="">
            <a:extLst xmlns:a="http://schemas.openxmlformats.org/drawingml/2006/main">
              <a:ext uri="{FF2B5EF4-FFF2-40B4-BE49-F238E27FC236}">
                <a16:creationId xmlns:a16="http://schemas.microsoft.com/office/drawing/2014/main" id="{E0413220-4C95-4142-92B2-EEAF1BA6F21F}"/>
              </a:ext>
            </a:extLst>
          </p:cNvPr>
          <p:cNvSpPr>
            <a:spLocks xmlns:a="http://schemas.openxmlformats.org/drawingml/2006/main" noGrp="1"/>
          </p:cNvSpPr>
          <p:nvPr/>
        </p:nvSpPr>
        <p:spPr>
          <a:xfrm xmlns:a="http://schemas.openxmlformats.org/drawingml/2006/main">
            <a:off x="3562350" y="3657600"/>
            <a:ext cx="22098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Java / Bali / Sumatra / Sulawesi</a:t>
            </a:r>
          </a:p>
        </p:txBody>
      </p:sp>
      <p:sp>
        <p:nvSpPr>
          <p:cNvPr id="19" name="">
            <a:extLst xmlns:a="http://schemas.openxmlformats.org/drawingml/2006/main">
              <a:ext uri="{FF2B5EF4-FFF2-40B4-BE49-F238E27FC236}">
                <a16:creationId xmlns:a16="http://schemas.microsoft.com/office/drawing/2014/main" id="{81925F0B-3E44-4935-92A1-9D2A42C104C0}"/>
              </a:ext>
            </a:extLst>
          </p:cNvPr>
          <p:cNvSpPr>
            <a:spLocks xmlns:a="http://schemas.openxmlformats.org/drawingml/2006/main" noGrp="1"/>
          </p:cNvSpPr>
          <p:nvPr/>
        </p:nvSpPr>
        <p:spPr>
          <a:xfrm xmlns:a="http://schemas.openxmlformats.org/drawingml/2006/main">
            <a:off x="3562350" y="443865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FF4B51"/>
                </a:solidFill>
              </a:defRPr>
            </a:pPr>
            <a:r>
              <a:rPr sz="1050" b="1" i="0">
                <a:solidFill>
                  <a:srgbClr val="FF4B51"/>
                </a:solidFill>
              </a:rPr>
              <a:t>GATE</a:t>
            </a:r>
          </a:p>
        </p:txBody>
      </p:sp>
      <p:sp>
        <p:nvSpPr>
          <p:cNvPr id="20" name="">
            <a:extLst xmlns:a="http://schemas.openxmlformats.org/drawingml/2006/main">
              <a:ext uri="{FF2B5EF4-FFF2-40B4-BE49-F238E27FC236}">
                <a16:creationId xmlns:a16="http://schemas.microsoft.com/office/drawing/2014/main" id="{D335DE8C-F2ED-4E94-A041-198698A81DF7}"/>
              </a:ext>
            </a:extLst>
          </p:cNvPr>
          <p:cNvSpPr>
            <a:spLocks xmlns:a="http://schemas.openxmlformats.org/drawingml/2006/main" noGrp="1"/>
          </p:cNvSpPr>
          <p:nvPr/>
        </p:nvSpPr>
        <p:spPr>
          <a:xfrm xmlns:a="http://schemas.openxmlformats.org/drawingml/2006/main">
            <a:off x="3562350" y="4705350"/>
            <a:ext cx="22098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standardize hubs + contracts</a:t>
            </a:r>
          </a:p>
        </p:txBody>
      </p:sp>
      <p:sp>
        <p:nvSpPr>
          <p:cNvPr id="21" name="">
            <a:extLst xmlns:a="http://schemas.openxmlformats.org/drawingml/2006/main">
              <a:ext uri="{FF2B5EF4-FFF2-40B4-BE49-F238E27FC236}">
                <a16:creationId xmlns:a16="http://schemas.microsoft.com/office/drawing/2014/main" id="{3E4DBF72-70EE-4304-B3C5-965B254C1B15}"/>
              </a:ext>
            </a:extLst>
          </p:cNvPr>
          <p:cNvSpPr>
            <a:spLocks xmlns:a="http://schemas.openxmlformats.org/drawingml/2006/main" noGrp="1"/>
          </p:cNvSpPr>
          <p:nvPr/>
        </p:nvSpPr>
        <p:spPr>
          <a:xfrm xmlns:a="http://schemas.openxmlformats.org/drawingml/2006/main">
            <a:off x="7143750" y="3105150"/>
            <a:ext cx="342900" cy="342900"/>
          </a:xfrm>
          <a:prstGeom xmlns:a="http://schemas.openxmlformats.org/drawingml/2006/main" prst="ellipse">
            <a:avLst/>
          </a:prstGeom>
          <a:solidFill xmlns:a="http://schemas.openxmlformats.org/drawingml/2006/main">
            <a:srgbClr val="0B8F87"/>
          </a:solidFill>
          <a:ln xmlns:a="http://schemas.openxmlformats.org/drawingml/2006/main" w="28575">
            <a:solidFill>
              <a:srgbClr val="FFFFFF"/>
            </a:solidFill>
            <a:prstDash val="solid"/>
          </a:ln>
        </p:spPr>
      </p:sp>
      <p:sp>
        <p:nvSpPr>
          <p:cNvPr id="22" name="">
            <a:extLst xmlns:a="http://schemas.openxmlformats.org/drawingml/2006/main">
              <a:ext uri="{FF2B5EF4-FFF2-40B4-BE49-F238E27FC236}">
                <a16:creationId xmlns:a16="http://schemas.microsoft.com/office/drawing/2014/main" id="{EC673ECC-5DE7-47DE-AE81-4996E0DCE7D4}"/>
              </a:ext>
            </a:extLst>
          </p:cNvPr>
          <p:cNvSpPr>
            <a:spLocks xmlns:a="http://schemas.openxmlformats.org/drawingml/2006/main" noGrp="1"/>
          </p:cNvSpPr>
          <p:nvPr/>
        </p:nvSpPr>
        <p:spPr>
          <a:xfrm xmlns:a="http://schemas.openxmlformats.org/drawingml/2006/main">
            <a:off x="6305550" y="1885950"/>
            <a:ext cx="2019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0B8F87"/>
                </a:solidFill>
              </a:defRPr>
            </a:pPr>
            <a:r>
              <a:rPr sz="1125" b="1" i="0">
                <a:solidFill>
                  <a:srgbClr val="0B8F87"/>
                </a:solidFill>
              </a:rPr>
              <a:t>PHASE 3</a:t>
            </a:r>
          </a:p>
        </p:txBody>
      </p:sp>
      <p:sp>
        <p:nvSpPr>
          <p:cNvPr id="23" name="">
            <a:extLst xmlns:a="http://schemas.openxmlformats.org/drawingml/2006/main">
              <a:ext uri="{FF2B5EF4-FFF2-40B4-BE49-F238E27FC236}">
                <a16:creationId xmlns:a16="http://schemas.microsoft.com/office/drawing/2014/main" id="{E48864E1-47E5-42CB-AC77-F59C58BEE938}"/>
              </a:ext>
            </a:extLst>
          </p:cNvPr>
          <p:cNvSpPr>
            <a:spLocks xmlns:a="http://schemas.openxmlformats.org/drawingml/2006/main" noGrp="1"/>
          </p:cNvSpPr>
          <p:nvPr/>
        </p:nvSpPr>
        <p:spPr>
          <a:xfrm xmlns:a="http://schemas.openxmlformats.org/drawingml/2006/main">
            <a:off x="6305550" y="2209800"/>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ARCHIPELAGIC</a:t>
            </a:r>
          </a:p>
        </p:txBody>
      </p:sp>
      <p:sp>
        <p:nvSpPr>
          <p:cNvPr id="24" name="">
            <a:extLst xmlns:a="http://schemas.openxmlformats.org/drawingml/2006/main">
              <a:ext uri="{FF2B5EF4-FFF2-40B4-BE49-F238E27FC236}">
                <a16:creationId xmlns:a16="http://schemas.microsoft.com/office/drawing/2014/main" id="{F4B8EE77-26A5-43A2-8961-4F03B69E0F44}"/>
              </a:ext>
            </a:extLst>
          </p:cNvPr>
          <p:cNvSpPr>
            <a:spLocks xmlns:a="http://schemas.openxmlformats.org/drawingml/2006/main" noGrp="1"/>
          </p:cNvSpPr>
          <p:nvPr/>
        </p:nvSpPr>
        <p:spPr>
          <a:xfrm xmlns:a="http://schemas.openxmlformats.org/drawingml/2006/main">
            <a:off x="6305550" y="3657600"/>
            <a:ext cx="22098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NTT / Maluku / Kalimantan / Papua</a:t>
            </a:r>
          </a:p>
        </p:txBody>
      </p:sp>
      <p:sp>
        <p:nvSpPr>
          <p:cNvPr id="25" name="">
            <a:extLst xmlns:a="http://schemas.openxmlformats.org/drawingml/2006/main">
              <a:ext uri="{FF2B5EF4-FFF2-40B4-BE49-F238E27FC236}">
                <a16:creationId xmlns:a16="http://schemas.microsoft.com/office/drawing/2014/main" id="{2EBFD091-2627-48F3-A090-24FE46FCE616}"/>
              </a:ext>
            </a:extLst>
          </p:cNvPr>
          <p:cNvSpPr>
            <a:spLocks xmlns:a="http://schemas.openxmlformats.org/drawingml/2006/main" noGrp="1"/>
          </p:cNvSpPr>
          <p:nvPr/>
        </p:nvSpPr>
        <p:spPr>
          <a:xfrm xmlns:a="http://schemas.openxmlformats.org/drawingml/2006/main">
            <a:off x="6305550" y="443865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FF4B51"/>
                </a:solidFill>
              </a:defRPr>
            </a:pPr>
            <a:r>
              <a:rPr sz="1050" b="1" i="0">
                <a:solidFill>
                  <a:srgbClr val="FF4B51"/>
                </a:solidFill>
              </a:rPr>
              <a:t>GATE</a:t>
            </a:r>
          </a:p>
        </p:txBody>
      </p:sp>
      <p:sp>
        <p:nvSpPr>
          <p:cNvPr id="26" name="">
            <a:extLst xmlns:a="http://schemas.openxmlformats.org/drawingml/2006/main">
              <a:ext uri="{FF2B5EF4-FFF2-40B4-BE49-F238E27FC236}">
                <a16:creationId xmlns:a16="http://schemas.microsoft.com/office/drawing/2014/main" id="{9EF6E3F3-6116-4DB5-B5AC-001E68158820}"/>
              </a:ext>
            </a:extLst>
          </p:cNvPr>
          <p:cNvSpPr>
            <a:spLocks xmlns:a="http://schemas.openxmlformats.org/drawingml/2006/main" noGrp="1"/>
          </p:cNvSpPr>
          <p:nvPr/>
        </p:nvSpPr>
        <p:spPr>
          <a:xfrm xmlns:a="http://schemas.openxmlformats.org/drawingml/2006/main">
            <a:off x="6305550" y="4705350"/>
            <a:ext cx="22098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add remote + amphibious trials</a:t>
            </a:r>
          </a:p>
        </p:txBody>
      </p:sp>
      <p:sp>
        <p:nvSpPr>
          <p:cNvPr id="27" name="">
            <a:extLst xmlns:a="http://schemas.openxmlformats.org/drawingml/2006/main">
              <a:ext uri="{FF2B5EF4-FFF2-40B4-BE49-F238E27FC236}">
                <a16:creationId xmlns:a16="http://schemas.microsoft.com/office/drawing/2014/main" id="{923A511F-84E2-48F5-A009-F5FE5C4F0D92}"/>
              </a:ext>
            </a:extLst>
          </p:cNvPr>
          <p:cNvSpPr>
            <a:spLocks xmlns:a="http://schemas.openxmlformats.org/drawingml/2006/main" noGrp="1"/>
          </p:cNvSpPr>
          <p:nvPr/>
        </p:nvSpPr>
        <p:spPr>
          <a:xfrm xmlns:a="http://schemas.openxmlformats.org/drawingml/2006/main">
            <a:off x="9886950" y="3105150"/>
            <a:ext cx="342900" cy="342900"/>
          </a:xfrm>
          <a:prstGeom xmlns:a="http://schemas.openxmlformats.org/drawingml/2006/main" prst="ellipse">
            <a:avLst/>
          </a:prstGeom>
          <a:solidFill xmlns:a="http://schemas.openxmlformats.org/drawingml/2006/main">
            <a:srgbClr val="59C7D1"/>
          </a:solidFill>
          <a:ln xmlns:a="http://schemas.openxmlformats.org/drawingml/2006/main" w="28575">
            <a:solidFill>
              <a:srgbClr val="FFFFFF"/>
            </a:solidFill>
            <a:prstDash val="solid"/>
          </a:ln>
        </p:spPr>
      </p:sp>
      <p:sp>
        <p:nvSpPr>
          <p:cNvPr id="28" name="">
            <a:extLst xmlns:a="http://schemas.openxmlformats.org/drawingml/2006/main">
              <a:ext uri="{FF2B5EF4-FFF2-40B4-BE49-F238E27FC236}">
                <a16:creationId xmlns:a16="http://schemas.microsoft.com/office/drawing/2014/main" id="{6774CE62-076B-4B27-9398-1B14DE8E97F3}"/>
              </a:ext>
            </a:extLst>
          </p:cNvPr>
          <p:cNvSpPr>
            <a:spLocks xmlns:a="http://schemas.openxmlformats.org/drawingml/2006/main" noGrp="1"/>
          </p:cNvSpPr>
          <p:nvPr/>
        </p:nvSpPr>
        <p:spPr>
          <a:xfrm xmlns:a="http://schemas.openxmlformats.org/drawingml/2006/main">
            <a:off x="9048750" y="1885950"/>
            <a:ext cx="2019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59C7D1"/>
                </a:solidFill>
              </a:defRPr>
            </a:pPr>
            <a:r>
              <a:rPr sz="1125" b="1" i="0">
                <a:solidFill>
                  <a:srgbClr val="59C7D1"/>
                </a:solidFill>
              </a:rPr>
              <a:t>PHASE 4</a:t>
            </a:r>
          </a:p>
        </p:txBody>
      </p:sp>
      <p:sp>
        <p:nvSpPr>
          <p:cNvPr id="29" name="">
            <a:extLst xmlns:a="http://schemas.openxmlformats.org/drawingml/2006/main">
              <a:ext uri="{FF2B5EF4-FFF2-40B4-BE49-F238E27FC236}">
                <a16:creationId xmlns:a16="http://schemas.microsoft.com/office/drawing/2014/main" id="{936A97AF-F007-4572-AEA7-70365DF732B4}"/>
              </a:ext>
            </a:extLst>
          </p:cNvPr>
          <p:cNvSpPr>
            <a:spLocks xmlns:a="http://schemas.openxmlformats.org/drawingml/2006/main" noGrp="1"/>
          </p:cNvSpPr>
          <p:nvPr/>
        </p:nvSpPr>
        <p:spPr>
          <a:xfrm xmlns:a="http://schemas.openxmlformats.org/drawingml/2006/main">
            <a:off x="9048750" y="2209800"/>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NATIONAL GRID</a:t>
            </a:r>
          </a:p>
        </p:txBody>
      </p:sp>
      <p:sp>
        <p:nvSpPr>
          <p:cNvPr id="30" name="">
            <a:extLst xmlns:a="http://schemas.openxmlformats.org/drawingml/2006/main">
              <a:ext uri="{FF2B5EF4-FFF2-40B4-BE49-F238E27FC236}">
                <a16:creationId xmlns:a16="http://schemas.microsoft.com/office/drawing/2014/main" id="{31D6B0D0-6066-4006-9A0A-C326889995BA}"/>
              </a:ext>
            </a:extLst>
          </p:cNvPr>
          <p:cNvSpPr>
            <a:spLocks xmlns:a="http://schemas.openxmlformats.org/drawingml/2006/main" noGrp="1"/>
          </p:cNvSpPr>
          <p:nvPr/>
        </p:nvSpPr>
        <p:spPr>
          <a:xfrm xmlns:a="http://schemas.openxmlformats.org/drawingml/2006/main">
            <a:off x="9048750" y="3657600"/>
            <a:ext cx="22098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integrated partner network</a:t>
            </a:r>
          </a:p>
        </p:txBody>
      </p:sp>
      <p:sp>
        <p:nvSpPr>
          <p:cNvPr id="31" name="">
            <a:extLst xmlns:a="http://schemas.openxmlformats.org/drawingml/2006/main">
              <a:ext uri="{FF2B5EF4-FFF2-40B4-BE49-F238E27FC236}">
                <a16:creationId xmlns:a16="http://schemas.microsoft.com/office/drawing/2014/main" id="{F92744DD-4F54-446A-9BC1-070B88ABEA3D}"/>
              </a:ext>
            </a:extLst>
          </p:cNvPr>
          <p:cNvSpPr>
            <a:spLocks xmlns:a="http://schemas.openxmlformats.org/drawingml/2006/main" noGrp="1"/>
          </p:cNvSpPr>
          <p:nvPr/>
        </p:nvSpPr>
        <p:spPr>
          <a:xfrm xmlns:a="http://schemas.openxmlformats.org/drawingml/2006/main">
            <a:off x="9048750" y="4438650"/>
            <a:ext cx="66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FF4B51"/>
                </a:solidFill>
              </a:defRPr>
            </a:pPr>
            <a:r>
              <a:rPr sz="1050" b="1" i="0">
                <a:solidFill>
                  <a:srgbClr val="FF4B51"/>
                </a:solidFill>
              </a:rPr>
              <a:t>GATE</a:t>
            </a:r>
          </a:p>
        </p:txBody>
      </p:sp>
      <p:sp>
        <p:nvSpPr>
          <p:cNvPr id="32" name="">
            <a:extLst xmlns:a="http://schemas.openxmlformats.org/drawingml/2006/main">
              <a:ext uri="{FF2B5EF4-FFF2-40B4-BE49-F238E27FC236}">
                <a16:creationId xmlns:a16="http://schemas.microsoft.com/office/drawing/2014/main" id="{D952DA6A-81B9-43EC-979D-B17EA44C3370}"/>
              </a:ext>
            </a:extLst>
          </p:cNvPr>
          <p:cNvSpPr>
            <a:spLocks xmlns:a="http://schemas.openxmlformats.org/drawingml/2006/main" noGrp="1"/>
          </p:cNvSpPr>
          <p:nvPr/>
        </p:nvSpPr>
        <p:spPr>
          <a:xfrm xmlns:a="http://schemas.openxmlformats.org/drawingml/2006/main">
            <a:off x="9048750" y="4705350"/>
            <a:ext cx="22098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scale governed capacity</a:t>
            </a:r>
          </a:p>
        </p:txBody>
      </p:sp>
      <p:sp>
        <p:nvSpPr>
          <p:cNvPr id="33" name="">
            <a:extLst xmlns:a="http://schemas.openxmlformats.org/drawingml/2006/main">
              <a:ext uri="{FF2B5EF4-FFF2-40B4-BE49-F238E27FC236}">
                <a16:creationId xmlns:a16="http://schemas.microsoft.com/office/drawing/2014/main" id="{A93ECD52-61ED-4856-A5F1-E6E145467D19}"/>
              </a:ext>
            </a:extLst>
          </p:cNvPr>
          <p:cNvSpPr>
            <a:spLocks xmlns:a="http://schemas.openxmlformats.org/drawingml/2006/main" noGrp="1"/>
          </p:cNvSpPr>
          <p:nvPr/>
        </p:nvSpPr>
        <p:spPr>
          <a:xfrm xmlns:a="http://schemas.openxmlformats.org/drawingml/2006/main">
            <a:off x="609600" y="5619750"/>
            <a:ext cx="2095500" cy="2667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34" name="">
            <a:extLst xmlns:a="http://schemas.openxmlformats.org/drawingml/2006/main">
              <a:ext uri="{FF2B5EF4-FFF2-40B4-BE49-F238E27FC236}">
                <a16:creationId xmlns:a16="http://schemas.microsoft.com/office/drawing/2014/main" id="{7B253D54-F43C-43E9-98FC-25B455CFBA40}"/>
              </a:ext>
            </a:extLst>
          </p:cNvPr>
          <p:cNvSpPr>
            <a:spLocks xmlns:a="http://schemas.openxmlformats.org/drawingml/2006/main" noGrp="1"/>
          </p:cNvSpPr>
          <p:nvPr/>
        </p:nvSpPr>
        <p:spPr>
          <a:xfrm xmlns:a="http://schemas.openxmlformats.org/drawingml/2006/main">
            <a:off x="704850" y="5667375"/>
            <a:ext cx="1905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PROPOSED ROADMAP</a:t>
            </a:r>
          </a:p>
        </p:txBody>
      </p:sp>
      <p:sp>
        <p:nvSpPr>
          <p:cNvPr id="35" name="">
            <a:extLst xmlns:a="http://schemas.openxmlformats.org/drawingml/2006/main">
              <a:ext uri="{FF2B5EF4-FFF2-40B4-BE49-F238E27FC236}">
                <a16:creationId xmlns:a16="http://schemas.microsoft.com/office/drawing/2014/main" id="{BFE902F1-4CEB-4A6C-8904-96917EA03432}"/>
              </a:ext>
            </a:extLst>
          </p:cNvPr>
          <p:cNvSpPr>
            <a:spLocks xmlns:a="http://schemas.openxmlformats.org/drawingml/2006/main" noGrp="1"/>
          </p:cNvSpPr>
          <p:nvPr/>
        </p:nvSpPr>
        <p:spPr>
          <a:xfrm xmlns:a="http://schemas.openxmlformats.org/drawingml/2006/main">
            <a:off x="3238500" y="5657850"/>
            <a:ext cx="666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0A646"/>
                </a:solidFill>
              </a:defRPr>
            </a:pPr>
            <a:r>
              <a:rPr sz="1275" b="1" i="0">
                <a:solidFill>
                  <a:srgbClr val="F0A646"/>
                </a:solidFill>
              </a:rPr>
              <a:t>No phase, fleet number or geography is government-approved.</a:t>
            </a:r>
          </a:p>
        </p:txBody>
      </p:sp>
    </p:spTree>
    <p:extLst>
      <p:ext uri="{BB962C8B-B14F-4D97-AF65-F5344CB8AC3E}">
        <p14:creationId xmlns:p14="http://schemas.microsoft.com/office/powerpoint/2010/main" val="1799907619"/>
      </p:ext>
    </p:extLst>
  </p:cSld>
</p:sld>
</file>

<file path=ppt/slides/slide24.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0" name="">
            <a:extLst xmlns:a="http://schemas.openxmlformats.org/drawingml/2006/main">
              <a:ext uri="{FF2B5EF4-FFF2-40B4-BE49-F238E27FC236}">
                <a16:creationId xmlns:a16="http://schemas.microsoft.com/office/drawing/2014/main" id="{B5C2EB3C-48B0-4CDF-81F7-9EC28FC6FE7C}"/>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A995B7EA-6711-455D-84B0-F6AA292E6770}"/>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POTENTIAL STRATEGIC PARTNERS</a:t>
            </a:r>
          </a:p>
        </p:txBody>
      </p:sp>
      <p:sp>
        <p:nvSpPr>
          <p:cNvPr id="3" name="">
            <a:extLst xmlns:a="http://schemas.openxmlformats.org/drawingml/2006/main">
              <a:ext uri="{FF2B5EF4-FFF2-40B4-BE49-F238E27FC236}">
                <a16:creationId xmlns:a16="http://schemas.microsoft.com/office/drawing/2014/main" id="{7DF34EA2-3AAB-42CF-A4E0-5E14221AB723}"/>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PERISAI needs accountable partners.</a:t>
            </a:r>
          </a:p>
        </p:txBody>
      </p:sp>
      <p:sp>
        <p:nvSpPr>
          <p:cNvPr id="4" name="">
            <a:extLst xmlns:a="http://schemas.openxmlformats.org/drawingml/2006/main">
              <a:ext uri="{FF2B5EF4-FFF2-40B4-BE49-F238E27FC236}">
                <a16:creationId xmlns:a16="http://schemas.microsoft.com/office/drawing/2014/main" id="{C175AF05-A3CF-40E7-B792-FF30EDD6A7F4}"/>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3DDBF356-B25D-4421-AAEF-3DDEBDCF8533}"/>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AA9FC4D8-460A-40FD-9429-9A0BB91967C5}"/>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POTENTIAL STRATEGIC PARTNERS</a:t>
            </a:r>
          </a:p>
        </p:txBody>
      </p:sp>
      <p:sp>
        <p:nvSpPr>
          <p:cNvPr id="7" name="">
            <a:extLst xmlns:a="http://schemas.openxmlformats.org/drawingml/2006/main">
              <a:ext uri="{FF2B5EF4-FFF2-40B4-BE49-F238E27FC236}">
                <a16:creationId xmlns:a16="http://schemas.microsoft.com/office/drawing/2014/main" id="{DA36E909-6272-4748-9943-B3A3CD7799BA}"/>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24</a:t>
            </a:r>
          </a:p>
        </p:txBody>
      </p:sp>
      <p:sp>
        <p:nvSpPr>
          <p:cNvPr id="8" name="">
            <a:extLst xmlns:a="http://schemas.openxmlformats.org/drawingml/2006/main">
              <a:ext uri="{FF2B5EF4-FFF2-40B4-BE49-F238E27FC236}">
                <a16:creationId xmlns:a16="http://schemas.microsoft.com/office/drawing/2014/main" id="{8B531C1E-E59A-422F-BF6B-5E9EC2D4D755}"/>
              </a:ext>
            </a:extLst>
          </p:cNvPr>
          <p:cNvSpPr>
            <a:spLocks xmlns:a="http://schemas.openxmlformats.org/drawingml/2006/main" noGrp="1"/>
          </p:cNvSpPr>
          <p:nvPr/>
        </p:nvSpPr>
        <p:spPr>
          <a:xfrm xmlns:a="http://schemas.openxmlformats.org/drawingml/2006/main">
            <a:off x="4419600" y="2533650"/>
            <a:ext cx="3352800" cy="1466850"/>
          </a:xfrm>
          <a:prstGeom xmlns:a="http://schemas.openxmlformats.org/drawingml/2006/main" prst="roundRect">
            <a:avLst>
              <a:gd name="adj" fmla="val 7792"/>
            </a:avLst>
          </a:prstGeom>
          <a:solidFill xmlns:a="http://schemas.openxmlformats.org/drawingml/2006/main">
            <a:srgbClr val="E31E24"/>
          </a:solidFill>
          <a:ln xmlns:a="http://schemas.openxmlformats.org/drawingml/2006/main" w="0">
            <a:solidFill>
              <a:srgbClr val="E31E24"/>
            </a:solidFill>
            <a:prstDash val="solid"/>
          </a:ln>
        </p:spPr>
      </p:sp>
      <p:sp>
        <p:nvSpPr>
          <p:cNvPr id="9" name="">
            <a:extLst xmlns:a="http://schemas.openxmlformats.org/drawingml/2006/main">
              <a:ext uri="{FF2B5EF4-FFF2-40B4-BE49-F238E27FC236}">
                <a16:creationId xmlns:a16="http://schemas.microsoft.com/office/drawing/2014/main" id="{2FFDC41E-505B-4709-A76A-269EDF462F79}"/>
              </a:ext>
            </a:extLst>
          </p:cNvPr>
          <p:cNvSpPr>
            <a:spLocks xmlns:a="http://schemas.openxmlformats.org/drawingml/2006/main" noGrp="1"/>
          </p:cNvSpPr>
          <p:nvPr/>
        </p:nvSpPr>
        <p:spPr>
          <a:xfrm xmlns:a="http://schemas.openxmlformats.org/drawingml/2006/main">
            <a:off x="4762500" y="2800350"/>
            <a:ext cx="2667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625" b="1" i="0">
                <a:solidFill>
                  <a:srgbClr val="FFFFFF"/>
                </a:solidFill>
              </a:defRPr>
            </a:pPr>
            <a:r>
              <a:rPr sz="2625" b="1" i="0">
                <a:solidFill>
                  <a:srgbClr val="FFFFFF"/>
                </a:solidFill>
              </a:rPr>
              <a:t>PERISAI</a:t>
            </a:r>
          </a:p>
        </p:txBody>
      </p:sp>
      <p:sp>
        <p:nvSpPr>
          <p:cNvPr id="10" name="">
            <a:extLst xmlns:a="http://schemas.openxmlformats.org/drawingml/2006/main">
              <a:ext uri="{FF2B5EF4-FFF2-40B4-BE49-F238E27FC236}">
                <a16:creationId xmlns:a16="http://schemas.microsoft.com/office/drawing/2014/main" id="{49933084-F376-4E48-8A35-237159BAF339}"/>
              </a:ext>
            </a:extLst>
          </p:cNvPr>
          <p:cNvSpPr>
            <a:spLocks xmlns:a="http://schemas.openxmlformats.org/drawingml/2006/main" noGrp="1"/>
          </p:cNvSpPr>
          <p:nvPr/>
        </p:nvSpPr>
        <p:spPr>
          <a:xfrm xmlns:a="http://schemas.openxmlformats.org/drawingml/2006/main">
            <a:off x="4762500" y="3352800"/>
            <a:ext cx="2667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0" i="0">
                <a:solidFill>
                  <a:srgbClr val="FFFFFF"/>
                </a:solidFill>
              </a:defRPr>
            </a:pPr>
            <a:r>
              <a:rPr sz="1350" b="0" i="0">
                <a:solidFill>
                  <a:srgbClr val="FFFFFF"/>
                </a:solidFill>
              </a:rPr>
              <a:t>proposed network integrator</a:t>
            </a:r>
          </a:p>
        </p:txBody>
      </p:sp>
      <p:sp>
        <p:nvSpPr>
          <p:cNvPr id="11" name="">
            <a:extLst xmlns:a="http://schemas.openxmlformats.org/drawingml/2006/main">
              <a:ext uri="{FF2B5EF4-FFF2-40B4-BE49-F238E27FC236}">
                <a16:creationId xmlns:a16="http://schemas.microsoft.com/office/drawing/2014/main" id="{5211BEC1-9231-47A0-B767-3B6107C5D2EE}"/>
              </a:ext>
            </a:extLst>
          </p:cNvPr>
          <p:cNvSpPr>
            <a:spLocks xmlns:a="http://schemas.openxmlformats.org/drawingml/2006/main" noGrp="1"/>
          </p:cNvSpPr>
          <p:nvPr/>
        </p:nvSpPr>
        <p:spPr>
          <a:xfrm xmlns:a="http://schemas.openxmlformats.org/drawingml/2006/main">
            <a:off x="3695700" y="2552700"/>
            <a:ext cx="723900" cy="43815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2" name="">
            <a:extLst xmlns:a="http://schemas.openxmlformats.org/drawingml/2006/main">
              <a:ext uri="{FF2B5EF4-FFF2-40B4-BE49-F238E27FC236}">
                <a16:creationId xmlns:a16="http://schemas.microsoft.com/office/drawing/2014/main" id="{71B6F259-B579-4379-AFDF-65EFA86847DC}"/>
              </a:ext>
            </a:extLst>
          </p:cNvPr>
          <p:cNvSpPr>
            <a:spLocks xmlns:a="http://schemas.openxmlformats.org/drawingml/2006/main" noGrp="1"/>
          </p:cNvSpPr>
          <p:nvPr/>
        </p:nvSpPr>
        <p:spPr>
          <a:xfrm xmlns:a="http://schemas.openxmlformats.org/drawingml/2006/main">
            <a:off x="3695700" y="4895850"/>
            <a:ext cx="342900" cy="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3" name="">
            <a:extLst xmlns:a="http://schemas.openxmlformats.org/drawingml/2006/main">
              <a:ext uri="{FF2B5EF4-FFF2-40B4-BE49-F238E27FC236}">
                <a16:creationId xmlns:a16="http://schemas.microsoft.com/office/drawing/2014/main" id="{BA665EA0-A271-446E-AF4F-4CBA22FC48EC}"/>
              </a:ext>
            </a:extLst>
          </p:cNvPr>
          <p:cNvSpPr>
            <a:spLocks xmlns:a="http://schemas.openxmlformats.org/drawingml/2006/main" noGrp="1"/>
          </p:cNvSpPr>
          <p:nvPr/>
        </p:nvSpPr>
        <p:spPr>
          <a:xfrm xmlns:a="http://schemas.openxmlformats.org/drawingml/2006/main">
            <a:off x="4038600" y="3638550"/>
            <a:ext cx="0" cy="125730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4" name="">
            <a:extLst xmlns:a="http://schemas.openxmlformats.org/drawingml/2006/main">
              <a:ext uri="{FF2B5EF4-FFF2-40B4-BE49-F238E27FC236}">
                <a16:creationId xmlns:a16="http://schemas.microsoft.com/office/drawing/2014/main" id="{ACD9D483-D835-4229-9C37-5B6A5E88874D}"/>
              </a:ext>
            </a:extLst>
          </p:cNvPr>
          <p:cNvSpPr>
            <a:spLocks xmlns:a="http://schemas.openxmlformats.org/drawingml/2006/main" noGrp="1"/>
          </p:cNvSpPr>
          <p:nvPr/>
        </p:nvSpPr>
        <p:spPr>
          <a:xfrm xmlns:a="http://schemas.openxmlformats.org/drawingml/2006/main">
            <a:off x="4038600" y="3638550"/>
            <a:ext cx="381000" cy="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5" name="">
            <a:extLst xmlns:a="http://schemas.openxmlformats.org/drawingml/2006/main">
              <a:ext uri="{FF2B5EF4-FFF2-40B4-BE49-F238E27FC236}">
                <a16:creationId xmlns:a16="http://schemas.microsoft.com/office/drawing/2014/main" id="{3BC957D1-AF0D-4DE8-B81A-B66923E67A2F}"/>
              </a:ext>
            </a:extLst>
          </p:cNvPr>
          <p:cNvSpPr>
            <a:spLocks xmlns:a="http://schemas.openxmlformats.org/drawingml/2006/main" noGrp="1"/>
          </p:cNvSpPr>
          <p:nvPr/>
        </p:nvSpPr>
        <p:spPr>
          <a:xfrm xmlns:a="http://schemas.openxmlformats.org/drawingml/2006/main">
            <a:off x="7772400" y="2990850"/>
            <a:ext cx="228600" cy="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6" name="">
            <a:extLst xmlns:a="http://schemas.openxmlformats.org/drawingml/2006/main">
              <a:ext uri="{FF2B5EF4-FFF2-40B4-BE49-F238E27FC236}">
                <a16:creationId xmlns:a16="http://schemas.microsoft.com/office/drawing/2014/main" id="{678A701D-BEA1-41B1-A742-3892856B2C02}"/>
              </a:ext>
            </a:extLst>
          </p:cNvPr>
          <p:cNvSpPr>
            <a:spLocks xmlns:a="http://schemas.openxmlformats.org/drawingml/2006/main" noGrp="1"/>
          </p:cNvSpPr>
          <p:nvPr/>
        </p:nvSpPr>
        <p:spPr>
          <a:xfrm xmlns:a="http://schemas.openxmlformats.org/drawingml/2006/main">
            <a:off x="8001000" y="2552700"/>
            <a:ext cx="0" cy="43815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7" name="">
            <a:extLst xmlns:a="http://schemas.openxmlformats.org/drawingml/2006/main">
              <a:ext uri="{FF2B5EF4-FFF2-40B4-BE49-F238E27FC236}">
                <a16:creationId xmlns:a16="http://schemas.microsoft.com/office/drawing/2014/main" id="{7400A3A9-C282-4D0C-AE00-AF1DD5EDD9FC}"/>
              </a:ext>
            </a:extLst>
          </p:cNvPr>
          <p:cNvSpPr>
            <a:spLocks xmlns:a="http://schemas.openxmlformats.org/drawingml/2006/main" noGrp="1"/>
          </p:cNvSpPr>
          <p:nvPr/>
        </p:nvSpPr>
        <p:spPr>
          <a:xfrm xmlns:a="http://schemas.openxmlformats.org/drawingml/2006/main">
            <a:off x="8001000" y="2552700"/>
            <a:ext cx="228600" cy="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8" name="">
            <a:extLst xmlns:a="http://schemas.openxmlformats.org/drawingml/2006/main">
              <a:ext uri="{FF2B5EF4-FFF2-40B4-BE49-F238E27FC236}">
                <a16:creationId xmlns:a16="http://schemas.microsoft.com/office/drawing/2014/main" id="{81905A74-DE4A-4F74-B9B3-5B37C2AA4620}"/>
              </a:ext>
            </a:extLst>
          </p:cNvPr>
          <p:cNvSpPr>
            <a:spLocks xmlns:a="http://schemas.openxmlformats.org/drawingml/2006/main" noGrp="1"/>
          </p:cNvSpPr>
          <p:nvPr/>
        </p:nvSpPr>
        <p:spPr>
          <a:xfrm xmlns:a="http://schemas.openxmlformats.org/drawingml/2006/main">
            <a:off x="7772400" y="3638550"/>
            <a:ext cx="457200" cy="1257300"/>
          </a:xfrm>
          <a:prstGeom xmlns:a="http://schemas.openxmlformats.org/drawingml/2006/main" prst="line">
            <a:avLst/>
          </a:prstGeom>
          <a:noFill xmlns:a="http://schemas.openxmlformats.org/drawingml/2006/main"/>
          <a:ln xmlns:a="http://schemas.openxmlformats.org/drawingml/2006/main" w="28575">
            <a:solidFill>
              <a:srgbClr val="16364C"/>
            </a:solidFill>
            <a:prstDash val="solid"/>
          </a:ln>
        </p:spPr>
      </p:sp>
      <p:sp>
        <p:nvSpPr>
          <p:cNvPr id="19" name="">
            <a:extLst xmlns:a="http://schemas.openxmlformats.org/drawingml/2006/main">
              <a:ext uri="{FF2B5EF4-FFF2-40B4-BE49-F238E27FC236}">
                <a16:creationId xmlns:a16="http://schemas.microsoft.com/office/drawing/2014/main" id="{AD887833-14F1-44FE-9071-02392A703DE5}"/>
              </a:ext>
            </a:extLst>
          </p:cNvPr>
          <p:cNvSpPr>
            <a:spLocks xmlns:a="http://schemas.openxmlformats.org/drawingml/2006/main" noGrp="1"/>
          </p:cNvSpPr>
          <p:nvPr/>
        </p:nvSpPr>
        <p:spPr>
          <a:xfrm xmlns:a="http://schemas.openxmlformats.org/drawingml/2006/main">
            <a:off x="609600" y="1790700"/>
            <a:ext cx="3086100" cy="1466850"/>
          </a:xfrm>
          <a:prstGeom xmlns:a="http://schemas.openxmlformats.org/drawingml/2006/main" prst="roundRect">
            <a:avLst>
              <a:gd name="adj" fmla="val 7792"/>
            </a:avLst>
          </a:prstGeom>
          <a:solidFill xmlns:a="http://schemas.openxmlformats.org/drawingml/2006/main">
            <a:srgbClr val="0B263A"/>
          </a:solidFill>
          <a:ln xmlns:a="http://schemas.openxmlformats.org/drawingml/2006/main" w="9525">
            <a:solidFill>
              <a:srgbClr val="16364C"/>
            </a:solidFill>
            <a:prstDash val="solid"/>
          </a:ln>
        </p:spPr>
      </p:sp>
      <p:sp>
        <p:nvSpPr>
          <p:cNvPr id="20" name="">
            <a:extLst xmlns:a="http://schemas.openxmlformats.org/drawingml/2006/main">
              <a:ext uri="{FF2B5EF4-FFF2-40B4-BE49-F238E27FC236}">
                <a16:creationId xmlns:a16="http://schemas.microsoft.com/office/drawing/2014/main" id="{2E1D99AA-828E-442B-9796-D15B9271DB31}"/>
              </a:ext>
            </a:extLst>
          </p:cNvPr>
          <p:cNvSpPr>
            <a:spLocks xmlns:a="http://schemas.openxmlformats.org/drawingml/2006/main" noGrp="1"/>
          </p:cNvSpPr>
          <p:nvPr/>
        </p:nvSpPr>
        <p:spPr>
          <a:xfrm xmlns:a="http://schemas.openxmlformats.org/drawingml/2006/main">
            <a:off x="609600" y="1790700"/>
            <a:ext cx="57150" cy="146685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21" name="">
            <a:extLst xmlns:a="http://schemas.openxmlformats.org/drawingml/2006/main">
              <a:ext uri="{FF2B5EF4-FFF2-40B4-BE49-F238E27FC236}">
                <a16:creationId xmlns:a16="http://schemas.microsoft.com/office/drawing/2014/main" id="{4756BF5F-398C-4E28-8A27-2DC88E352B34}"/>
              </a:ext>
            </a:extLst>
          </p:cNvPr>
          <p:cNvSpPr>
            <a:spLocks xmlns:a="http://schemas.openxmlformats.org/drawingml/2006/main" noGrp="1"/>
          </p:cNvSpPr>
          <p:nvPr/>
        </p:nvSpPr>
        <p:spPr>
          <a:xfrm xmlns:a="http://schemas.openxmlformats.org/drawingml/2006/main">
            <a:off x="838200" y="1981200"/>
            <a:ext cx="26289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0B8F87"/>
                </a:solidFill>
              </a:defRPr>
            </a:pPr>
            <a:r>
              <a:rPr sz="1050" b="1" i="0">
                <a:solidFill>
                  <a:srgbClr val="0B8F87"/>
                </a:solidFill>
              </a:rPr>
              <a:t>01</a:t>
            </a:r>
          </a:p>
        </p:txBody>
      </p:sp>
      <p:sp>
        <p:nvSpPr>
          <p:cNvPr id="22" name="">
            <a:extLst xmlns:a="http://schemas.openxmlformats.org/drawingml/2006/main">
              <a:ext uri="{FF2B5EF4-FFF2-40B4-BE49-F238E27FC236}">
                <a16:creationId xmlns:a16="http://schemas.microsoft.com/office/drawing/2014/main" id="{7BEA6A0D-9BBA-4272-A1F7-52AAC5977B0C}"/>
              </a:ext>
            </a:extLst>
          </p:cNvPr>
          <p:cNvSpPr>
            <a:spLocks xmlns:a="http://schemas.openxmlformats.org/drawingml/2006/main" noGrp="1"/>
          </p:cNvSpPr>
          <p:nvPr/>
        </p:nvSpPr>
        <p:spPr>
          <a:xfrm xmlns:a="http://schemas.openxmlformats.org/drawingml/2006/main">
            <a:off x="838200" y="2247900"/>
            <a:ext cx="2628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PUBLIC SECTOR</a:t>
            </a:r>
          </a:p>
        </p:txBody>
      </p:sp>
      <p:sp>
        <p:nvSpPr>
          <p:cNvPr id="23" name="">
            <a:extLst xmlns:a="http://schemas.openxmlformats.org/drawingml/2006/main">
              <a:ext uri="{FF2B5EF4-FFF2-40B4-BE49-F238E27FC236}">
                <a16:creationId xmlns:a16="http://schemas.microsoft.com/office/drawing/2014/main" id="{6E3984AF-EEC0-49FD-80C3-4A7BC615C495}"/>
              </a:ext>
            </a:extLst>
          </p:cNvPr>
          <p:cNvSpPr>
            <a:spLocks xmlns:a="http://schemas.openxmlformats.org/drawingml/2006/main" noGrp="1"/>
          </p:cNvSpPr>
          <p:nvPr/>
        </p:nvSpPr>
        <p:spPr>
          <a:xfrm xmlns:a="http://schemas.openxmlformats.org/drawingml/2006/main">
            <a:off x="838200" y="2724150"/>
            <a:ext cx="2628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health / transport / planning / local government</a:t>
            </a:r>
          </a:p>
        </p:txBody>
      </p:sp>
      <p:sp>
        <p:nvSpPr>
          <p:cNvPr id="24" name="">
            <a:extLst xmlns:a="http://schemas.openxmlformats.org/drawingml/2006/main">
              <a:ext uri="{FF2B5EF4-FFF2-40B4-BE49-F238E27FC236}">
                <a16:creationId xmlns:a16="http://schemas.microsoft.com/office/drawing/2014/main" id="{7B4AF41A-6AEE-4BF0-9993-A6940D9A199D}"/>
              </a:ext>
            </a:extLst>
          </p:cNvPr>
          <p:cNvSpPr>
            <a:spLocks xmlns:a="http://schemas.openxmlformats.org/drawingml/2006/main" noGrp="1"/>
          </p:cNvSpPr>
          <p:nvPr/>
        </p:nvSpPr>
        <p:spPr>
          <a:xfrm xmlns:a="http://schemas.openxmlformats.org/drawingml/2006/main">
            <a:off x="609600" y="4229100"/>
            <a:ext cx="3086100" cy="1466850"/>
          </a:xfrm>
          <a:prstGeom xmlns:a="http://schemas.openxmlformats.org/drawingml/2006/main" prst="roundRect">
            <a:avLst>
              <a:gd name="adj" fmla="val 7792"/>
            </a:avLst>
          </a:prstGeom>
          <a:solidFill xmlns:a="http://schemas.openxmlformats.org/drawingml/2006/main">
            <a:srgbClr val="0B263A"/>
          </a:solidFill>
          <a:ln xmlns:a="http://schemas.openxmlformats.org/drawingml/2006/main" w="9525">
            <a:solidFill>
              <a:srgbClr val="16364C"/>
            </a:solidFill>
            <a:prstDash val="solid"/>
          </a:ln>
        </p:spPr>
      </p:sp>
      <p:sp>
        <p:nvSpPr>
          <p:cNvPr id="25" name="">
            <a:extLst xmlns:a="http://schemas.openxmlformats.org/drawingml/2006/main">
              <a:ext uri="{FF2B5EF4-FFF2-40B4-BE49-F238E27FC236}">
                <a16:creationId xmlns:a16="http://schemas.microsoft.com/office/drawing/2014/main" id="{3A5C5F54-6236-43FC-BA87-542F62FD9D9F}"/>
              </a:ext>
            </a:extLst>
          </p:cNvPr>
          <p:cNvSpPr>
            <a:spLocks xmlns:a="http://schemas.openxmlformats.org/drawingml/2006/main" noGrp="1"/>
          </p:cNvSpPr>
          <p:nvPr/>
        </p:nvSpPr>
        <p:spPr>
          <a:xfrm xmlns:a="http://schemas.openxmlformats.org/drawingml/2006/main">
            <a:off x="609600" y="4229100"/>
            <a:ext cx="57150" cy="146685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26" name="">
            <a:extLst xmlns:a="http://schemas.openxmlformats.org/drawingml/2006/main">
              <a:ext uri="{FF2B5EF4-FFF2-40B4-BE49-F238E27FC236}">
                <a16:creationId xmlns:a16="http://schemas.microsoft.com/office/drawing/2014/main" id="{FA0FA9F4-18D8-4054-940F-15BC805FE27E}"/>
              </a:ext>
            </a:extLst>
          </p:cNvPr>
          <p:cNvSpPr>
            <a:spLocks xmlns:a="http://schemas.openxmlformats.org/drawingml/2006/main" noGrp="1"/>
          </p:cNvSpPr>
          <p:nvPr/>
        </p:nvSpPr>
        <p:spPr>
          <a:xfrm xmlns:a="http://schemas.openxmlformats.org/drawingml/2006/main">
            <a:off x="838200" y="4419600"/>
            <a:ext cx="26289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0B8F87"/>
                </a:solidFill>
              </a:defRPr>
            </a:pPr>
            <a:r>
              <a:rPr sz="1050" b="1" i="0">
                <a:solidFill>
                  <a:srgbClr val="0B8F87"/>
                </a:solidFill>
              </a:rPr>
              <a:t>02</a:t>
            </a:r>
          </a:p>
        </p:txBody>
      </p:sp>
      <p:sp>
        <p:nvSpPr>
          <p:cNvPr id="27" name="">
            <a:extLst xmlns:a="http://schemas.openxmlformats.org/drawingml/2006/main">
              <a:ext uri="{FF2B5EF4-FFF2-40B4-BE49-F238E27FC236}">
                <a16:creationId xmlns:a16="http://schemas.microsoft.com/office/drawing/2014/main" id="{6CC78FE2-9D6E-455C-8162-BDF0481EED87}"/>
              </a:ext>
            </a:extLst>
          </p:cNvPr>
          <p:cNvSpPr>
            <a:spLocks xmlns:a="http://schemas.openxmlformats.org/drawingml/2006/main" noGrp="1"/>
          </p:cNvSpPr>
          <p:nvPr/>
        </p:nvSpPr>
        <p:spPr>
          <a:xfrm xmlns:a="http://schemas.openxmlformats.org/drawingml/2006/main">
            <a:off x="838200" y="4686300"/>
            <a:ext cx="2628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CARE NETWORK</a:t>
            </a:r>
          </a:p>
        </p:txBody>
      </p:sp>
      <p:sp>
        <p:nvSpPr>
          <p:cNvPr id="28" name="">
            <a:extLst xmlns:a="http://schemas.openxmlformats.org/drawingml/2006/main">
              <a:ext uri="{FF2B5EF4-FFF2-40B4-BE49-F238E27FC236}">
                <a16:creationId xmlns:a16="http://schemas.microsoft.com/office/drawing/2014/main" id="{9570B326-B842-4E62-8379-5A75384ADCDE}"/>
              </a:ext>
            </a:extLst>
          </p:cNvPr>
          <p:cNvSpPr>
            <a:spLocks xmlns:a="http://schemas.openxmlformats.org/drawingml/2006/main" noGrp="1"/>
          </p:cNvSpPr>
          <p:nvPr/>
        </p:nvSpPr>
        <p:spPr>
          <a:xfrm xmlns:a="http://schemas.openxmlformats.org/drawingml/2006/main">
            <a:off x="838200" y="5162550"/>
            <a:ext cx="2628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hospitals / universities / medical schools / NGOs</a:t>
            </a:r>
          </a:p>
        </p:txBody>
      </p:sp>
      <p:sp>
        <p:nvSpPr>
          <p:cNvPr id="29" name="">
            <a:extLst xmlns:a="http://schemas.openxmlformats.org/drawingml/2006/main">
              <a:ext uri="{FF2B5EF4-FFF2-40B4-BE49-F238E27FC236}">
                <a16:creationId xmlns:a16="http://schemas.microsoft.com/office/drawing/2014/main" id="{A5E92776-220E-40EE-9EED-17C3C7AB1D64}"/>
              </a:ext>
            </a:extLst>
          </p:cNvPr>
          <p:cNvSpPr>
            <a:spLocks xmlns:a="http://schemas.openxmlformats.org/drawingml/2006/main" noGrp="1"/>
          </p:cNvSpPr>
          <p:nvPr/>
        </p:nvSpPr>
        <p:spPr>
          <a:xfrm xmlns:a="http://schemas.openxmlformats.org/drawingml/2006/main">
            <a:off x="8229600" y="1790700"/>
            <a:ext cx="3086100" cy="1466850"/>
          </a:xfrm>
          <a:prstGeom xmlns:a="http://schemas.openxmlformats.org/drawingml/2006/main" prst="roundRect">
            <a:avLst>
              <a:gd name="adj" fmla="val 7792"/>
            </a:avLst>
          </a:prstGeom>
          <a:solidFill xmlns:a="http://schemas.openxmlformats.org/drawingml/2006/main">
            <a:srgbClr val="0B263A"/>
          </a:solidFill>
          <a:ln xmlns:a="http://schemas.openxmlformats.org/drawingml/2006/main" w="9525">
            <a:solidFill>
              <a:srgbClr val="16364C"/>
            </a:solidFill>
            <a:prstDash val="solid"/>
          </a:ln>
        </p:spPr>
      </p:sp>
      <p:sp>
        <p:nvSpPr>
          <p:cNvPr id="30" name="">
            <a:extLst xmlns:a="http://schemas.openxmlformats.org/drawingml/2006/main">
              <a:ext uri="{FF2B5EF4-FFF2-40B4-BE49-F238E27FC236}">
                <a16:creationId xmlns:a16="http://schemas.microsoft.com/office/drawing/2014/main" id="{7C196708-AEA2-4777-9F5C-3B7EE04FCEC8}"/>
              </a:ext>
            </a:extLst>
          </p:cNvPr>
          <p:cNvSpPr>
            <a:spLocks xmlns:a="http://schemas.openxmlformats.org/drawingml/2006/main" noGrp="1"/>
          </p:cNvSpPr>
          <p:nvPr/>
        </p:nvSpPr>
        <p:spPr>
          <a:xfrm xmlns:a="http://schemas.openxmlformats.org/drawingml/2006/main">
            <a:off x="8229600" y="1790700"/>
            <a:ext cx="57150" cy="146685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31" name="">
            <a:extLst xmlns:a="http://schemas.openxmlformats.org/drawingml/2006/main">
              <a:ext uri="{FF2B5EF4-FFF2-40B4-BE49-F238E27FC236}">
                <a16:creationId xmlns:a16="http://schemas.microsoft.com/office/drawing/2014/main" id="{8112692A-BDF1-4A58-BB00-E79224E8B33F}"/>
              </a:ext>
            </a:extLst>
          </p:cNvPr>
          <p:cNvSpPr>
            <a:spLocks xmlns:a="http://schemas.openxmlformats.org/drawingml/2006/main" noGrp="1"/>
          </p:cNvSpPr>
          <p:nvPr/>
        </p:nvSpPr>
        <p:spPr>
          <a:xfrm xmlns:a="http://schemas.openxmlformats.org/drawingml/2006/main">
            <a:off x="8458200" y="1981200"/>
            <a:ext cx="26289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59C7D1"/>
                </a:solidFill>
              </a:defRPr>
            </a:pPr>
            <a:r>
              <a:rPr sz="1050" b="1" i="0">
                <a:solidFill>
                  <a:srgbClr val="59C7D1"/>
                </a:solidFill>
              </a:rPr>
              <a:t>03</a:t>
            </a:r>
          </a:p>
        </p:txBody>
      </p:sp>
      <p:sp>
        <p:nvSpPr>
          <p:cNvPr id="32" name="">
            <a:extLst xmlns:a="http://schemas.openxmlformats.org/drawingml/2006/main">
              <a:ext uri="{FF2B5EF4-FFF2-40B4-BE49-F238E27FC236}">
                <a16:creationId xmlns:a16="http://schemas.microsoft.com/office/drawing/2014/main" id="{B1E6E367-639A-4A4A-A856-A94AA43F18CF}"/>
              </a:ext>
            </a:extLst>
          </p:cNvPr>
          <p:cNvSpPr>
            <a:spLocks xmlns:a="http://schemas.openxmlformats.org/drawingml/2006/main" noGrp="1"/>
          </p:cNvSpPr>
          <p:nvPr/>
        </p:nvSpPr>
        <p:spPr>
          <a:xfrm xmlns:a="http://schemas.openxmlformats.org/drawingml/2006/main">
            <a:off x="8458200" y="2247900"/>
            <a:ext cx="2628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AVIATION</a:t>
            </a:r>
          </a:p>
        </p:txBody>
      </p:sp>
      <p:sp>
        <p:nvSpPr>
          <p:cNvPr id="33" name="">
            <a:extLst xmlns:a="http://schemas.openxmlformats.org/drawingml/2006/main">
              <a:ext uri="{FF2B5EF4-FFF2-40B4-BE49-F238E27FC236}">
                <a16:creationId xmlns:a16="http://schemas.microsoft.com/office/drawing/2014/main" id="{323703AE-1DCF-40CA-A5EC-122C919A9BA6}"/>
              </a:ext>
            </a:extLst>
          </p:cNvPr>
          <p:cNvSpPr>
            <a:spLocks xmlns:a="http://schemas.openxmlformats.org/drawingml/2006/main" noGrp="1"/>
          </p:cNvSpPr>
          <p:nvPr/>
        </p:nvSpPr>
        <p:spPr>
          <a:xfrm xmlns:a="http://schemas.openxmlformats.org/drawingml/2006/main">
            <a:off x="8458200" y="2724150"/>
            <a:ext cx="2628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PTDI / OEMs / operators / MRO / infrastructure</a:t>
            </a:r>
          </a:p>
        </p:txBody>
      </p:sp>
      <p:sp>
        <p:nvSpPr>
          <p:cNvPr id="34" name="">
            <a:extLst xmlns:a="http://schemas.openxmlformats.org/drawingml/2006/main">
              <a:ext uri="{FF2B5EF4-FFF2-40B4-BE49-F238E27FC236}">
                <a16:creationId xmlns:a16="http://schemas.microsoft.com/office/drawing/2014/main" id="{BA1783BA-9F98-448A-9B48-7E260B359E00}"/>
              </a:ext>
            </a:extLst>
          </p:cNvPr>
          <p:cNvSpPr>
            <a:spLocks xmlns:a="http://schemas.openxmlformats.org/drawingml/2006/main" noGrp="1"/>
          </p:cNvSpPr>
          <p:nvPr/>
        </p:nvSpPr>
        <p:spPr>
          <a:xfrm xmlns:a="http://schemas.openxmlformats.org/drawingml/2006/main">
            <a:off x="8229600" y="4229100"/>
            <a:ext cx="3086100" cy="1466850"/>
          </a:xfrm>
          <a:prstGeom xmlns:a="http://schemas.openxmlformats.org/drawingml/2006/main" prst="roundRect">
            <a:avLst>
              <a:gd name="adj" fmla="val 7792"/>
            </a:avLst>
          </a:prstGeom>
          <a:solidFill xmlns:a="http://schemas.openxmlformats.org/drawingml/2006/main">
            <a:srgbClr val="0B263A"/>
          </a:solidFill>
          <a:ln xmlns:a="http://schemas.openxmlformats.org/drawingml/2006/main" w="9525">
            <a:solidFill>
              <a:srgbClr val="16364C"/>
            </a:solidFill>
            <a:prstDash val="solid"/>
          </a:ln>
        </p:spPr>
      </p:sp>
      <p:sp>
        <p:nvSpPr>
          <p:cNvPr id="35" name="">
            <a:extLst xmlns:a="http://schemas.openxmlformats.org/drawingml/2006/main">
              <a:ext uri="{FF2B5EF4-FFF2-40B4-BE49-F238E27FC236}">
                <a16:creationId xmlns:a16="http://schemas.microsoft.com/office/drawing/2014/main" id="{D2A01CCC-4D19-43DB-BEAA-208A0E708B18}"/>
              </a:ext>
            </a:extLst>
          </p:cNvPr>
          <p:cNvSpPr>
            <a:spLocks xmlns:a="http://schemas.openxmlformats.org/drawingml/2006/main" noGrp="1"/>
          </p:cNvSpPr>
          <p:nvPr/>
        </p:nvSpPr>
        <p:spPr>
          <a:xfrm xmlns:a="http://schemas.openxmlformats.org/drawingml/2006/main">
            <a:off x="8229600" y="4229100"/>
            <a:ext cx="57150" cy="146685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36" name="">
            <a:extLst xmlns:a="http://schemas.openxmlformats.org/drawingml/2006/main">
              <a:ext uri="{FF2B5EF4-FFF2-40B4-BE49-F238E27FC236}">
                <a16:creationId xmlns:a16="http://schemas.microsoft.com/office/drawing/2014/main" id="{683CE40C-4AE5-4010-8F70-87FC7C2D6B4E}"/>
              </a:ext>
            </a:extLst>
          </p:cNvPr>
          <p:cNvSpPr>
            <a:spLocks xmlns:a="http://schemas.openxmlformats.org/drawingml/2006/main" noGrp="1"/>
          </p:cNvSpPr>
          <p:nvPr/>
        </p:nvSpPr>
        <p:spPr>
          <a:xfrm xmlns:a="http://schemas.openxmlformats.org/drawingml/2006/main">
            <a:off x="8458200" y="4419600"/>
            <a:ext cx="26289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0B8F87"/>
                </a:solidFill>
              </a:defRPr>
            </a:pPr>
            <a:r>
              <a:rPr sz="1050" b="1" i="0">
                <a:solidFill>
                  <a:srgbClr val="0B8F87"/>
                </a:solidFill>
              </a:rPr>
              <a:t>04</a:t>
            </a:r>
          </a:p>
        </p:txBody>
      </p:sp>
      <p:sp>
        <p:nvSpPr>
          <p:cNvPr id="37" name="">
            <a:extLst xmlns:a="http://schemas.openxmlformats.org/drawingml/2006/main">
              <a:ext uri="{FF2B5EF4-FFF2-40B4-BE49-F238E27FC236}">
                <a16:creationId xmlns:a16="http://schemas.microsoft.com/office/drawing/2014/main" id="{36EDB5F0-396C-40F6-85A6-E3BD0CCDA230}"/>
              </a:ext>
            </a:extLst>
          </p:cNvPr>
          <p:cNvSpPr>
            <a:spLocks xmlns:a="http://schemas.openxmlformats.org/drawingml/2006/main" noGrp="1"/>
          </p:cNvSpPr>
          <p:nvPr/>
        </p:nvSpPr>
        <p:spPr>
          <a:xfrm xmlns:a="http://schemas.openxmlformats.org/drawingml/2006/main">
            <a:off x="8458200" y="4686300"/>
            <a:ext cx="2628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CAPITAL + DATA</a:t>
            </a:r>
          </a:p>
        </p:txBody>
      </p:sp>
      <p:sp>
        <p:nvSpPr>
          <p:cNvPr id="38" name="">
            <a:extLst xmlns:a="http://schemas.openxmlformats.org/drawingml/2006/main">
              <a:ext uri="{FF2B5EF4-FFF2-40B4-BE49-F238E27FC236}">
                <a16:creationId xmlns:a16="http://schemas.microsoft.com/office/drawing/2014/main" id="{349261EC-A898-4CF8-B8E6-82EF14B153BB}"/>
              </a:ext>
            </a:extLst>
          </p:cNvPr>
          <p:cNvSpPr>
            <a:spLocks xmlns:a="http://schemas.openxmlformats.org/drawingml/2006/main" noGrp="1"/>
          </p:cNvSpPr>
          <p:nvPr/>
        </p:nvSpPr>
        <p:spPr>
          <a:xfrm xmlns:a="http://schemas.openxmlformats.org/drawingml/2006/main">
            <a:off x="8458200" y="5162550"/>
            <a:ext cx="26289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insurers / banks / investors / telecom / technology</a:t>
            </a:r>
          </a:p>
        </p:txBody>
      </p:sp>
      <p:sp>
        <p:nvSpPr>
          <p:cNvPr id="39" name="">
            <a:extLst xmlns:a="http://schemas.openxmlformats.org/drawingml/2006/main">
              <a:ext uri="{FF2B5EF4-FFF2-40B4-BE49-F238E27FC236}">
                <a16:creationId xmlns:a16="http://schemas.microsoft.com/office/drawing/2014/main" id="{E42931BC-91F3-402C-B7BF-63877205870B}"/>
              </a:ext>
            </a:extLst>
          </p:cNvPr>
          <p:cNvSpPr>
            <a:spLocks xmlns:a="http://schemas.openxmlformats.org/drawingml/2006/main" noGrp="1"/>
          </p:cNvSpPr>
          <p:nvPr/>
        </p:nvSpPr>
        <p:spPr>
          <a:xfrm xmlns:a="http://schemas.openxmlformats.org/drawingml/2006/main">
            <a:off x="609600" y="5905500"/>
            <a:ext cx="857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0A646"/>
                </a:solidFill>
              </a:defRPr>
            </a:pPr>
            <a:r>
              <a:rPr sz="1125" b="1" i="0">
                <a:solidFill>
                  <a:srgbClr val="F0A646"/>
                </a:solidFill>
              </a:rPr>
              <a:t>POTENTIAL PARTNERS ONLY - NO AGREEMENTS OR ENDORSEMENTS IMPLIED</a:t>
            </a:r>
          </a:p>
        </p:txBody>
      </p:sp>
    </p:spTree>
    <p:extLst>
      <p:ext uri="{BB962C8B-B14F-4D97-AF65-F5344CB8AC3E}">
        <p14:creationId xmlns:p14="http://schemas.microsoft.com/office/powerpoint/2010/main" val="390791678"/>
      </p:ext>
    </p:extLst>
  </p:cSld>
</p:sld>
</file>

<file path=ppt/slides/slide25.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58" name="">
            <a:extLst xmlns:a="http://schemas.openxmlformats.org/drawingml/2006/main">
              <a:ext uri="{FF2B5EF4-FFF2-40B4-BE49-F238E27FC236}">
                <a16:creationId xmlns:a16="http://schemas.microsoft.com/office/drawing/2014/main" id="{6A41AB20-EECE-4506-922A-E3B5D5F6989E}"/>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157AB789-90FE-4D01-9DC7-8CBE00867413}"/>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SAFETY AND REGULATION</a:t>
            </a:r>
          </a:p>
        </p:txBody>
      </p:sp>
      <p:sp>
        <p:nvSpPr>
          <p:cNvPr id="3" name="">
            <a:extLst xmlns:a="http://schemas.openxmlformats.org/drawingml/2006/main">
              <a:ext uri="{FF2B5EF4-FFF2-40B4-BE49-F238E27FC236}">
                <a16:creationId xmlns:a16="http://schemas.microsoft.com/office/drawing/2014/main" id="{00BEA1CC-6E28-4BAE-A73E-8A8CAAB3C005}"/>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Regulation is part of the product, not a final checklist.</a:t>
            </a:r>
          </a:p>
        </p:txBody>
      </p:sp>
      <p:sp>
        <p:nvSpPr>
          <p:cNvPr id="4" name="">
            <a:extLst xmlns:a="http://schemas.openxmlformats.org/drawingml/2006/main">
              <a:ext uri="{FF2B5EF4-FFF2-40B4-BE49-F238E27FC236}">
                <a16:creationId xmlns:a16="http://schemas.microsoft.com/office/drawing/2014/main" id="{E2CEC86F-826F-430C-A32B-464B52F5C287}"/>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5B72891E-9E5A-465F-8E94-47070274AD00}"/>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35FADC6F-8B49-4337-AD7E-010861B1A159}"/>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SAFETY AND REGULATION</a:t>
            </a:r>
          </a:p>
        </p:txBody>
      </p:sp>
      <p:sp>
        <p:nvSpPr>
          <p:cNvPr id="7" name="">
            <a:extLst xmlns:a="http://schemas.openxmlformats.org/drawingml/2006/main">
              <a:ext uri="{FF2B5EF4-FFF2-40B4-BE49-F238E27FC236}">
                <a16:creationId xmlns:a16="http://schemas.microsoft.com/office/drawing/2014/main" id="{7CBF6702-5B9D-4BB0-A9CF-8D3A488E9474}"/>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25</a:t>
            </a:r>
          </a:p>
        </p:txBody>
      </p:sp>
      <p:sp>
        <p:nvSpPr>
          <p:cNvPr id="8" name="">
            <a:extLst xmlns:a="http://schemas.openxmlformats.org/drawingml/2006/main">
              <a:ext uri="{FF2B5EF4-FFF2-40B4-BE49-F238E27FC236}">
                <a16:creationId xmlns:a16="http://schemas.microsoft.com/office/drawing/2014/main" id="{D03A768B-6E37-4A32-A681-56F80AED30BF}"/>
              </a:ext>
            </a:extLst>
          </p:cNvPr>
          <p:cNvSpPr>
            <a:spLocks xmlns:a="http://schemas.openxmlformats.org/drawingml/2006/main" noGrp="1"/>
          </p:cNvSpPr>
          <p:nvPr/>
        </p:nvSpPr>
        <p:spPr>
          <a:xfrm xmlns:a="http://schemas.openxmlformats.org/drawingml/2006/main">
            <a:off x="609600" y="1905000"/>
            <a:ext cx="32575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1" i="0">
                <a:solidFill>
                  <a:srgbClr val="E31E24"/>
                </a:solidFill>
              </a:defRPr>
            </a:pPr>
            <a:r>
              <a:rPr sz="1500" b="1" i="0">
                <a:solidFill>
                  <a:srgbClr val="E31E24"/>
                </a:solidFill>
              </a:rPr>
              <a:t>AVIATION</a:t>
            </a:r>
          </a:p>
        </p:txBody>
      </p:sp>
      <p:sp>
        <p:nvSpPr>
          <p:cNvPr id="9" name="">
            <a:extLst xmlns:a="http://schemas.openxmlformats.org/drawingml/2006/main">
              <a:ext uri="{FF2B5EF4-FFF2-40B4-BE49-F238E27FC236}">
                <a16:creationId xmlns:a16="http://schemas.microsoft.com/office/drawing/2014/main" id="{1BFE3C71-0609-4876-82BB-C470E4109128}"/>
              </a:ext>
            </a:extLst>
          </p:cNvPr>
          <p:cNvSpPr>
            <a:spLocks xmlns:a="http://schemas.openxmlformats.org/drawingml/2006/main" noGrp="1"/>
          </p:cNvSpPr>
          <p:nvPr/>
        </p:nvSpPr>
        <p:spPr>
          <a:xfrm xmlns:a="http://schemas.openxmlformats.org/drawingml/2006/main">
            <a:off x="609600" y="23431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10" name="">
            <a:extLst xmlns:a="http://schemas.openxmlformats.org/drawingml/2006/main">
              <a:ext uri="{FF2B5EF4-FFF2-40B4-BE49-F238E27FC236}">
                <a16:creationId xmlns:a16="http://schemas.microsoft.com/office/drawing/2014/main" id="{732C434F-1ACF-4F92-AAA4-1AEA7CCABE39}"/>
              </a:ext>
            </a:extLst>
          </p:cNvPr>
          <p:cNvSpPr>
            <a:spLocks xmlns:a="http://schemas.openxmlformats.org/drawingml/2006/main" noGrp="1"/>
          </p:cNvSpPr>
          <p:nvPr/>
        </p:nvSpPr>
        <p:spPr>
          <a:xfrm xmlns:a="http://schemas.openxmlformats.org/drawingml/2006/main">
            <a:off x="742950" y="2476500"/>
            <a:ext cx="133350" cy="1333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1" name="">
            <a:extLst xmlns:a="http://schemas.openxmlformats.org/drawingml/2006/main">
              <a:ext uri="{FF2B5EF4-FFF2-40B4-BE49-F238E27FC236}">
                <a16:creationId xmlns:a16="http://schemas.microsoft.com/office/drawing/2014/main" id="{F1C87333-B3AE-4C69-833A-A6367E2EDB7F}"/>
              </a:ext>
            </a:extLst>
          </p:cNvPr>
          <p:cNvSpPr>
            <a:spLocks xmlns:a="http://schemas.openxmlformats.org/drawingml/2006/main" noGrp="1"/>
          </p:cNvSpPr>
          <p:nvPr/>
        </p:nvSpPr>
        <p:spPr>
          <a:xfrm xmlns:a="http://schemas.openxmlformats.org/drawingml/2006/main">
            <a:off x="1009650" y="24384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aircraft certification</a:t>
            </a:r>
          </a:p>
        </p:txBody>
      </p:sp>
      <p:sp>
        <p:nvSpPr>
          <p:cNvPr id="12" name="">
            <a:extLst xmlns:a="http://schemas.openxmlformats.org/drawingml/2006/main">
              <a:ext uri="{FF2B5EF4-FFF2-40B4-BE49-F238E27FC236}">
                <a16:creationId xmlns:a16="http://schemas.microsoft.com/office/drawing/2014/main" id="{985F99A6-8D1D-44BC-AD9F-251B60B6352C}"/>
              </a:ext>
            </a:extLst>
          </p:cNvPr>
          <p:cNvSpPr>
            <a:spLocks xmlns:a="http://schemas.openxmlformats.org/drawingml/2006/main" noGrp="1"/>
          </p:cNvSpPr>
          <p:nvPr/>
        </p:nvSpPr>
        <p:spPr>
          <a:xfrm xmlns:a="http://schemas.openxmlformats.org/drawingml/2006/main">
            <a:off x="609600" y="289560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13" name="">
            <a:extLst xmlns:a="http://schemas.openxmlformats.org/drawingml/2006/main">
              <a:ext uri="{FF2B5EF4-FFF2-40B4-BE49-F238E27FC236}">
                <a16:creationId xmlns:a16="http://schemas.microsoft.com/office/drawing/2014/main" id="{8B85307A-D83C-48FF-8BF7-83EFD15CFCE4}"/>
              </a:ext>
            </a:extLst>
          </p:cNvPr>
          <p:cNvSpPr>
            <a:spLocks xmlns:a="http://schemas.openxmlformats.org/drawingml/2006/main" noGrp="1"/>
          </p:cNvSpPr>
          <p:nvPr/>
        </p:nvSpPr>
        <p:spPr>
          <a:xfrm xmlns:a="http://schemas.openxmlformats.org/drawingml/2006/main">
            <a:off x="742950" y="3028950"/>
            <a:ext cx="133350" cy="1333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4" name="">
            <a:extLst xmlns:a="http://schemas.openxmlformats.org/drawingml/2006/main">
              <a:ext uri="{FF2B5EF4-FFF2-40B4-BE49-F238E27FC236}">
                <a16:creationId xmlns:a16="http://schemas.microsoft.com/office/drawing/2014/main" id="{1FA7225E-3B78-48C5-BB78-8C11E0668B05}"/>
              </a:ext>
            </a:extLst>
          </p:cNvPr>
          <p:cNvSpPr>
            <a:spLocks xmlns:a="http://schemas.openxmlformats.org/drawingml/2006/main" noGrp="1"/>
          </p:cNvSpPr>
          <p:nvPr/>
        </p:nvSpPr>
        <p:spPr>
          <a:xfrm xmlns:a="http://schemas.openxmlformats.org/drawingml/2006/main">
            <a:off x="1009650" y="299085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operator approval</a:t>
            </a:r>
          </a:p>
        </p:txBody>
      </p:sp>
      <p:sp>
        <p:nvSpPr>
          <p:cNvPr id="15" name="">
            <a:extLst xmlns:a="http://schemas.openxmlformats.org/drawingml/2006/main">
              <a:ext uri="{FF2B5EF4-FFF2-40B4-BE49-F238E27FC236}">
                <a16:creationId xmlns:a16="http://schemas.microsoft.com/office/drawing/2014/main" id="{CA1E4810-2225-4EDC-892A-32815D9C44CE}"/>
              </a:ext>
            </a:extLst>
          </p:cNvPr>
          <p:cNvSpPr>
            <a:spLocks xmlns:a="http://schemas.openxmlformats.org/drawingml/2006/main" noGrp="1"/>
          </p:cNvSpPr>
          <p:nvPr/>
        </p:nvSpPr>
        <p:spPr>
          <a:xfrm xmlns:a="http://schemas.openxmlformats.org/drawingml/2006/main">
            <a:off x="609600" y="34480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16" name="">
            <a:extLst xmlns:a="http://schemas.openxmlformats.org/drawingml/2006/main">
              <a:ext uri="{FF2B5EF4-FFF2-40B4-BE49-F238E27FC236}">
                <a16:creationId xmlns:a16="http://schemas.microsoft.com/office/drawing/2014/main" id="{514FE7DA-2D30-41B0-8073-4F28AB990970}"/>
              </a:ext>
            </a:extLst>
          </p:cNvPr>
          <p:cNvSpPr>
            <a:spLocks xmlns:a="http://schemas.openxmlformats.org/drawingml/2006/main" noGrp="1"/>
          </p:cNvSpPr>
          <p:nvPr/>
        </p:nvSpPr>
        <p:spPr>
          <a:xfrm xmlns:a="http://schemas.openxmlformats.org/drawingml/2006/main">
            <a:off x="742950" y="3581400"/>
            <a:ext cx="133350" cy="1333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7" name="">
            <a:extLst xmlns:a="http://schemas.openxmlformats.org/drawingml/2006/main">
              <a:ext uri="{FF2B5EF4-FFF2-40B4-BE49-F238E27FC236}">
                <a16:creationId xmlns:a16="http://schemas.microsoft.com/office/drawing/2014/main" id="{E876BDD2-47CF-49C2-9351-CBD93D47EDB6}"/>
              </a:ext>
            </a:extLst>
          </p:cNvPr>
          <p:cNvSpPr>
            <a:spLocks xmlns:a="http://schemas.openxmlformats.org/drawingml/2006/main" noGrp="1"/>
          </p:cNvSpPr>
          <p:nvPr/>
        </p:nvSpPr>
        <p:spPr>
          <a:xfrm xmlns:a="http://schemas.openxmlformats.org/drawingml/2006/main">
            <a:off x="1009650" y="35433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crew licensing</a:t>
            </a:r>
          </a:p>
        </p:txBody>
      </p:sp>
      <p:sp>
        <p:nvSpPr>
          <p:cNvPr id="18" name="">
            <a:extLst xmlns:a="http://schemas.openxmlformats.org/drawingml/2006/main">
              <a:ext uri="{FF2B5EF4-FFF2-40B4-BE49-F238E27FC236}">
                <a16:creationId xmlns:a16="http://schemas.microsoft.com/office/drawing/2014/main" id="{4276C2D8-1815-4F34-85AB-F1D0D1489DA4}"/>
              </a:ext>
            </a:extLst>
          </p:cNvPr>
          <p:cNvSpPr>
            <a:spLocks xmlns:a="http://schemas.openxmlformats.org/drawingml/2006/main" noGrp="1"/>
          </p:cNvSpPr>
          <p:nvPr/>
        </p:nvSpPr>
        <p:spPr>
          <a:xfrm xmlns:a="http://schemas.openxmlformats.org/drawingml/2006/main">
            <a:off x="609600" y="400050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19" name="">
            <a:extLst xmlns:a="http://schemas.openxmlformats.org/drawingml/2006/main">
              <a:ext uri="{FF2B5EF4-FFF2-40B4-BE49-F238E27FC236}">
                <a16:creationId xmlns:a16="http://schemas.microsoft.com/office/drawing/2014/main" id="{7059B7A9-D630-4A0E-8AE2-7D812B758876}"/>
              </a:ext>
            </a:extLst>
          </p:cNvPr>
          <p:cNvSpPr>
            <a:spLocks xmlns:a="http://schemas.openxmlformats.org/drawingml/2006/main" noGrp="1"/>
          </p:cNvSpPr>
          <p:nvPr/>
        </p:nvSpPr>
        <p:spPr>
          <a:xfrm xmlns:a="http://schemas.openxmlformats.org/drawingml/2006/main">
            <a:off x="742950" y="4133850"/>
            <a:ext cx="133350" cy="1333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20" name="">
            <a:extLst xmlns:a="http://schemas.openxmlformats.org/drawingml/2006/main">
              <a:ext uri="{FF2B5EF4-FFF2-40B4-BE49-F238E27FC236}">
                <a16:creationId xmlns:a16="http://schemas.microsoft.com/office/drawing/2014/main" id="{FE4AF754-2D93-4141-BCAB-77F61C26C11E}"/>
              </a:ext>
            </a:extLst>
          </p:cNvPr>
          <p:cNvSpPr>
            <a:spLocks xmlns:a="http://schemas.openxmlformats.org/drawingml/2006/main" noGrp="1"/>
          </p:cNvSpPr>
          <p:nvPr/>
        </p:nvSpPr>
        <p:spPr>
          <a:xfrm xmlns:a="http://schemas.openxmlformats.org/drawingml/2006/main">
            <a:off x="1009650" y="409575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maintenance + airworthiness</a:t>
            </a:r>
          </a:p>
        </p:txBody>
      </p:sp>
      <p:sp>
        <p:nvSpPr>
          <p:cNvPr id="21" name="">
            <a:extLst xmlns:a="http://schemas.openxmlformats.org/drawingml/2006/main">
              <a:ext uri="{FF2B5EF4-FFF2-40B4-BE49-F238E27FC236}">
                <a16:creationId xmlns:a16="http://schemas.microsoft.com/office/drawing/2014/main" id="{53B1F6EA-688F-485C-BCAE-6A54678F93AA}"/>
              </a:ext>
            </a:extLst>
          </p:cNvPr>
          <p:cNvSpPr>
            <a:spLocks xmlns:a="http://schemas.openxmlformats.org/drawingml/2006/main" noGrp="1"/>
          </p:cNvSpPr>
          <p:nvPr/>
        </p:nvSpPr>
        <p:spPr>
          <a:xfrm xmlns:a="http://schemas.openxmlformats.org/drawingml/2006/main">
            <a:off x="609600" y="45529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22" name="">
            <a:extLst xmlns:a="http://schemas.openxmlformats.org/drawingml/2006/main">
              <a:ext uri="{FF2B5EF4-FFF2-40B4-BE49-F238E27FC236}">
                <a16:creationId xmlns:a16="http://schemas.microsoft.com/office/drawing/2014/main" id="{E9A58D7C-A8B0-4046-9CFF-0933D565E9C7}"/>
              </a:ext>
            </a:extLst>
          </p:cNvPr>
          <p:cNvSpPr>
            <a:spLocks xmlns:a="http://schemas.openxmlformats.org/drawingml/2006/main" noGrp="1"/>
          </p:cNvSpPr>
          <p:nvPr/>
        </p:nvSpPr>
        <p:spPr>
          <a:xfrm xmlns:a="http://schemas.openxmlformats.org/drawingml/2006/main">
            <a:off x="742950" y="4686300"/>
            <a:ext cx="133350" cy="1333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23" name="">
            <a:extLst xmlns:a="http://schemas.openxmlformats.org/drawingml/2006/main">
              <a:ext uri="{FF2B5EF4-FFF2-40B4-BE49-F238E27FC236}">
                <a16:creationId xmlns:a16="http://schemas.microsoft.com/office/drawing/2014/main" id="{05B4BBAE-1A38-4ACA-8892-3537AF96B9ED}"/>
              </a:ext>
            </a:extLst>
          </p:cNvPr>
          <p:cNvSpPr>
            <a:spLocks xmlns:a="http://schemas.openxmlformats.org/drawingml/2006/main" noGrp="1"/>
          </p:cNvSpPr>
          <p:nvPr/>
        </p:nvSpPr>
        <p:spPr>
          <a:xfrm xmlns:a="http://schemas.openxmlformats.org/drawingml/2006/main">
            <a:off x="1009650" y="46482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weather + reserves</a:t>
            </a:r>
          </a:p>
        </p:txBody>
      </p:sp>
      <p:sp>
        <p:nvSpPr>
          <p:cNvPr id="24" name="">
            <a:extLst xmlns:a="http://schemas.openxmlformats.org/drawingml/2006/main">
              <a:ext uri="{FF2B5EF4-FFF2-40B4-BE49-F238E27FC236}">
                <a16:creationId xmlns:a16="http://schemas.microsoft.com/office/drawing/2014/main" id="{49D93792-2114-4520-AAE6-61D3F84CDA5C}"/>
              </a:ext>
            </a:extLst>
          </p:cNvPr>
          <p:cNvSpPr>
            <a:spLocks xmlns:a="http://schemas.openxmlformats.org/drawingml/2006/main" noGrp="1"/>
          </p:cNvSpPr>
          <p:nvPr/>
        </p:nvSpPr>
        <p:spPr>
          <a:xfrm xmlns:a="http://schemas.openxmlformats.org/drawingml/2006/main">
            <a:off x="4324350" y="1905000"/>
            <a:ext cx="32575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1" i="0">
                <a:solidFill>
                  <a:srgbClr val="0B8F87"/>
                </a:solidFill>
              </a:defRPr>
            </a:pPr>
            <a:r>
              <a:rPr sz="1500" b="1" i="0">
                <a:solidFill>
                  <a:srgbClr val="0B8F87"/>
                </a:solidFill>
              </a:rPr>
              <a:t>MEDICAL</a:t>
            </a:r>
          </a:p>
        </p:txBody>
      </p:sp>
      <p:sp>
        <p:nvSpPr>
          <p:cNvPr id="25" name="">
            <a:extLst xmlns:a="http://schemas.openxmlformats.org/drawingml/2006/main">
              <a:ext uri="{FF2B5EF4-FFF2-40B4-BE49-F238E27FC236}">
                <a16:creationId xmlns:a16="http://schemas.microsoft.com/office/drawing/2014/main" id="{E925FA52-2AAB-49E0-BE15-B08E2D0513C9}"/>
              </a:ext>
            </a:extLst>
          </p:cNvPr>
          <p:cNvSpPr>
            <a:spLocks xmlns:a="http://schemas.openxmlformats.org/drawingml/2006/main" noGrp="1"/>
          </p:cNvSpPr>
          <p:nvPr/>
        </p:nvSpPr>
        <p:spPr>
          <a:xfrm xmlns:a="http://schemas.openxmlformats.org/drawingml/2006/main">
            <a:off x="4324350" y="23431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26" name="">
            <a:extLst xmlns:a="http://schemas.openxmlformats.org/drawingml/2006/main">
              <a:ext uri="{FF2B5EF4-FFF2-40B4-BE49-F238E27FC236}">
                <a16:creationId xmlns:a16="http://schemas.microsoft.com/office/drawing/2014/main" id="{C776283F-EA7A-40EC-92AA-F4E6FD705C66}"/>
              </a:ext>
            </a:extLst>
          </p:cNvPr>
          <p:cNvSpPr>
            <a:spLocks xmlns:a="http://schemas.openxmlformats.org/drawingml/2006/main" noGrp="1"/>
          </p:cNvSpPr>
          <p:nvPr/>
        </p:nvSpPr>
        <p:spPr>
          <a:xfrm xmlns:a="http://schemas.openxmlformats.org/drawingml/2006/main">
            <a:off x="4457700" y="2476500"/>
            <a:ext cx="133350" cy="13335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27" name="">
            <a:extLst xmlns:a="http://schemas.openxmlformats.org/drawingml/2006/main">
              <a:ext uri="{FF2B5EF4-FFF2-40B4-BE49-F238E27FC236}">
                <a16:creationId xmlns:a16="http://schemas.microsoft.com/office/drawing/2014/main" id="{DD4F4C53-43C4-4EE6-8776-7FCCFFD7A1DD}"/>
              </a:ext>
            </a:extLst>
          </p:cNvPr>
          <p:cNvSpPr>
            <a:spLocks xmlns:a="http://schemas.openxmlformats.org/drawingml/2006/main" noGrp="1"/>
          </p:cNvSpPr>
          <p:nvPr/>
        </p:nvSpPr>
        <p:spPr>
          <a:xfrm xmlns:a="http://schemas.openxmlformats.org/drawingml/2006/main">
            <a:off x="4724400" y="24384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clinical governance</a:t>
            </a:r>
          </a:p>
        </p:txBody>
      </p:sp>
      <p:sp>
        <p:nvSpPr>
          <p:cNvPr id="28" name="">
            <a:extLst xmlns:a="http://schemas.openxmlformats.org/drawingml/2006/main">
              <a:ext uri="{FF2B5EF4-FFF2-40B4-BE49-F238E27FC236}">
                <a16:creationId xmlns:a16="http://schemas.microsoft.com/office/drawing/2014/main" id="{DCD8AD8E-9E43-4881-9CE2-990FB07CEAFE}"/>
              </a:ext>
            </a:extLst>
          </p:cNvPr>
          <p:cNvSpPr>
            <a:spLocks xmlns:a="http://schemas.openxmlformats.org/drawingml/2006/main" noGrp="1"/>
          </p:cNvSpPr>
          <p:nvPr/>
        </p:nvSpPr>
        <p:spPr>
          <a:xfrm xmlns:a="http://schemas.openxmlformats.org/drawingml/2006/main">
            <a:off x="4324350" y="289560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29" name="">
            <a:extLst xmlns:a="http://schemas.openxmlformats.org/drawingml/2006/main">
              <a:ext uri="{FF2B5EF4-FFF2-40B4-BE49-F238E27FC236}">
                <a16:creationId xmlns:a16="http://schemas.microsoft.com/office/drawing/2014/main" id="{F8778294-2AB5-44E4-BAB9-825E5E63A600}"/>
              </a:ext>
            </a:extLst>
          </p:cNvPr>
          <p:cNvSpPr>
            <a:spLocks xmlns:a="http://schemas.openxmlformats.org/drawingml/2006/main" noGrp="1"/>
          </p:cNvSpPr>
          <p:nvPr/>
        </p:nvSpPr>
        <p:spPr>
          <a:xfrm xmlns:a="http://schemas.openxmlformats.org/drawingml/2006/main">
            <a:off x="4457700" y="3028950"/>
            <a:ext cx="133350" cy="13335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0" name="">
            <a:extLst xmlns:a="http://schemas.openxmlformats.org/drawingml/2006/main">
              <a:ext uri="{FF2B5EF4-FFF2-40B4-BE49-F238E27FC236}">
                <a16:creationId xmlns:a16="http://schemas.microsoft.com/office/drawing/2014/main" id="{B911E8A0-FBF9-4E34-9EFB-84A1C8663C1C}"/>
              </a:ext>
            </a:extLst>
          </p:cNvPr>
          <p:cNvSpPr>
            <a:spLocks xmlns:a="http://schemas.openxmlformats.org/drawingml/2006/main" noGrp="1"/>
          </p:cNvSpPr>
          <p:nvPr/>
        </p:nvSpPr>
        <p:spPr>
          <a:xfrm xmlns:a="http://schemas.openxmlformats.org/drawingml/2006/main">
            <a:off x="4724400" y="299085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fit-to-fly + consent</a:t>
            </a:r>
          </a:p>
        </p:txBody>
      </p:sp>
      <p:sp>
        <p:nvSpPr>
          <p:cNvPr id="31" name="">
            <a:extLst xmlns:a="http://schemas.openxmlformats.org/drawingml/2006/main">
              <a:ext uri="{FF2B5EF4-FFF2-40B4-BE49-F238E27FC236}">
                <a16:creationId xmlns:a16="http://schemas.microsoft.com/office/drawing/2014/main" id="{0A00D884-506E-42CE-8F92-150E4ECEA8FC}"/>
              </a:ext>
            </a:extLst>
          </p:cNvPr>
          <p:cNvSpPr>
            <a:spLocks xmlns:a="http://schemas.openxmlformats.org/drawingml/2006/main" noGrp="1"/>
          </p:cNvSpPr>
          <p:nvPr/>
        </p:nvSpPr>
        <p:spPr>
          <a:xfrm xmlns:a="http://schemas.openxmlformats.org/drawingml/2006/main">
            <a:off x="4324350" y="34480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32" name="">
            <a:extLst xmlns:a="http://schemas.openxmlformats.org/drawingml/2006/main">
              <a:ext uri="{FF2B5EF4-FFF2-40B4-BE49-F238E27FC236}">
                <a16:creationId xmlns:a16="http://schemas.microsoft.com/office/drawing/2014/main" id="{1A90D585-7B47-4849-B883-656EAC9D9D4E}"/>
              </a:ext>
            </a:extLst>
          </p:cNvPr>
          <p:cNvSpPr>
            <a:spLocks xmlns:a="http://schemas.openxmlformats.org/drawingml/2006/main" noGrp="1"/>
          </p:cNvSpPr>
          <p:nvPr/>
        </p:nvSpPr>
        <p:spPr>
          <a:xfrm xmlns:a="http://schemas.openxmlformats.org/drawingml/2006/main">
            <a:off x="4457700" y="3581400"/>
            <a:ext cx="133350" cy="13335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3" name="">
            <a:extLst xmlns:a="http://schemas.openxmlformats.org/drawingml/2006/main">
              <a:ext uri="{FF2B5EF4-FFF2-40B4-BE49-F238E27FC236}">
                <a16:creationId xmlns:a16="http://schemas.microsoft.com/office/drawing/2014/main" id="{678A73FB-7959-415C-8F7B-5037CFBE3A7A}"/>
              </a:ext>
            </a:extLst>
          </p:cNvPr>
          <p:cNvSpPr>
            <a:spLocks xmlns:a="http://schemas.openxmlformats.org/drawingml/2006/main" noGrp="1"/>
          </p:cNvSpPr>
          <p:nvPr/>
        </p:nvSpPr>
        <p:spPr>
          <a:xfrm xmlns:a="http://schemas.openxmlformats.org/drawingml/2006/main">
            <a:off x="4724400" y="35433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equipment approval</a:t>
            </a:r>
          </a:p>
        </p:txBody>
      </p:sp>
      <p:sp>
        <p:nvSpPr>
          <p:cNvPr id="34" name="">
            <a:extLst xmlns:a="http://schemas.openxmlformats.org/drawingml/2006/main">
              <a:ext uri="{FF2B5EF4-FFF2-40B4-BE49-F238E27FC236}">
                <a16:creationId xmlns:a16="http://schemas.microsoft.com/office/drawing/2014/main" id="{61856543-2F67-4AB2-876C-1BFB81F0B53E}"/>
              </a:ext>
            </a:extLst>
          </p:cNvPr>
          <p:cNvSpPr>
            <a:spLocks xmlns:a="http://schemas.openxmlformats.org/drawingml/2006/main" noGrp="1"/>
          </p:cNvSpPr>
          <p:nvPr/>
        </p:nvSpPr>
        <p:spPr>
          <a:xfrm xmlns:a="http://schemas.openxmlformats.org/drawingml/2006/main">
            <a:off x="4324350" y="400050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35" name="">
            <a:extLst xmlns:a="http://schemas.openxmlformats.org/drawingml/2006/main">
              <a:ext uri="{FF2B5EF4-FFF2-40B4-BE49-F238E27FC236}">
                <a16:creationId xmlns:a16="http://schemas.microsoft.com/office/drawing/2014/main" id="{DF62CF16-92B7-4BF2-AD88-885DCD1D4CA9}"/>
              </a:ext>
            </a:extLst>
          </p:cNvPr>
          <p:cNvSpPr>
            <a:spLocks xmlns:a="http://schemas.openxmlformats.org/drawingml/2006/main" noGrp="1"/>
          </p:cNvSpPr>
          <p:nvPr/>
        </p:nvSpPr>
        <p:spPr>
          <a:xfrm xmlns:a="http://schemas.openxmlformats.org/drawingml/2006/main">
            <a:off x="4457700" y="4133850"/>
            <a:ext cx="133350" cy="13335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6" name="">
            <a:extLst xmlns:a="http://schemas.openxmlformats.org/drawingml/2006/main">
              <a:ext uri="{FF2B5EF4-FFF2-40B4-BE49-F238E27FC236}">
                <a16:creationId xmlns:a16="http://schemas.microsoft.com/office/drawing/2014/main" id="{9D8B4644-B77E-4128-B4FA-98A98EF61C6E}"/>
              </a:ext>
            </a:extLst>
          </p:cNvPr>
          <p:cNvSpPr>
            <a:spLocks xmlns:a="http://schemas.openxmlformats.org/drawingml/2006/main" noGrp="1"/>
          </p:cNvSpPr>
          <p:nvPr/>
        </p:nvSpPr>
        <p:spPr>
          <a:xfrm xmlns:a="http://schemas.openxmlformats.org/drawingml/2006/main">
            <a:off x="4724400" y="409575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medicines + devices</a:t>
            </a:r>
          </a:p>
        </p:txBody>
      </p:sp>
      <p:sp>
        <p:nvSpPr>
          <p:cNvPr id="37" name="">
            <a:extLst xmlns:a="http://schemas.openxmlformats.org/drawingml/2006/main">
              <a:ext uri="{FF2B5EF4-FFF2-40B4-BE49-F238E27FC236}">
                <a16:creationId xmlns:a16="http://schemas.microsoft.com/office/drawing/2014/main" id="{E813B7B5-53A0-4AC6-B5C8-A87A0349FDB2}"/>
              </a:ext>
            </a:extLst>
          </p:cNvPr>
          <p:cNvSpPr>
            <a:spLocks xmlns:a="http://schemas.openxmlformats.org/drawingml/2006/main" noGrp="1"/>
          </p:cNvSpPr>
          <p:nvPr/>
        </p:nvSpPr>
        <p:spPr>
          <a:xfrm xmlns:a="http://schemas.openxmlformats.org/drawingml/2006/main">
            <a:off x="4324350" y="45529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38" name="">
            <a:extLst xmlns:a="http://schemas.openxmlformats.org/drawingml/2006/main">
              <a:ext uri="{FF2B5EF4-FFF2-40B4-BE49-F238E27FC236}">
                <a16:creationId xmlns:a16="http://schemas.microsoft.com/office/drawing/2014/main" id="{2344B5BC-2C5B-4AC2-B0B0-0D08925F894C}"/>
              </a:ext>
            </a:extLst>
          </p:cNvPr>
          <p:cNvSpPr>
            <a:spLocks xmlns:a="http://schemas.openxmlformats.org/drawingml/2006/main" noGrp="1"/>
          </p:cNvSpPr>
          <p:nvPr/>
        </p:nvSpPr>
        <p:spPr>
          <a:xfrm xmlns:a="http://schemas.openxmlformats.org/drawingml/2006/main">
            <a:off x="4457700" y="4686300"/>
            <a:ext cx="133350" cy="13335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39" name="">
            <a:extLst xmlns:a="http://schemas.openxmlformats.org/drawingml/2006/main">
              <a:ext uri="{FF2B5EF4-FFF2-40B4-BE49-F238E27FC236}">
                <a16:creationId xmlns:a16="http://schemas.microsoft.com/office/drawing/2014/main" id="{43EC2BF8-577C-4F36-B8DD-491DC172E535}"/>
              </a:ext>
            </a:extLst>
          </p:cNvPr>
          <p:cNvSpPr>
            <a:spLocks xmlns:a="http://schemas.openxmlformats.org/drawingml/2006/main" noGrp="1"/>
          </p:cNvSpPr>
          <p:nvPr/>
        </p:nvSpPr>
        <p:spPr>
          <a:xfrm xmlns:a="http://schemas.openxmlformats.org/drawingml/2006/main">
            <a:off x="4724400" y="46482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liability + insurance</a:t>
            </a:r>
          </a:p>
        </p:txBody>
      </p:sp>
      <p:sp>
        <p:nvSpPr>
          <p:cNvPr id="40" name="">
            <a:extLst xmlns:a="http://schemas.openxmlformats.org/drawingml/2006/main">
              <a:ext uri="{FF2B5EF4-FFF2-40B4-BE49-F238E27FC236}">
                <a16:creationId xmlns:a16="http://schemas.microsoft.com/office/drawing/2014/main" id="{B54B6941-B89F-4A00-82F8-671AB0CE71B2}"/>
              </a:ext>
            </a:extLst>
          </p:cNvPr>
          <p:cNvSpPr>
            <a:spLocks xmlns:a="http://schemas.openxmlformats.org/drawingml/2006/main" noGrp="1"/>
          </p:cNvSpPr>
          <p:nvPr/>
        </p:nvSpPr>
        <p:spPr>
          <a:xfrm xmlns:a="http://schemas.openxmlformats.org/drawingml/2006/main">
            <a:off x="8039100" y="1905000"/>
            <a:ext cx="32575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1" i="0">
                <a:solidFill>
                  <a:srgbClr val="59C7D1"/>
                </a:solidFill>
              </a:defRPr>
            </a:pPr>
            <a:r>
              <a:rPr sz="1500" b="1" i="0">
                <a:solidFill>
                  <a:srgbClr val="59C7D1"/>
                </a:solidFill>
              </a:rPr>
              <a:t>INFRASTRUCTURE + DATA</a:t>
            </a:r>
          </a:p>
        </p:txBody>
      </p:sp>
      <p:sp>
        <p:nvSpPr>
          <p:cNvPr id="41" name="">
            <a:extLst xmlns:a="http://schemas.openxmlformats.org/drawingml/2006/main">
              <a:ext uri="{FF2B5EF4-FFF2-40B4-BE49-F238E27FC236}">
                <a16:creationId xmlns:a16="http://schemas.microsoft.com/office/drawing/2014/main" id="{291C7E96-A568-4E7B-9B2D-1784DD37BFC4}"/>
              </a:ext>
            </a:extLst>
          </p:cNvPr>
          <p:cNvSpPr>
            <a:spLocks xmlns:a="http://schemas.openxmlformats.org/drawingml/2006/main" noGrp="1"/>
          </p:cNvSpPr>
          <p:nvPr/>
        </p:nvSpPr>
        <p:spPr>
          <a:xfrm xmlns:a="http://schemas.openxmlformats.org/drawingml/2006/main">
            <a:off x="8039100" y="23431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42" name="">
            <a:extLst xmlns:a="http://schemas.openxmlformats.org/drawingml/2006/main">
              <a:ext uri="{FF2B5EF4-FFF2-40B4-BE49-F238E27FC236}">
                <a16:creationId xmlns:a16="http://schemas.microsoft.com/office/drawing/2014/main" id="{F6EBB4A0-48BB-457B-B8C1-7D56A15C92BA}"/>
              </a:ext>
            </a:extLst>
          </p:cNvPr>
          <p:cNvSpPr>
            <a:spLocks xmlns:a="http://schemas.openxmlformats.org/drawingml/2006/main" noGrp="1"/>
          </p:cNvSpPr>
          <p:nvPr/>
        </p:nvSpPr>
        <p:spPr>
          <a:xfrm xmlns:a="http://schemas.openxmlformats.org/drawingml/2006/main">
            <a:off x="8172450" y="2476500"/>
            <a:ext cx="133350" cy="133350"/>
          </a:xfrm>
          <a:prstGeom xmlns:a="http://schemas.openxmlformats.org/drawingml/2006/main" prst="ellipse">
            <a:avLst/>
          </a:prstGeom>
          <a:solidFill xmlns:a="http://schemas.openxmlformats.org/drawingml/2006/main">
            <a:srgbClr val="59C7D1"/>
          </a:solidFill>
          <a:ln xmlns:a="http://schemas.openxmlformats.org/drawingml/2006/main" w="0">
            <a:solidFill>
              <a:srgbClr val="59C7D1"/>
            </a:solidFill>
            <a:prstDash val="solid"/>
          </a:ln>
        </p:spPr>
      </p:sp>
      <p:sp>
        <p:nvSpPr>
          <p:cNvPr id="43" name="">
            <a:extLst xmlns:a="http://schemas.openxmlformats.org/drawingml/2006/main">
              <a:ext uri="{FF2B5EF4-FFF2-40B4-BE49-F238E27FC236}">
                <a16:creationId xmlns:a16="http://schemas.microsoft.com/office/drawing/2014/main" id="{7F8C8814-3650-4B28-A3A1-254D688AD9F0}"/>
              </a:ext>
            </a:extLst>
          </p:cNvPr>
          <p:cNvSpPr>
            <a:spLocks xmlns:a="http://schemas.openxmlformats.org/drawingml/2006/main" noGrp="1"/>
          </p:cNvSpPr>
          <p:nvPr/>
        </p:nvSpPr>
        <p:spPr>
          <a:xfrm xmlns:a="http://schemas.openxmlformats.org/drawingml/2006/main">
            <a:off x="8439150" y="24384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helipad / vertiport</a:t>
            </a:r>
          </a:p>
        </p:txBody>
      </p:sp>
      <p:sp>
        <p:nvSpPr>
          <p:cNvPr id="44" name="">
            <a:extLst xmlns:a="http://schemas.openxmlformats.org/drawingml/2006/main">
              <a:ext uri="{FF2B5EF4-FFF2-40B4-BE49-F238E27FC236}">
                <a16:creationId xmlns:a16="http://schemas.microsoft.com/office/drawing/2014/main" id="{42DFAA60-7355-497F-9C03-B7B0C725C659}"/>
              </a:ext>
            </a:extLst>
          </p:cNvPr>
          <p:cNvSpPr>
            <a:spLocks xmlns:a="http://schemas.openxmlformats.org/drawingml/2006/main" noGrp="1"/>
          </p:cNvSpPr>
          <p:nvPr/>
        </p:nvSpPr>
        <p:spPr>
          <a:xfrm xmlns:a="http://schemas.openxmlformats.org/drawingml/2006/main">
            <a:off x="8039100" y="289560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45" name="">
            <a:extLst xmlns:a="http://schemas.openxmlformats.org/drawingml/2006/main">
              <a:ext uri="{FF2B5EF4-FFF2-40B4-BE49-F238E27FC236}">
                <a16:creationId xmlns:a16="http://schemas.microsoft.com/office/drawing/2014/main" id="{654E2F3A-472D-4DE5-9A22-0D6FE915EAAE}"/>
              </a:ext>
            </a:extLst>
          </p:cNvPr>
          <p:cNvSpPr>
            <a:spLocks xmlns:a="http://schemas.openxmlformats.org/drawingml/2006/main" noGrp="1"/>
          </p:cNvSpPr>
          <p:nvPr/>
        </p:nvSpPr>
        <p:spPr>
          <a:xfrm xmlns:a="http://schemas.openxmlformats.org/drawingml/2006/main">
            <a:off x="8172450" y="3028950"/>
            <a:ext cx="133350" cy="133350"/>
          </a:xfrm>
          <a:prstGeom xmlns:a="http://schemas.openxmlformats.org/drawingml/2006/main" prst="ellipse">
            <a:avLst/>
          </a:prstGeom>
          <a:solidFill xmlns:a="http://schemas.openxmlformats.org/drawingml/2006/main">
            <a:srgbClr val="59C7D1"/>
          </a:solidFill>
          <a:ln xmlns:a="http://schemas.openxmlformats.org/drawingml/2006/main" w="0">
            <a:solidFill>
              <a:srgbClr val="59C7D1"/>
            </a:solidFill>
            <a:prstDash val="solid"/>
          </a:ln>
        </p:spPr>
      </p:sp>
      <p:sp>
        <p:nvSpPr>
          <p:cNvPr id="46" name="">
            <a:extLst xmlns:a="http://schemas.openxmlformats.org/drawingml/2006/main">
              <a:ext uri="{FF2B5EF4-FFF2-40B4-BE49-F238E27FC236}">
                <a16:creationId xmlns:a16="http://schemas.microsoft.com/office/drawing/2014/main" id="{CE28C392-42A2-4131-9E22-95DB18803322}"/>
              </a:ext>
            </a:extLst>
          </p:cNvPr>
          <p:cNvSpPr>
            <a:spLocks xmlns:a="http://schemas.openxmlformats.org/drawingml/2006/main" noGrp="1"/>
          </p:cNvSpPr>
          <p:nvPr/>
        </p:nvSpPr>
        <p:spPr>
          <a:xfrm xmlns:a="http://schemas.openxmlformats.org/drawingml/2006/main">
            <a:off x="8439150" y="299085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water landing zones</a:t>
            </a:r>
          </a:p>
        </p:txBody>
      </p:sp>
      <p:sp>
        <p:nvSpPr>
          <p:cNvPr id="47" name="">
            <a:extLst xmlns:a="http://schemas.openxmlformats.org/drawingml/2006/main">
              <a:ext uri="{FF2B5EF4-FFF2-40B4-BE49-F238E27FC236}">
                <a16:creationId xmlns:a16="http://schemas.microsoft.com/office/drawing/2014/main" id="{54CB5FAB-2939-407A-ABFA-56B2FE5ADB2F}"/>
              </a:ext>
            </a:extLst>
          </p:cNvPr>
          <p:cNvSpPr>
            <a:spLocks xmlns:a="http://schemas.openxmlformats.org/drawingml/2006/main" noGrp="1"/>
          </p:cNvSpPr>
          <p:nvPr/>
        </p:nvSpPr>
        <p:spPr>
          <a:xfrm xmlns:a="http://schemas.openxmlformats.org/drawingml/2006/main">
            <a:off x="8039100" y="34480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48" name="">
            <a:extLst xmlns:a="http://schemas.openxmlformats.org/drawingml/2006/main">
              <a:ext uri="{FF2B5EF4-FFF2-40B4-BE49-F238E27FC236}">
                <a16:creationId xmlns:a16="http://schemas.microsoft.com/office/drawing/2014/main" id="{BAD2AA54-19AF-4964-8840-925BA7691972}"/>
              </a:ext>
            </a:extLst>
          </p:cNvPr>
          <p:cNvSpPr>
            <a:spLocks xmlns:a="http://schemas.openxmlformats.org/drawingml/2006/main" noGrp="1"/>
          </p:cNvSpPr>
          <p:nvPr/>
        </p:nvSpPr>
        <p:spPr>
          <a:xfrm xmlns:a="http://schemas.openxmlformats.org/drawingml/2006/main">
            <a:off x="8172450" y="3581400"/>
            <a:ext cx="133350" cy="133350"/>
          </a:xfrm>
          <a:prstGeom xmlns:a="http://schemas.openxmlformats.org/drawingml/2006/main" prst="ellipse">
            <a:avLst/>
          </a:prstGeom>
          <a:solidFill xmlns:a="http://schemas.openxmlformats.org/drawingml/2006/main">
            <a:srgbClr val="59C7D1"/>
          </a:solidFill>
          <a:ln xmlns:a="http://schemas.openxmlformats.org/drawingml/2006/main" w="0">
            <a:solidFill>
              <a:srgbClr val="59C7D1"/>
            </a:solidFill>
            <a:prstDash val="solid"/>
          </a:ln>
        </p:spPr>
      </p:sp>
      <p:sp>
        <p:nvSpPr>
          <p:cNvPr id="49" name="">
            <a:extLst xmlns:a="http://schemas.openxmlformats.org/drawingml/2006/main">
              <a:ext uri="{FF2B5EF4-FFF2-40B4-BE49-F238E27FC236}">
                <a16:creationId xmlns:a16="http://schemas.microsoft.com/office/drawing/2014/main" id="{B4DE8EE6-FC43-41DC-8C46-D2AE2B890464}"/>
              </a:ext>
            </a:extLst>
          </p:cNvPr>
          <p:cNvSpPr>
            <a:spLocks xmlns:a="http://schemas.openxmlformats.org/drawingml/2006/main" noGrp="1"/>
          </p:cNvSpPr>
          <p:nvPr/>
        </p:nvSpPr>
        <p:spPr>
          <a:xfrm xmlns:a="http://schemas.openxmlformats.org/drawingml/2006/main">
            <a:off x="8439150" y="35433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airspace integration</a:t>
            </a:r>
          </a:p>
        </p:txBody>
      </p:sp>
      <p:sp>
        <p:nvSpPr>
          <p:cNvPr id="50" name="">
            <a:extLst xmlns:a="http://schemas.openxmlformats.org/drawingml/2006/main">
              <a:ext uri="{FF2B5EF4-FFF2-40B4-BE49-F238E27FC236}">
                <a16:creationId xmlns:a16="http://schemas.microsoft.com/office/drawing/2014/main" id="{9E3EFF63-24CE-4935-B5D2-2F69E8BE6AF8}"/>
              </a:ext>
            </a:extLst>
          </p:cNvPr>
          <p:cNvSpPr>
            <a:spLocks xmlns:a="http://schemas.openxmlformats.org/drawingml/2006/main" noGrp="1"/>
          </p:cNvSpPr>
          <p:nvPr/>
        </p:nvSpPr>
        <p:spPr>
          <a:xfrm xmlns:a="http://schemas.openxmlformats.org/drawingml/2006/main">
            <a:off x="8039100" y="400050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51" name="">
            <a:extLst xmlns:a="http://schemas.openxmlformats.org/drawingml/2006/main">
              <a:ext uri="{FF2B5EF4-FFF2-40B4-BE49-F238E27FC236}">
                <a16:creationId xmlns:a16="http://schemas.microsoft.com/office/drawing/2014/main" id="{1DC93D37-CA1A-4530-B707-D277A28628F4}"/>
              </a:ext>
            </a:extLst>
          </p:cNvPr>
          <p:cNvSpPr>
            <a:spLocks xmlns:a="http://schemas.openxmlformats.org/drawingml/2006/main" noGrp="1"/>
          </p:cNvSpPr>
          <p:nvPr/>
        </p:nvSpPr>
        <p:spPr>
          <a:xfrm xmlns:a="http://schemas.openxmlformats.org/drawingml/2006/main">
            <a:off x="8172450" y="4133850"/>
            <a:ext cx="133350" cy="133350"/>
          </a:xfrm>
          <a:prstGeom xmlns:a="http://schemas.openxmlformats.org/drawingml/2006/main" prst="ellipse">
            <a:avLst/>
          </a:prstGeom>
          <a:solidFill xmlns:a="http://schemas.openxmlformats.org/drawingml/2006/main">
            <a:srgbClr val="59C7D1"/>
          </a:solidFill>
          <a:ln xmlns:a="http://schemas.openxmlformats.org/drawingml/2006/main" w="0">
            <a:solidFill>
              <a:srgbClr val="59C7D1"/>
            </a:solidFill>
            <a:prstDash val="solid"/>
          </a:ln>
        </p:spPr>
      </p:sp>
      <p:sp>
        <p:nvSpPr>
          <p:cNvPr id="52" name="">
            <a:extLst xmlns:a="http://schemas.openxmlformats.org/drawingml/2006/main">
              <a:ext uri="{FF2B5EF4-FFF2-40B4-BE49-F238E27FC236}">
                <a16:creationId xmlns:a16="http://schemas.microsoft.com/office/drawing/2014/main" id="{EE2531B6-CCA8-477C-B8F6-4DDE5A38295A}"/>
              </a:ext>
            </a:extLst>
          </p:cNvPr>
          <p:cNvSpPr>
            <a:spLocks xmlns:a="http://schemas.openxmlformats.org/drawingml/2006/main" noGrp="1"/>
          </p:cNvSpPr>
          <p:nvPr/>
        </p:nvSpPr>
        <p:spPr>
          <a:xfrm xmlns:a="http://schemas.openxmlformats.org/drawingml/2006/main">
            <a:off x="8439150" y="409575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privacy + cybersecurity</a:t>
            </a:r>
          </a:p>
        </p:txBody>
      </p:sp>
      <p:sp>
        <p:nvSpPr>
          <p:cNvPr id="53" name="">
            <a:extLst xmlns:a="http://schemas.openxmlformats.org/drawingml/2006/main">
              <a:ext uri="{FF2B5EF4-FFF2-40B4-BE49-F238E27FC236}">
                <a16:creationId xmlns:a16="http://schemas.microsoft.com/office/drawing/2014/main" id="{3E5C514B-C100-429D-A1DA-9E312820DAEF}"/>
              </a:ext>
            </a:extLst>
          </p:cNvPr>
          <p:cNvSpPr>
            <a:spLocks xmlns:a="http://schemas.openxmlformats.org/drawingml/2006/main" noGrp="1"/>
          </p:cNvSpPr>
          <p:nvPr/>
        </p:nvSpPr>
        <p:spPr>
          <a:xfrm xmlns:a="http://schemas.openxmlformats.org/drawingml/2006/main">
            <a:off x="8039100" y="4552950"/>
            <a:ext cx="3257550" cy="419100"/>
          </a:xfrm>
          <a:prstGeom xmlns:a="http://schemas.openxmlformats.org/drawingml/2006/main" prst="roundRect">
            <a:avLst>
              <a:gd name="adj" fmla="val 27273"/>
            </a:avLst>
          </a:prstGeom>
          <a:solidFill xmlns:a="http://schemas.openxmlformats.org/drawingml/2006/main">
            <a:srgbClr val="0B263A"/>
          </a:solidFill>
          <a:ln xmlns:a="http://schemas.openxmlformats.org/drawingml/2006/main" w="9525">
            <a:solidFill>
              <a:srgbClr val="16364C"/>
            </a:solidFill>
            <a:prstDash val="solid"/>
          </a:ln>
        </p:spPr>
      </p:sp>
      <p:sp>
        <p:nvSpPr>
          <p:cNvPr id="54" name="">
            <a:extLst xmlns:a="http://schemas.openxmlformats.org/drawingml/2006/main">
              <a:ext uri="{FF2B5EF4-FFF2-40B4-BE49-F238E27FC236}">
                <a16:creationId xmlns:a16="http://schemas.microsoft.com/office/drawing/2014/main" id="{1EE112C5-9083-4CB7-A3EE-BEA84FC0F2F0}"/>
              </a:ext>
            </a:extLst>
          </p:cNvPr>
          <p:cNvSpPr>
            <a:spLocks xmlns:a="http://schemas.openxmlformats.org/drawingml/2006/main" noGrp="1"/>
          </p:cNvSpPr>
          <p:nvPr/>
        </p:nvSpPr>
        <p:spPr>
          <a:xfrm xmlns:a="http://schemas.openxmlformats.org/drawingml/2006/main">
            <a:off x="8172450" y="4686300"/>
            <a:ext cx="133350" cy="133350"/>
          </a:xfrm>
          <a:prstGeom xmlns:a="http://schemas.openxmlformats.org/drawingml/2006/main" prst="ellipse">
            <a:avLst/>
          </a:prstGeom>
          <a:solidFill xmlns:a="http://schemas.openxmlformats.org/drawingml/2006/main">
            <a:srgbClr val="59C7D1"/>
          </a:solidFill>
          <a:ln xmlns:a="http://schemas.openxmlformats.org/drawingml/2006/main" w="0">
            <a:solidFill>
              <a:srgbClr val="59C7D1"/>
            </a:solidFill>
            <a:prstDash val="solid"/>
          </a:ln>
        </p:spPr>
      </p:sp>
      <p:sp>
        <p:nvSpPr>
          <p:cNvPr id="55" name="">
            <a:extLst xmlns:a="http://schemas.openxmlformats.org/drawingml/2006/main">
              <a:ext uri="{FF2B5EF4-FFF2-40B4-BE49-F238E27FC236}">
                <a16:creationId xmlns:a16="http://schemas.microsoft.com/office/drawing/2014/main" id="{4F214C8B-FF54-4DDA-968B-48EE11C08E3F}"/>
              </a:ext>
            </a:extLst>
          </p:cNvPr>
          <p:cNvSpPr>
            <a:spLocks xmlns:a="http://schemas.openxmlformats.org/drawingml/2006/main" noGrp="1"/>
          </p:cNvSpPr>
          <p:nvPr/>
        </p:nvSpPr>
        <p:spPr>
          <a:xfrm xmlns:a="http://schemas.openxmlformats.org/drawingml/2006/main">
            <a:off x="8439150" y="4648200"/>
            <a:ext cx="2647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FFFFFF"/>
                </a:solidFill>
              </a:defRPr>
            </a:pPr>
            <a:r>
              <a:rPr sz="1275" b="0" i="0">
                <a:solidFill>
                  <a:srgbClr val="FFFFFF"/>
                </a:solidFill>
              </a:rPr>
              <a:t>emergency procedures</a:t>
            </a:r>
          </a:p>
        </p:txBody>
      </p:sp>
      <p:sp>
        <p:nvSpPr>
          <p:cNvPr id="56" name="">
            <a:extLst xmlns:a="http://schemas.openxmlformats.org/drawingml/2006/main">
              <a:ext uri="{FF2B5EF4-FFF2-40B4-BE49-F238E27FC236}">
                <a16:creationId xmlns:a16="http://schemas.microsoft.com/office/drawing/2014/main" id="{18F12E60-8C00-4478-90E5-8791BB3ACF77}"/>
              </a:ext>
            </a:extLst>
          </p:cNvPr>
          <p:cNvSpPr>
            <a:spLocks xmlns:a="http://schemas.openxmlformats.org/drawingml/2006/main" noGrp="1"/>
          </p:cNvSpPr>
          <p:nvPr/>
        </p:nvSpPr>
        <p:spPr>
          <a:xfrm xmlns:a="http://schemas.openxmlformats.org/drawingml/2006/main">
            <a:off x="609600" y="5372100"/>
            <a:ext cx="10687050" cy="704850"/>
          </a:xfrm>
          <a:prstGeom xmlns:a="http://schemas.openxmlformats.org/drawingml/2006/main" prst="roundRect">
            <a:avLst>
              <a:gd name="adj" fmla="val 16216"/>
            </a:avLst>
          </a:prstGeom>
          <a:solidFill xmlns:a="http://schemas.openxmlformats.org/drawingml/2006/main">
            <a:srgbClr val="3A2525"/>
          </a:solidFill>
          <a:ln xmlns:a="http://schemas.openxmlformats.org/drawingml/2006/main" w="19050">
            <a:solidFill>
              <a:srgbClr val="E31E24"/>
            </a:solidFill>
            <a:prstDash val="solid"/>
          </a:ln>
        </p:spPr>
      </p:sp>
      <p:sp>
        <p:nvSpPr>
          <p:cNvPr id="57" name="">
            <a:extLst xmlns:a="http://schemas.openxmlformats.org/drawingml/2006/main">
              <a:ext uri="{FF2B5EF4-FFF2-40B4-BE49-F238E27FC236}">
                <a16:creationId xmlns:a16="http://schemas.microsoft.com/office/drawing/2014/main" id="{A88DBE4B-2D16-4FC3-A535-05E0A59713DF}"/>
              </a:ext>
            </a:extLst>
          </p:cNvPr>
          <p:cNvSpPr>
            <a:spLocks xmlns:a="http://schemas.openxmlformats.org/drawingml/2006/main" noGrp="1"/>
          </p:cNvSpPr>
          <p:nvPr/>
        </p:nvSpPr>
        <p:spPr>
          <a:xfrm xmlns:a="http://schemas.openxmlformats.org/drawingml/2006/main">
            <a:off x="838200" y="5572125"/>
            <a:ext cx="10229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REGULATORY PATHWAY REQUIRES VALIDATION WITH THE RELEVANT INDONESIAN AUTHORITIES AND CERTIFIED AVIATION / MEDICAL SPECIALISTS.</a:t>
            </a:r>
          </a:p>
        </p:txBody>
      </p:sp>
    </p:spTree>
    <p:extLst>
      <p:ext uri="{BB962C8B-B14F-4D97-AF65-F5344CB8AC3E}">
        <p14:creationId xmlns:p14="http://schemas.microsoft.com/office/powerpoint/2010/main" val="2088600320"/>
      </p:ext>
    </p:extLst>
  </p:cSld>
</p:sld>
</file>

<file path=ppt/slides/slide26.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57" name="">
            <a:extLst xmlns:a="http://schemas.openxmlformats.org/drawingml/2006/main">
              <a:ext uri="{FF2B5EF4-FFF2-40B4-BE49-F238E27FC236}">
                <a16:creationId xmlns:a16="http://schemas.microsoft.com/office/drawing/2014/main" id="{6F696A1D-5732-46EE-9D37-0CB9084E8186}"/>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A49E5882-72DA-4F1C-8BE6-AB45EB4F4D77}"/>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IMPACT AND KPI</a:t>
            </a:r>
          </a:p>
        </p:txBody>
      </p:sp>
      <p:sp>
        <p:nvSpPr>
          <p:cNvPr id="3" name="">
            <a:extLst xmlns:a="http://schemas.openxmlformats.org/drawingml/2006/main">
              <a:ext uri="{FF2B5EF4-FFF2-40B4-BE49-F238E27FC236}">
                <a16:creationId xmlns:a16="http://schemas.microsoft.com/office/drawing/2014/main" id="{0D83BBB5-2A75-4DDB-ACFF-149B131C6E1B}"/>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Balance access, safety, reliability and cost.</a:t>
            </a:r>
          </a:p>
        </p:txBody>
      </p:sp>
      <p:sp>
        <p:nvSpPr>
          <p:cNvPr id="4" name="">
            <a:extLst xmlns:a="http://schemas.openxmlformats.org/drawingml/2006/main">
              <a:ext uri="{FF2B5EF4-FFF2-40B4-BE49-F238E27FC236}">
                <a16:creationId xmlns:a16="http://schemas.microsoft.com/office/drawing/2014/main" id="{A5299061-428E-432C-96D9-49484C576CAA}"/>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8FC1DF9C-FA68-48F9-A160-802A560C59B5}"/>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9D750F90-DE98-41EE-AA33-03FB2512A355}"/>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IMPACT AND KPI</a:t>
            </a:r>
          </a:p>
        </p:txBody>
      </p:sp>
      <p:sp>
        <p:nvSpPr>
          <p:cNvPr id="7" name="">
            <a:extLst xmlns:a="http://schemas.openxmlformats.org/drawingml/2006/main">
              <a:ext uri="{FF2B5EF4-FFF2-40B4-BE49-F238E27FC236}">
                <a16:creationId xmlns:a16="http://schemas.microsoft.com/office/drawing/2014/main" id="{CE1EAB7E-D80F-4121-AE29-253CCF36B495}"/>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26</a:t>
            </a:r>
          </a:p>
        </p:txBody>
      </p:sp>
      <p:sp>
        <p:nvSpPr>
          <p:cNvPr id="8" name="">
            <a:extLst xmlns:a="http://schemas.openxmlformats.org/drawingml/2006/main">
              <a:ext uri="{FF2B5EF4-FFF2-40B4-BE49-F238E27FC236}">
                <a16:creationId xmlns:a16="http://schemas.microsoft.com/office/drawing/2014/main" id="{E59A43A6-F409-4A00-91FD-A383EDC8D86F}"/>
              </a:ext>
            </a:extLst>
          </p:cNvPr>
          <p:cNvSpPr>
            <a:spLocks xmlns:a="http://schemas.openxmlformats.org/drawingml/2006/main" noGrp="1"/>
          </p:cNvSpPr>
          <p:nvPr/>
        </p:nvSpPr>
        <p:spPr>
          <a:xfrm xmlns:a="http://schemas.openxmlformats.org/drawingml/2006/main">
            <a:off x="609600" y="1809750"/>
            <a:ext cx="2514600" cy="3429000"/>
          </a:xfrm>
          <a:prstGeom xmlns:a="http://schemas.openxmlformats.org/drawingml/2006/main" prst="roundRect">
            <a:avLst>
              <a:gd name="adj" fmla="val 4545"/>
            </a:avLst>
          </a:prstGeom>
          <a:solidFill xmlns:a="http://schemas.openxmlformats.org/drawingml/2006/main">
            <a:srgbClr val="0B263A"/>
          </a:solidFill>
          <a:ln xmlns:a="http://schemas.openxmlformats.org/drawingml/2006/main" w="19050">
            <a:solidFill>
              <a:srgbClr val="E31E24"/>
            </a:solidFill>
            <a:prstDash val="solid"/>
          </a:ln>
        </p:spPr>
      </p:sp>
      <p:sp>
        <p:nvSpPr>
          <p:cNvPr id="9" name="">
            <a:extLst xmlns:a="http://schemas.openxmlformats.org/drawingml/2006/main">
              <a:ext uri="{FF2B5EF4-FFF2-40B4-BE49-F238E27FC236}">
                <a16:creationId xmlns:a16="http://schemas.microsoft.com/office/drawing/2014/main" id="{D05C92C5-DF23-449A-9D1D-33F8EEB7423E}"/>
              </a:ext>
            </a:extLst>
          </p:cNvPr>
          <p:cNvSpPr>
            <a:spLocks xmlns:a="http://schemas.openxmlformats.org/drawingml/2006/main" noGrp="1"/>
          </p:cNvSpPr>
          <p:nvPr/>
        </p:nvSpPr>
        <p:spPr>
          <a:xfrm xmlns:a="http://schemas.openxmlformats.org/drawingml/2006/main">
            <a:off x="1524000" y="2095500"/>
            <a:ext cx="685800" cy="685800"/>
          </a:xfrm>
          <a:prstGeom xmlns:a="http://schemas.openxmlformats.org/drawingml/2006/main" prst="ellipse">
            <a:avLst/>
          </a:prstGeom>
          <a:noFill xmlns:a="http://schemas.openxmlformats.org/drawingml/2006/main"/>
          <a:ln xmlns:a="http://schemas.openxmlformats.org/drawingml/2006/main" w="47625">
            <a:solidFill>
              <a:srgbClr val="E31E24"/>
            </a:solidFill>
            <a:prstDash val="solid"/>
          </a:ln>
        </p:spPr>
      </p:sp>
      <p:sp>
        <p:nvSpPr>
          <p:cNvPr id="10" name="">
            <a:extLst xmlns:a="http://schemas.openxmlformats.org/drawingml/2006/main">
              <a:ext uri="{FF2B5EF4-FFF2-40B4-BE49-F238E27FC236}">
                <a16:creationId xmlns:a16="http://schemas.microsoft.com/office/drawing/2014/main" id="{2FBA2074-30ED-4DB3-9926-F586A72B729F}"/>
              </a:ext>
            </a:extLst>
          </p:cNvPr>
          <p:cNvSpPr>
            <a:spLocks xmlns:a="http://schemas.openxmlformats.org/drawingml/2006/main" noGrp="1"/>
          </p:cNvSpPr>
          <p:nvPr/>
        </p:nvSpPr>
        <p:spPr>
          <a:xfrm xmlns:a="http://schemas.openxmlformats.org/drawingml/2006/main">
            <a:off x="1638300" y="227647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E31E24"/>
                </a:solidFill>
              </a:defRPr>
            </a:pPr>
            <a:r>
              <a:rPr sz="1650" b="1" i="0">
                <a:solidFill>
                  <a:srgbClr val="E31E24"/>
                </a:solidFill>
              </a:rPr>
              <a:t>01</a:t>
            </a:r>
          </a:p>
        </p:txBody>
      </p:sp>
      <p:sp>
        <p:nvSpPr>
          <p:cNvPr id="11" name="">
            <a:extLst xmlns:a="http://schemas.openxmlformats.org/drawingml/2006/main">
              <a:ext uri="{FF2B5EF4-FFF2-40B4-BE49-F238E27FC236}">
                <a16:creationId xmlns:a16="http://schemas.microsoft.com/office/drawing/2014/main" id="{5C9E6286-C3C5-4F6F-974C-F47532DC48F4}"/>
              </a:ext>
            </a:extLst>
          </p:cNvPr>
          <p:cNvSpPr>
            <a:spLocks xmlns:a="http://schemas.openxmlformats.org/drawingml/2006/main" noGrp="1"/>
          </p:cNvSpPr>
          <p:nvPr/>
        </p:nvSpPr>
        <p:spPr>
          <a:xfrm xmlns:a="http://schemas.openxmlformats.org/drawingml/2006/main">
            <a:off x="819150" y="2990850"/>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TIME TO CARE</a:t>
            </a:r>
          </a:p>
        </p:txBody>
      </p:sp>
      <p:sp>
        <p:nvSpPr>
          <p:cNvPr id="12" name="">
            <a:extLst xmlns:a="http://schemas.openxmlformats.org/drawingml/2006/main">
              <a:ext uri="{FF2B5EF4-FFF2-40B4-BE49-F238E27FC236}">
                <a16:creationId xmlns:a16="http://schemas.microsoft.com/office/drawing/2014/main" id="{2C89949B-1AE0-47E9-9C34-A4A0BDB12854}"/>
              </a:ext>
            </a:extLst>
          </p:cNvPr>
          <p:cNvSpPr>
            <a:spLocks xmlns:a="http://schemas.openxmlformats.org/drawingml/2006/main" noGrp="1"/>
          </p:cNvSpPr>
          <p:nvPr/>
        </p:nvSpPr>
        <p:spPr>
          <a:xfrm xmlns:a="http://schemas.openxmlformats.org/drawingml/2006/main">
            <a:off x="876300" y="3714750"/>
            <a:ext cx="1905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3" name="">
            <a:extLst xmlns:a="http://schemas.openxmlformats.org/drawingml/2006/main">
              <a:ext uri="{FF2B5EF4-FFF2-40B4-BE49-F238E27FC236}">
                <a16:creationId xmlns:a16="http://schemas.microsoft.com/office/drawing/2014/main" id="{64C28284-D048-4117-B262-5F3A4BE26ADA}"/>
              </a:ext>
            </a:extLst>
          </p:cNvPr>
          <p:cNvSpPr>
            <a:spLocks xmlns:a="http://schemas.openxmlformats.org/drawingml/2006/main" noGrp="1"/>
          </p:cNvSpPr>
          <p:nvPr/>
        </p:nvSpPr>
        <p:spPr>
          <a:xfrm xmlns:a="http://schemas.openxmlformats.org/drawingml/2006/main">
            <a:off x="1162050" y="360997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dispatch time</a:t>
            </a:r>
          </a:p>
        </p:txBody>
      </p:sp>
      <p:sp>
        <p:nvSpPr>
          <p:cNvPr id="14" name="">
            <a:extLst xmlns:a="http://schemas.openxmlformats.org/drawingml/2006/main">
              <a:ext uri="{FF2B5EF4-FFF2-40B4-BE49-F238E27FC236}">
                <a16:creationId xmlns:a16="http://schemas.microsoft.com/office/drawing/2014/main" id="{6131041B-6C37-447D-9B5C-1013130FC609}"/>
              </a:ext>
            </a:extLst>
          </p:cNvPr>
          <p:cNvSpPr>
            <a:spLocks xmlns:a="http://schemas.openxmlformats.org/drawingml/2006/main" noGrp="1"/>
          </p:cNvSpPr>
          <p:nvPr/>
        </p:nvSpPr>
        <p:spPr>
          <a:xfrm xmlns:a="http://schemas.openxmlformats.org/drawingml/2006/main">
            <a:off x="876300" y="4076700"/>
            <a:ext cx="1905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5" name="">
            <a:extLst xmlns:a="http://schemas.openxmlformats.org/drawingml/2006/main">
              <a:ext uri="{FF2B5EF4-FFF2-40B4-BE49-F238E27FC236}">
                <a16:creationId xmlns:a16="http://schemas.microsoft.com/office/drawing/2014/main" id="{21BCC86A-F7A6-484C-91D9-8C9C12894346}"/>
              </a:ext>
            </a:extLst>
          </p:cNvPr>
          <p:cNvSpPr>
            <a:spLocks xmlns:a="http://schemas.openxmlformats.org/drawingml/2006/main" noGrp="1"/>
          </p:cNvSpPr>
          <p:nvPr/>
        </p:nvSpPr>
        <p:spPr>
          <a:xfrm xmlns:a="http://schemas.openxmlformats.org/drawingml/2006/main">
            <a:off x="1162050" y="397192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clinical handover</a:t>
            </a:r>
          </a:p>
        </p:txBody>
      </p:sp>
      <p:sp>
        <p:nvSpPr>
          <p:cNvPr id="16" name="">
            <a:extLst xmlns:a="http://schemas.openxmlformats.org/drawingml/2006/main">
              <a:ext uri="{FF2B5EF4-FFF2-40B4-BE49-F238E27FC236}">
                <a16:creationId xmlns:a16="http://schemas.microsoft.com/office/drawing/2014/main" id="{2B3F549E-4701-48B4-962E-4B4F4E4FCD4A}"/>
              </a:ext>
            </a:extLst>
          </p:cNvPr>
          <p:cNvSpPr>
            <a:spLocks xmlns:a="http://schemas.openxmlformats.org/drawingml/2006/main" noGrp="1"/>
          </p:cNvSpPr>
          <p:nvPr/>
        </p:nvSpPr>
        <p:spPr>
          <a:xfrm xmlns:a="http://schemas.openxmlformats.org/drawingml/2006/main">
            <a:off x="876300" y="4438650"/>
            <a:ext cx="1905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7" name="">
            <a:extLst xmlns:a="http://schemas.openxmlformats.org/drawingml/2006/main">
              <a:ext uri="{FF2B5EF4-FFF2-40B4-BE49-F238E27FC236}">
                <a16:creationId xmlns:a16="http://schemas.microsoft.com/office/drawing/2014/main" id="{CDD33D19-6F41-484B-8AEC-BF897CB8B82F}"/>
              </a:ext>
            </a:extLst>
          </p:cNvPr>
          <p:cNvSpPr>
            <a:spLocks xmlns:a="http://schemas.openxmlformats.org/drawingml/2006/main" noGrp="1"/>
          </p:cNvSpPr>
          <p:nvPr/>
        </p:nvSpPr>
        <p:spPr>
          <a:xfrm xmlns:a="http://schemas.openxmlformats.org/drawingml/2006/main">
            <a:off x="1162050" y="433387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transfer time</a:t>
            </a:r>
          </a:p>
        </p:txBody>
      </p:sp>
      <p:sp>
        <p:nvSpPr>
          <p:cNvPr id="18" name="">
            <a:extLst xmlns:a="http://schemas.openxmlformats.org/drawingml/2006/main">
              <a:ext uri="{FF2B5EF4-FFF2-40B4-BE49-F238E27FC236}">
                <a16:creationId xmlns:a16="http://schemas.microsoft.com/office/drawing/2014/main" id="{08281B99-5987-4A9C-82A8-14AF4EED484A}"/>
              </a:ext>
            </a:extLst>
          </p:cNvPr>
          <p:cNvSpPr>
            <a:spLocks xmlns:a="http://schemas.openxmlformats.org/drawingml/2006/main" noGrp="1"/>
          </p:cNvSpPr>
          <p:nvPr/>
        </p:nvSpPr>
        <p:spPr>
          <a:xfrm xmlns:a="http://schemas.openxmlformats.org/drawingml/2006/main">
            <a:off x="876300" y="4800600"/>
            <a:ext cx="1905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9" name="">
            <a:extLst xmlns:a="http://schemas.openxmlformats.org/drawingml/2006/main">
              <a:ext uri="{FF2B5EF4-FFF2-40B4-BE49-F238E27FC236}">
                <a16:creationId xmlns:a16="http://schemas.microsoft.com/office/drawing/2014/main" id="{88F00DEB-6F7D-4525-94DF-09A4FCEDC92B}"/>
              </a:ext>
            </a:extLst>
          </p:cNvPr>
          <p:cNvSpPr>
            <a:spLocks xmlns:a="http://schemas.openxmlformats.org/drawingml/2006/main" noGrp="1"/>
          </p:cNvSpPr>
          <p:nvPr/>
        </p:nvSpPr>
        <p:spPr>
          <a:xfrm xmlns:a="http://schemas.openxmlformats.org/drawingml/2006/main">
            <a:off x="1162050" y="469582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patient stabilization</a:t>
            </a:r>
          </a:p>
        </p:txBody>
      </p:sp>
      <p:sp>
        <p:nvSpPr>
          <p:cNvPr id="20" name="">
            <a:extLst xmlns:a="http://schemas.openxmlformats.org/drawingml/2006/main">
              <a:ext uri="{FF2B5EF4-FFF2-40B4-BE49-F238E27FC236}">
                <a16:creationId xmlns:a16="http://schemas.microsoft.com/office/drawing/2014/main" id="{8013C8B3-EAF3-4207-AE0B-819461E9C7A2}"/>
              </a:ext>
            </a:extLst>
          </p:cNvPr>
          <p:cNvSpPr>
            <a:spLocks xmlns:a="http://schemas.openxmlformats.org/drawingml/2006/main" noGrp="1"/>
          </p:cNvSpPr>
          <p:nvPr/>
        </p:nvSpPr>
        <p:spPr>
          <a:xfrm xmlns:a="http://schemas.openxmlformats.org/drawingml/2006/main">
            <a:off x="3352800" y="1809750"/>
            <a:ext cx="2514600" cy="3429000"/>
          </a:xfrm>
          <a:prstGeom xmlns:a="http://schemas.openxmlformats.org/drawingml/2006/main" prst="roundRect">
            <a:avLst>
              <a:gd name="adj" fmla="val 4545"/>
            </a:avLst>
          </a:prstGeom>
          <a:solidFill xmlns:a="http://schemas.openxmlformats.org/drawingml/2006/main">
            <a:srgbClr val="0D3852"/>
          </a:solidFill>
          <a:ln xmlns:a="http://schemas.openxmlformats.org/drawingml/2006/main" w="19050">
            <a:solidFill>
              <a:srgbClr val="0B4F71"/>
            </a:solidFill>
            <a:prstDash val="solid"/>
          </a:ln>
        </p:spPr>
      </p:sp>
      <p:sp>
        <p:nvSpPr>
          <p:cNvPr id="21" name="">
            <a:extLst xmlns:a="http://schemas.openxmlformats.org/drawingml/2006/main">
              <a:ext uri="{FF2B5EF4-FFF2-40B4-BE49-F238E27FC236}">
                <a16:creationId xmlns:a16="http://schemas.microsoft.com/office/drawing/2014/main" id="{8D7B0BCA-4CF6-4116-A081-5C943097EF81}"/>
              </a:ext>
            </a:extLst>
          </p:cNvPr>
          <p:cNvSpPr>
            <a:spLocks xmlns:a="http://schemas.openxmlformats.org/drawingml/2006/main" noGrp="1"/>
          </p:cNvSpPr>
          <p:nvPr/>
        </p:nvSpPr>
        <p:spPr>
          <a:xfrm xmlns:a="http://schemas.openxmlformats.org/drawingml/2006/main">
            <a:off x="4267200" y="2095500"/>
            <a:ext cx="685800" cy="685800"/>
          </a:xfrm>
          <a:prstGeom xmlns:a="http://schemas.openxmlformats.org/drawingml/2006/main" prst="ellipse">
            <a:avLst/>
          </a:prstGeom>
          <a:noFill xmlns:a="http://schemas.openxmlformats.org/drawingml/2006/main"/>
          <a:ln xmlns:a="http://schemas.openxmlformats.org/drawingml/2006/main" w="47625">
            <a:solidFill>
              <a:srgbClr val="0B4F71"/>
            </a:solidFill>
            <a:prstDash val="solid"/>
          </a:ln>
        </p:spPr>
      </p:sp>
      <p:sp>
        <p:nvSpPr>
          <p:cNvPr id="22" name="">
            <a:extLst xmlns:a="http://schemas.openxmlformats.org/drawingml/2006/main">
              <a:ext uri="{FF2B5EF4-FFF2-40B4-BE49-F238E27FC236}">
                <a16:creationId xmlns:a16="http://schemas.microsoft.com/office/drawing/2014/main" id="{A6D0F178-0CEF-4850-B30C-C6CB78BA0B11}"/>
              </a:ext>
            </a:extLst>
          </p:cNvPr>
          <p:cNvSpPr>
            <a:spLocks xmlns:a="http://schemas.openxmlformats.org/drawingml/2006/main" noGrp="1"/>
          </p:cNvSpPr>
          <p:nvPr/>
        </p:nvSpPr>
        <p:spPr>
          <a:xfrm xmlns:a="http://schemas.openxmlformats.org/drawingml/2006/main">
            <a:off x="4381500" y="227647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0B4F71"/>
                </a:solidFill>
              </a:defRPr>
            </a:pPr>
            <a:r>
              <a:rPr sz="1650" b="1" i="0">
                <a:solidFill>
                  <a:srgbClr val="0B4F71"/>
                </a:solidFill>
              </a:rPr>
              <a:t>02</a:t>
            </a:r>
          </a:p>
        </p:txBody>
      </p:sp>
      <p:sp>
        <p:nvSpPr>
          <p:cNvPr id="23" name="">
            <a:extLst xmlns:a="http://schemas.openxmlformats.org/drawingml/2006/main">
              <a:ext uri="{FF2B5EF4-FFF2-40B4-BE49-F238E27FC236}">
                <a16:creationId xmlns:a16="http://schemas.microsoft.com/office/drawing/2014/main" id="{45AF1203-3D70-4A16-B115-50326FEFCEA2}"/>
              </a:ext>
            </a:extLst>
          </p:cNvPr>
          <p:cNvSpPr>
            <a:spLocks xmlns:a="http://schemas.openxmlformats.org/drawingml/2006/main" noGrp="1"/>
          </p:cNvSpPr>
          <p:nvPr/>
        </p:nvSpPr>
        <p:spPr>
          <a:xfrm xmlns:a="http://schemas.openxmlformats.org/drawingml/2006/main">
            <a:off x="3562350" y="2990850"/>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RELIABILITY</a:t>
            </a:r>
          </a:p>
        </p:txBody>
      </p:sp>
      <p:sp>
        <p:nvSpPr>
          <p:cNvPr id="24" name="">
            <a:extLst xmlns:a="http://schemas.openxmlformats.org/drawingml/2006/main">
              <a:ext uri="{FF2B5EF4-FFF2-40B4-BE49-F238E27FC236}">
                <a16:creationId xmlns:a16="http://schemas.microsoft.com/office/drawing/2014/main" id="{722CAA93-D489-4A97-8269-50189E1528ED}"/>
              </a:ext>
            </a:extLst>
          </p:cNvPr>
          <p:cNvSpPr>
            <a:spLocks xmlns:a="http://schemas.openxmlformats.org/drawingml/2006/main" noGrp="1"/>
          </p:cNvSpPr>
          <p:nvPr/>
        </p:nvSpPr>
        <p:spPr>
          <a:xfrm xmlns:a="http://schemas.openxmlformats.org/drawingml/2006/main">
            <a:off x="3619500" y="3714750"/>
            <a:ext cx="190500" cy="0"/>
          </a:xfrm>
          <a:prstGeom xmlns:a="http://schemas.openxmlformats.org/drawingml/2006/main" prst="line">
            <a:avLst/>
          </a:prstGeom>
          <a:noFill xmlns:a="http://schemas.openxmlformats.org/drawingml/2006/main"/>
          <a:ln xmlns:a="http://schemas.openxmlformats.org/drawingml/2006/main" w="28575">
            <a:solidFill>
              <a:srgbClr val="0B4F71"/>
            </a:solidFill>
            <a:prstDash val="solid"/>
          </a:ln>
        </p:spPr>
      </p:sp>
      <p:sp>
        <p:nvSpPr>
          <p:cNvPr id="25" name="">
            <a:extLst xmlns:a="http://schemas.openxmlformats.org/drawingml/2006/main">
              <a:ext uri="{FF2B5EF4-FFF2-40B4-BE49-F238E27FC236}">
                <a16:creationId xmlns:a16="http://schemas.microsoft.com/office/drawing/2014/main" id="{2AAC55A3-211A-4A1F-AB1D-37EF230AFD7B}"/>
              </a:ext>
            </a:extLst>
          </p:cNvPr>
          <p:cNvSpPr>
            <a:spLocks xmlns:a="http://schemas.openxmlformats.org/drawingml/2006/main" noGrp="1"/>
          </p:cNvSpPr>
          <p:nvPr/>
        </p:nvSpPr>
        <p:spPr>
          <a:xfrm xmlns:a="http://schemas.openxmlformats.org/drawingml/2006/main">
            <a:off x="3905250" y="360997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mission completion</a:t>
            </a:r>
          </a:p>
        </p:txBody>
      </p:sp>
      <p:sp>
        <p:nvSpPr>
          <p:cNvPr id="26" name="">
            <a:extLst xmlns:a="http://schemas.openxmlformats.org/drawingml/2006/main">
              <a:ext uri="{FF2B5EF4-FFF2-40B4-BE49-F238E27FC236}">
                <a16:creationId xmlns:a16="http://schemas.microsoft.com/office/drawing/2014/main" id="{299429B5-D11A-4FA1-AE2C-E5AB1028FAF6}"/>
              </a:ext>
            </a:extLst>
          </p:cNvPr>
          <p:cNvSpPr>
            <a:spLocks xmlns:a="http://schemas.openxmlformats.org/drawingml/2006/main" noGrp="1"/>
          </p:cNvSpPr>
          <p:nvPr/>
        </p:nvSpPr>
        <p:spPr>
          <a:xfrm xmlns:a="http://schemas.openxmlformats.org/drawingml/2006/main">
            <a:off x="3619500" y="4076700"/>
            <a:ext cx="190500" cy="0"/>
          </a:xfrm>
          <a:prstGeom xmlns:a="http://schemas.openxmlformats.org/drawingml/2006/main" prst="line">
            <a:avLst/>
          </a:prstGeom>
          <a:noFill xmlns:a="http://schemas.openxmlformats.org/drawingml/2006/main"/>
          <a:ln xmlns:a="http://schemas.openxmlformats.org/drawingml/2006/main" w="28575">
            <a:solidFill>
              <a:srgbClr val="0B4F71"/>
            </a:solidFill>
            <a:prstDash val="solid"/>
          </a:ln>
        </p:spPr>
      </p:sp>
      <p:sp>
        <p:nvSpPr>
          <p:cNvPr id="27" name="">
            <a:extLst xmlns:a="http://schemas.openxmlformats.org/drawingml/2006/main">
              <a:ext uri="{FF2B5EF4-FFF2-40B4-BE49-F238E27FC236}">
                <a16:creationId xmlns:a16="http://schemas.microsoft.com/office/drawing/2014/main" id="{867387BA-9B2B-4D4D-81F8-6EFEB79A8707}"/>
              </a:ext>
            </a:extLst>
          </p:cNvPr>
          <p:cNvSpPr>
            <a:spLocks xmlns:a="http://schemas.openxmlformats.org/drawingml/2006/main" noGrp="1"/>
          </p:cNvSpPr>
          <p:nvPr/>
        </p:nvSpPr>
        <p:spPr>
          <a:xfrm xmlns:a="http://schemas.openxmlformats.org/drawingml/2006/main">
            <a:off x="3905250" y="397192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aircraft availability</a:t>
            </a:r>
          </a:p>
        </p:txBody>
      </p:sp>
      <p:sp>
        <p:nvSpPr>
          <p:cNvPr id="28" name="">
            <a:extLst xmlns:a="http://schemas.openxmlformats.org/drawingml/2006/main">
              <a:ext uri="{FF2B5EF4-FFF2-40B4-BE49-F238E27FC236}">
                <a16:creationId xmlns:a16="http://schemas.microsoft.com/office/drawing/2014/main" id="{BCEB0F39-2E53-4638-9246-CE792F9ECB74}"/>
              </a:ext>
            </a:extLst>
          </p:cNvPr>
          <p:cNvSpPr>
            <a:spLocks xmlns:a="http://schemas.openxmlformats.org/drawingml/2006/main" noGrp="1"/>
          </p:cNvSpPr>
          <p:nvPr/>
        </p:nvSpPr>
        <p:spPr>
          <a:xfrm xmlns:a="http://schemas.openxmlformats.org/drawingml/2006/main">
            <a:off x="3619500" y="4438650"/>
            <a:ext cx="190500" cy="0"/>
          </a:xfrm>
          <a:prstGeom xmlns:a="http://schemas.openxmlformats.org/drawingml/2006/main" prst="line">
            <a:avLst/>
          </a:prstGeom>
          <a:noFill xmlns:a="http://schemas.openxmlformats.org/drawingml/2006/main"/>
          <a:ln xmlns:a="http://schemas.openxmlformats.org/drawingml/2006/main" w="28575">
            <a:solidFill>
              <a:srgbClr val="0B4F71"/>
            </a:solidFill>
            <a:prstDash val="solid"/>
          </a:ln>
        </p:spPr>
      </p:sp>
      <p:sp>
        <p:nvSpPr>
          <p:cNvPr id="29" name="">
            <a:extLst xmlns:a="http://schemas.openxmlformats.org/drawingml/2006/main">
              <a:ext uri="{FF2B5EF4-FFF2-40B4-BE49-F238E27FC236}">
                <a16:creationId xmlns:a16="http://schemas.microsoft.com/office/drawing/2014/main" id="{E67C8969-374B-4B48-A8FC-FB9794B48F04}"/>
              </a:ext>
            </a:extLst>
          </p:cNvPr>
          <p:cNvSpPr>
            <a:spLocks xmlns:a="http://schemas.openxmlformats.org/drawingml/2006/main" noGrp="1"/>
          </p:cNvSpPr>
          <p:nvPr/>
        </p:nvSpPr>
        <p:spPr>
          <a:xfrm xmlns:a="http://schemas.openxmlformats.org/drawingml/2006/main">
            <a:off x="3905250" y="433387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crew availability</a:t>
            </a:r>
          </a:p>
        </p:txBody>
      </p:sp>
      <p:sp>
        <p:nvSpPr>
          <p:cNvPr id="30" name="">
            <a:extLst xmlns:a="http://schemas.openxmlformats.org/drawingml/2006/main">
              <a:ext uri="{FF2B5EF4-FFF2-40B4-BE49-F238E27FC236}">
                <a16:creationId xmlns:a16="http://schemas.microsoft.com/office/drawing/2014/main" id="{4C9D58F2-2AFC-4983-8620-502B99819C90}"/>
              </a:ext>
            </a:extLst>
          </p:cNvPr>
          <p:cNvSpPr>
            <a:spLocks xmlns:a="http://schemas.openxmlformats.org/drawingml/2006/main" noGrp="1"/>
          </p:cNvSpPr>
          <p:nvPr/>
        </p:nvSpPr>
        <p:spPr>
          <a:xfrm xmlns:a="http://schemas.openxmlformats.org/drawingml/2006/main">
            <a:off x="3619500" y="4800600"/>
            <a:ext cx="190500" cy="0"/>
          </a:xfrm>
          <a:prstGeom xmlns:a="http://schemas.openxmlformats.org/drawingml/2006/main" prst="line">
            <a:avLst/>
          </a:prstGeom>
          <a:noFill xmlns:a="http://schemas.openxmlformats.org/drawingml/2006/main"/>
          <a:ln xmlns:a="http://schemas.openxmlformats.org/drawingml/2006/main" w="28575">
            <a:solidFill>
              <a:srgbClr val="0B4F71"/>
            </a:solidFill>
            <a:prstDash val="solid"/>
          </a:ln>
        </p:spPr>
      </p:sp>
      <p:sp>
        <p:nvSpPr>
          <p:cNvPr id="31" name="">
            <a:extLst xmlns:a="http://schemas.openxmlformats.org/drawingml/2006/main">
              <a:ext uri="{FF2B5EF4-FFF2-40B4-BE49-F238E27FC236}">
                <a16:creationId xmlns:a16="http://schemas.microsoft.com/office/drawing/2014/main" id="{C85AC2CD-CC1F-4B29-A5AA-3D61988136A5}"/>
              </a:ext>
            </a:extLst>
          </p:cNvPr>
          <p:cNvSpPr>
            <a:spLocks xmlns:a="http://schemas.openxmlformats.org/drawingml/2006/main" noGrp="1"/>
          </p:cNvSpPr>
          <p:nvPr/>
        </p:nvSpPr>
        <p:spPr>
          <a:xfrm xmlns:a="http://schemas.openxmlformats.org/drawingml/2006/main">
            <a:off x="3905250" y="469582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cancellation rate</a:t>
            </a:r>
          </a:p>
        </p:txBody>
      </p:sp>
      <p:sp>
        <p:nvSpPr>
          <p:cNvPr id="32" name="">
            <a:extLst xmlns:a="http://schemas.openxmlformats.org/drawingml/2006/main">
              <a:ext uri="{FF2B5EF4-FFF2-40B4-BE49-F238E27FC236}">
                <a16:creationId xmlns:a16="http://schemas.microsoft.com/office/drawing/2014/main" id="{46B04AB0-52C4-4DDC-8C00-AC8F050D1CED}"/>
              </a:ext>
            </a:extLst>
          </p:cNvPr>
          <p:cNvSpPr>
            <a:spLocks xmlns:a="http://schemas.openxmlformats.org/drawingml/2006/main" noGrp="1"/>
          </p:cNvSpPr>
          <p:nvPr/>
        </p:nvSpPr>
        <p:spPr>
          <a:xfrm xmlns:a="http://schemas.openxmlformats.org/drawingml/2006/main">
            <a:off x="6096000" y="1809750"/>
            <a:ext cx="2514600" cy="3429000"/>
          </a:xfrm>
          <a:prstGeom xmlns:a="http://schemas.openxmlformats.org/drawingml/2006/main" prst="roundRect">
            <a:avLst>
              <a:gd name="adj" fmla="val 4545"/>
            </a:avLst>
          </a:prstGeom>
          <a:solidFill xmlns:a="http://schemas.openxmlformats.org/drawingml/2006/main">
            <a:srgbClr val="0B263A"/>
          </a:solidFill>
          <a:ln xmlns:a="http://schemas.openxmlformats.org/drawingml/2006/main" w="19050">
            <a:solidFill>
              <a:srgbClr val="0B8F87"/>
            </a:solidFill>
            <a:prstDash val="solid"/>
          </a:ln>
        </p:spPr>
      </p:sp>
      <p:sp>
        <p:nvSpPr>
          <p:cNvPr id="33" name="">
            <a:extLst xmlns:a="http://schemas.openxmlformats.org/drawingml/2006/main">
              <a:ext uri="{FF2B5EF4-FFF2-40B4-BE49-F238E27FC236}">
                <a16:creationId xmlns:a16="http://schemas.microsoft.com/office/drawing/2014/main" id="{F662627E-DE60-4F10-A511-1712439286CA}"/>
              </a:ext>
            </a:extLst>
          </p:cNvPr>
          <p:cNvSpPr>
            <a:spLocks xmlns:a="http://schemas.openxmlformats.org/drawingml/2006/main" noGrp="1"/>
          </p:cNvSpPr>
          <p:nvPr/>
        </p:nvSpPr>
        <p:spPr>
          <a:xfrm xmlns:a="http://schemas.openxmlformats.org/drawingml/2006/main">
            <a:off x="7010400" y="2095500"/>
            <a:ext cx="685800" cy="685800"/>
          </a:xfrm>
          <a:prstGeom xmlns:a="http://schemas.openxmlformats.org/drawingml/2006/main" prst="ellipse">
            <a:avLst/>
          </a:prstGeom>
          <a:noFill xmlns:a="http://schemas.openxmlformats.org/drawingml/2006/main"/>
          <a:ln xmlns:a="http://schemas.openxmlformats.org/drawingml/2006/main" w="47625">
            <a:solidFill>
              <a:srgbClr val="0B8F87"/>
            </a:solidFill>
            <a:prstDash val="solid"/>
          </a:ln>
        </p:spPr>
      </p:sp>
      <p:sp>
        <p:nvSpPr>
          <p:cNvPr id="34" name="">
            <a:extLst xmlns:a="http://schemas.openxmlformats.org/drawingml/2006/main">
              <a:ext uri="{FF2B5EF4-FFF2-40B4-BE49-F238E27FC236}">
                <a16:creationId xmlns:a16="http://schemas.microsoft.com/office/drawing/2014/main" id="{7BDF2FD1-AE1F-4DB5-9714-AABB23701F60}"/>
              </a:ext>
            </a:extLst>
          </p:cNvPr>
          <p:cNvSpPr>
            <a:spLocks xmlns:a="http://schemas.openxmlformats.org/drawingml/2006/main" noGrp="1"/>
          </p:cNvSpPr>
          <p:nvPr/>
        </p:nvSpPr>
        <p:spPr>
          <a:xfrm xmlns:a="http://schemas.openxmlformats.org/drawingml/2006/main">
            <a:off x="7124700" y="227647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0B8F87"/>
                </a:solidFill>
              </a:defRPr>
            </a:pPr>
            <a:r>
              <a:rPr sz="1650" b="1" i="0">
                <a:solidFill>
                  <a:srgbClr val="0B8F87"/>
                </a:solidFill>
              </a:rPr>
              <a:t>03</a:t>
            </a:r>
          </a:p>
        </p:txBody>
      </p:sp>
      <p:sp>
        <p:nvSpPr>
          <p:cNvPr id="35" name="">
            <a:extLst xmlns:a="http://schemas.openxmlformats.org/drawingml/2006/main">
              <a:ext uri="{FF2B5EF4-FFF2-40B4-BE49-F238E27FC236}">
                <a16:creationId xmlns:a16="http://schemas.microsoft.com/office/drawing/2014/main" id="{FF1D6C7C-233E-443C-9018-0C856FA0A688}"/>
              </a:ext>
            </a:extLst>
          </p:cNvPr>
          <p:cNvSpPr>
            <a:spLocks xmlns:a="http://schemas.openxmlformats.org/drawingml/2006/main" noGrp="1"/>
          </p:cNvSpPr>
          <p:nvPr/>
        </p:nvSpPr>
        <p:spPr>
          <a:xfrm xmlns:a="http://schemas.openxmlformats.org/drawingml/2006/main">
            <a:off x="6305550" y="2990850"/>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SAFETY</a:t>
            </a:r>
          </a:p>
        </p:txBody>
      </p:sp>
      <p:sp>
        <p:nvSpPr>
          <p:cNvPr id="36" name="">
            <a:extLst xmlns:a="http://schemas.openxmlformats.org/drawingml/2006/main">
              <a:ext uri="{FF2B5EF4-FFF2-40B4-BE49-F238E27FC236}">
                <a16:creationId xmlns:a16="http://schemas.microsoft.com/office/drawing/2014/main" id="{2067355F-EE99-4DD0-AAAA-3C1A964400F3}"/>
              </a:ext>
            </a:extLst>
          </p:cNvPr>
          <p:cNvSpPr>
            <a:spLocks xmlns:a="http://schemas.openxmlformats.org/drawingml/2006/main" noGrp="1"/>
          </p:cNvSpPr>
          <p:nvPr/>
        </p:nvSpPr>
        <p:spPr>
          <a:xfrm xmlns:a="http://schemas.openxmlformats.org/drawingml/2006/main">
            <a:off x="6362700" y="3714750"/>
            <a:ext cx="190500" cy="0"/>
          </a:xfrm>
          <a:prstGeom xmlns:a="http://schemas.openxmlformats.org/drawingml/2006/main" prst="line">
            <a:avLst/>
          </a:prstGeom>
          <a:noFill xmlns:a="http://schemas.openxmlformats.org/drawingml/2006/main"/>
          <a:ln xmlns:a="http://schemas.openxmlformats.org/drawingml/2006/main" w="28575">
            <a:solidFill>
              <a:srgbClr val="0B8F87"/>
            </a:solidFill>
            <a:prstDash val="solid"/>
          </a:ln>
        </p:spPr>
      </p:sp>
      <p:sp>
        <p:nvSpPr>
          <p:cNvPr id="37" name="">
            <a:extLst xmlns:a="http://schemas.openxmlformats.org/drawingml/2006/main">
              <a:ext uri="{FF2B5EF4-FFF2-40B4-BE49-F238E27FC236}">
                <a16:creationId xmlns:a16="http://schemas.microsoft.com/office/drawing/2014/main" id="{A488743A-C73F-4A44-A810-42A349CD30DE}"/>
              </a:ext>
            </a:extLst>
          </p:cNvPr>
          <p:cNvSpPr>
            <a:spLocks xmlns:a="http://schemas.openxmlformats.org/drawingml/2006/main" noGrp="1"/>
          </p:cNvSpPr>
          <p:nvPr/>
        </p:nvSpPr>
        <p:spPr>
          <a:xfrm xmlns:a="http://schemas.openxmlformats.org/drawingml/2006/main">
            <a:off x="6648450" y="360997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safety events</a:t>
            </a:r>
          </a:p>
        </p:txBody>
      </p:sp>
      <p:sp>
        <p:nvSpPr>
          <p:cNvPr id="38" name="">
            <a:extLst xmlns:a="http://schemas.openxmlformats.org/drawingml/2006/main">
              <a:ext uri="{FF2B5EF4-FFF2-40B4-BE49-F238E27FC236}">
                <a16:creationId xmlns:a16="http://schemas.microsoft.com/office/drawing/2014/main" id="{1AD3218C-2D0A-4B52-9EA1-467A500BBB34}"/>
              </a:ext>
            </a:extLst>
          </p:cNvPr>
          <p:cNvSpPr>
            <a:spLocks xmlns:a="http://schemas.openxmlformats.org/drawingml/2006/main" noGrp="1"/>
          </p:cNvSpPr>
          <p:nvPr/>
        </p:nvSpPr>
        <p:spPr>
          <a:xfrm xmlns:a="http://schemas.openxmlformats.org/drawingml/2006/main">
            <a:off x="6362700" y="4076700"/>
            <a:ext cx="190500" cy="0"/>
          </a:xfrm>
          <a:prstGeom xmlns:a="http://schemas.openxmlformats.org/drawingml/2006/main" prst="line">
            <a:avLst/>
          </a:prstGeom>
          <a:noFill xmlns:a="http://schemas.openxmlformats.org/drawingml/2006/main"/>
          <a:ln xmlns:a="http://schemas.openxmlformats.org/drawingml/2006/main" w="28575">
            <a:solidFill>
              <a:srgbClr val="0B8F87"/>
            </a:solidFill>
            <a:prstDash val="solid"/>
          </a:ln>
        </p:spPr>
      </p:sp>
      <p:sp>
        <p:nvSpPr>
          <p:cNvPr id="39" name="">
            <a:extLst xmlns:a="http://schemas.openxmlformats.org/drawingml/2006/main">
              <a:ext uri="{FF2B5EF4-FFF2-40B4-BE49-F238E27FC236}">
                <a16:creationId xmlns:a16="http://schemas.microsoft.com/office/drawing/2014/main" id="{550EB721-4323-48C3-9D00-F11D78A9B314}"/>
              </a:ext>
            </a:extLst>
          </p:cNvPr>
          <p:cNvSpPr>
            <a:spLocks xmlns:a="http://schemas.openxmlformats.org/drawingml/2006/main" noGrp="1"/>
          </p:cNvSpPr>
          <p:nvPr/>
        </p:nvSpPr>
        <p:spPr>
          <a:xfrm xmlns:a="http://schemas.openxmlformats.org/drawingml/2006/main">
            <a:off x="6648450" y="397192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protocol compliance</a:t>
            </a:r>
          </a:p>
        </p:txBody>
      </p:sp>
      <p:sp>
        <p:nvSpPr>
          <p:cNvPr id="40" name="">
            <a:extLst xmlns:a="http://schemas.openxmlformats.org/drawingml/2006/main">
              <a:ext uri="{FF2B5EF4-FFF2-40B4-BE49-F238E27FC236}">
                <a16:creationId xmlns:a16="http://schemas.microsoft.com/office/drawing/2014/main" id="{99945474-24A7-4C7E-9D55-598D45589068}"/>
              </a:ext>
            </a:extLst>
          </p:cNvPr>
          <p:cNvSpPr>
            <a:spLocks xmlns:a="http://schemas.openxmlformats.org/drawingml/2006/main" noGrp="1"/>
          </p:cNvSpPr>
          <p:nvPr/>
        </p:nvSpPr>
        <p:spPr>
          <a:xfrm xmlns:a="http://schemas.openxmlformats.org/drawingml/2006/main">
            <a:off x="6362700" y="4438650"/>
            <a:ext cx="190500" cy="0"/>
          </a:xfrm>
          <a:prstGeom xmlns:a="http://schemas.openxmlformats.org/drawingml/2006/main" prst="line">
            <a:avLst/>
          </a:prstGeom>
          <a:noFill xmlns:a="http://schemas.openxmlformats.org/drawingml/2006/main"/>
          <a:ln xmlns:a="http://schemas.openxmlformats.org/drawingml/2006/main" w="28575">
            <a:solidFill>
              <a:srgbClr val="0B8F87"/>
            </a:solidFill>
            <a:prstDash val="solid"/>
          </a:ln>
        </p:spPr>
      </p:sp>
      <p:sp>
        <p:nvSpPr>
          <p:cNvPr id="41" name="">
            <a:extLst xmlns:a="http://schemas.openxmlformats.org/drawingml/2006/main">
              <a:ext uri="{FF2B5EF4-FFF2-40B4-BE49-F238E27FC236}">
                <a16:creationId xmlns:a16="http://schemas.microsoft.com/office/drawing/2014/main" id="{994AC826-16DF-4140-AE47-D542C1E8EE4C}"/>
              </a:ext>
            </a:extLst>
          </p:cNvPr>
          <p:cNvSpPr>
            <a:spLocks xmlns:a="http://schemas.openxmlformats.org/drawingml/2006/main" noGrp="1"/>
          </p:cNvSpPr>
          <p:nvPr/>
        </p:nvSpPr>
        <p:spPr>
          <a:xfrm xmlns:a="http://schemas.openxmlformats.org/drawingml/2006/main">
            <a:off x="6648450" y="433387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maintenance release</a:t>
            </a:r>
          </a:p>
        </p:txBody>
      </p:sp>
      <p:sp>
        <p:nvSpPr>
          <p:cNvPr id="42" name="">
            <a:extLst xmlns:a="http://schemas.openxmlformats.org/drawingml/2006/main">
              <a:ext uri="{FF2B5EF4-FFF2-40B4-BE49-F238E27FC236}">
                <a16:creationId xmlns:a16="http://schemas.microsoft.com/office/drawing/2014/main" id="{DFFEFDF6-16A6-426C-9F18-ED340DA6BB11}"/>
              </a:ext>
            </a:extLst>
          </p:cNvPr>
          <p:cNvSpPr>
            <a:spLocks xmlns:a="http://schemas.openxmlformats.org/drawingml/2006/main" noGrp="1"/>
          </p:cNvSpPr>
          <p:nvPr/>
        </p:nvSpPr>
        <p:spPr>
          <a:xfrm xmlns:a="http://schemas.openxmlformats.org/drawingml/2006/main">
            <a:off x="6362700" y="4800600"/>
            <a:ext cx="190500" cy="0"/>
          </a:xfrm>
          <a:prstGeom xmlns:a="http://schemas.openxmlformats.org/drawingml/2006/main" prst="line">
            <a:avLst/>
          </a:prstGeom>
          <a:noFill xmlns:a="http://schemas.openxmlformats.org/drawingml/2006/main"/>
          <a:ln xmlns:a="http://schemas.openxmlformats.org/drawingml/2006/main" w="28575">
            <a:solidFill>
              <a:srgbClr val="0B8F87"/>
            </a:solidFill>
            <a:prstDash val="solid"/>
          </a:ln>
        </p:spPr>
      </p:sp>
      <p:sp>
        <p:nvSpPr>
          <p:cNvPr id="43" name="">
            <a:extLst xmlns:a="http://schemas.openxmlformats.org/drawingml/2006/main">
              <a:ext uri="{FF2B5EF4-FFF2-40B4-BE49-F238E27FC236}">
                <a16:creationId xmlns:a16="http://schemas.microsoft.com/office/drawing/2014/main" id="{2913EA5E-3802-45DD-B54A-644BD84FEB85}"/>
              </a:ext>
            </a:extLst>
          </p:cNvPr>
          <p:cNvSpPr>
            <a:spLocks xmlns:a="http://schemas.openxmlformats.org/drawingml/2006/main" noGrp="1"/>
          </p:cNvSpPr>
          <p:nvPr/>
        </p:nvSpPr>
        <p:spPr>
          <a:xfrm xmlns:a="http://schemas.openxmlformats.org/drawingml/2006/main">
            <a:off x="6648450" y="469582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data incidents</a:t>
            </a:r>
          </a:p>
        </p:txBody>
      </p:sp>
      <p:sp>
        <p:nvSpPr>
          <p:cNvPr id="44" name="">
            <a:extLst xmlns:a="http://schemas.openxmlformats.org/drawingml/2006/main">
              <a:ext uri="{FF2B5EF4-FFF2-40B4-BE49-F238E27FC236}">
                <a16:creationId xmlns:a16="http://schemas.microsoft.com/office/drawing/2014/main" id="{5CBBFCD6-9F40-4F0C-B425-4CEC30FEF543}"/>
              </a:ext>
            </a:extLst>
          </p:cNvPr>
          <p:cNvSpPr>
            <a:spLocks xmlns:a="http://schemas.openxmlformats.org/drawingml/2006/main" noGrp="1"/>
          </p:cNvSpPr>
          <p:nvPr/>
        </p:nvSpPr>
        <p:spPr>
          <a:xfrm xmlns:a="http://schemas.openxmlformats.org/drawingml/2006/main">
            <a:off x="8839200" y="1809750"/>
            <a:ext cx="2514600" cy="3429000"/>
          </a:xfrm>
          <a:prstGeom xmlns:a="http://schemas.openxmlformats.org/drawingml/2006/main" prst="roundRect">
            <a:avLst>
              <a:gd name="adj" fmla="val 4545"/>
            </a:avLst>
          </a:prstGeom>
          <a:solidFill xmlns:a="http://schemas.openxmlformats.org/drawingml/2006/main">
            <a:srgbClr val="0D3852"/>
          </a:solidFill>
          <a:ln xmlns:a="http://schemas.openxmlformats.org/drawingml/2006/main" w="19050">
            <a:solidFill>
              <a:srgbClr val="59C7D1"/>
            </a:solidFill>
            <a:prstDash val="solid"/>
          </a:ln>
        </p:spPr>
      </p:sp>
      <p:sp>
        <p:nvSpPr>
          <p:cNvPr id="45" name="">
            <a:extLst xmlns:a="http://schemas.openxmlformats.org/drawingml/2006/main">
              <a:ext uri="{FF2B5EF4-FFF2-40B4-BE49-F238E27FC236}">
                <a16:creationId xmlns:a16="http://schemas.microsoft.com/office/drawing/2014/main" id="{71DB9C69-58AC-4899-A076-69C196E3EAC8}"/>
              </a:ext>
            </a:extLst>
          </p:cNvPr>
          <p:cNvSpPr>
            <a:spLocks xmlns:a="http://schemas.openxmlformats.org/drawingml/2006/main" noGrp="1"/>
          </p:cNvSpPr>
          <p:nvPr/>
        </p:nvSpPr>
        <p:spPr>
          <a:xfrm xmlns:a="http://schemas.openxmlformats.org/drawingml/2006/main">
            <a:off x="9753600" y="2095500"/>
            <a:ext cx="685800" cy="685800"/>
          </a:xfrm>
          <a:prstGeom xmlns:a="http://schemas.openxmlformats.org/drawingml/2006/main" prst="ellipse">
            <a:avLst/>
          </a:prstGeom>
          <a:noFill xmlns:a="http://schemas.openxmlformats.org/drawingml/2006/main"/>
          <a:ln xmlns:a="http://schemas.openxmlformats.org/drawingml/2006/main" w="47625">
            <a:solidFill>
              <a:srgbClr val="59C7D1"/>
            </a:solidFill>
            <a:prstDash val="solid"/>
          </a:ln>
        </p:spPr>
      </p:sp>
      <p:sp>
        <p:nvSpPr>
          <p:cNvPr id="46" name="">
            <a:extLst xmlns:a="http://schemas.openxmlformats.org/drawingml/2006/main">
              <a:ext uri="{FF2B5EF4-FFF2-40B4-BE49-F238E27FC236}">
                <a16:creationId xmlns:a16="http://schemas.microsoft.com/office/drawing/2014/main" id="{D47E7C69-D095-4E43-B95D-DF714B8B123C}"/>
              </a:ext>
            </a:extLst>
          </p:cNvPr>
          <p:cNvSpPr>
            <a:spLocks xmlns:a="http://schemas.openxmlformats.org/drawingml/2006/main" noGrp="1"/>
          </p:cNvSpPr>
          <p:nvPr/>
        </p:nvSpPr>
        <p:spPr>
          <a:xfrm xmlns:a="http://schemas.openxmlformats.org/drawingml/2006/main">
            <a:off x="9867900" y="227647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59C7D1"/>
                </a:solidFill>
              </a:defRPr>
            </a:pPr>
            <a:r>
              <a:rPr sz="1650" b="1" i="0">
                <a:solidFill>
                  <a:srgbClr val="59C7D1"/>
                </a:solidFill>
              </a:rPr>
              <a:t>04</a:t>
            </a:r>
          </a:p>
        </p:txBody>
      </p:sp>
      <p:sp>
        <p:nvSpPr>
          <p:cNvPr id="47" name="">
            <a:extLst xmlns:a="http://schemas.openxmlformats.org/drawingml/2006/main">
              <a:ext uri="{FF2B5EF4-FFF2-40B4-BE49-F238E27FC236}">
                <a16:creationId xmlns:a16="http://schemas.microsoft.com/office/drawing/2014/main" id="{7A05A1A3-0320-4963-9948-98643A0499D3}"/>
              </a:ext>
            </a:extLst>
          </p:cNvPr>
          <p:cNvSpPr>
            <a:spLocks xmlns:a="http://schemas.openxmlformats.org/drawingml/2006/main" noGrp="1"/>
          </p:cNvSpPr>
          <p:nvPr/>
        </p:nvSpPr>
        <p:spPr>
          <a:xfrm xmlns:a="http://schemas.openxmlformats.org/drawingml/2006/main">
            <a:off x="9048750" y="2990850"/>
            <a:ext cx="2095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ACCESS + ECONOMICS</a:t>
            </a:r>
          </a:p>
        </p:txBody>
      </p:sp>
      <p:sp>
        <p:nvSpPr>
          <p:cNvPr id="48" name="">
            <a:extLst xmlns:a="http://schemas.openxmlformats.org/drawingml/2006/main">
              <a:ext uri="{FF2B5EF4-FFF2-40B4-BE49-F238E27FC236}">
                <a16:creationId xmlns:a16="http://schemas.microsoft.com/office/drawing/2014/main" id="{83FA51C9-C439-442A-ADF2-9FC1D9EBBDB6}"/>
              </a:ext>
            </a:extLst>
          </p:cNvPr>
          <p:cNvSpPr>
            <a:spLocks xmlns:a="http://schemas.openxmlformats.org/drawingml/2006/main" noGrp="1"/>
          </p:cNvSpPr>
          <p:nvPr/>
        </p:nvSpPr>
        <p:spPr>
          <a:xfrm xmlns:a="http://schemas.openxmlformats.org/drawingml/2006/main">
            <a:off x="9105900" y="3714750"/>
            <a:ext cx="19050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49" name="">
            <a:extLst xmlns:a="http://schemas.openxmlformats.org/drawingml/2006/main">
              <a:ext uri="{FF2B5EF4-FFF2-40B4-BE49-F238E27FC236}">
                <a16:creationId xmlns:a16="http://schemas.microsoft.com/office/drawing/2014/main" id="{5B9DBB85-1569-4917-9752-3BB58A9FF8FD}"/>
              </a:ext>
            </a:extLst>
          </p:cNvPr>
          <p:cNvSpPr>
            <a:spLocks xmlns:a="http://schemas.openxmlformats.org/drawingml/2006/main" noGrp="1"/>
          </p:cNvSpPr>
          <p:nvPr/>
        </p:nvSpPr>
        <p:spPr>
          <a:xfrm xmlns:a="http://schemas.openxmlformats.org/drawingml/2006/main">
            <a:off x="9391650" y="360997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islands / population covered</a:t>
            </a:r>
          </a:p>
        </p:txBody>
      </p:sp>
      <p:sp>
        <p:nvSpPr>
          <p:cNvPr id="50" name="">
            <a:extLst xmlns:a="http://schemas.openxmlformats.org/drawingml/2006/main">
              <a:ext uri="{FF2B5EF4-FFF2-40B4-BE49-F238E27FC236}">
                <a16:creationId xmlns:a16="http://schemas.microsoft.com/office/drawing/2014/main" id="{B1D65C82-8E87-44A5-AA5B-69441CC36DEE}"/>
              </a:ext>
            </a:extLst>
          </p:cNvPr>
          <p:cNvSpPr>
            <a:spLocks xmlns:a="http://schemas.openxmlformats.org/drawingml/2006/main" noGrp="1"/>
          </p:cNvSpPr>
          <p:nvPr/>
        </p:nvSpPr>
        <p:spPr>
          <a:xfrm xmlns:a="http://schemas.openxmlformats.org/drawingml/2006/main">
            <a:off x="9105900" y="4076700"/>
            <a:ext cx="19050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51" name="">
            <a:extLst xmlns:a="http://schemas.openxmlformats.org/drawingml/2006/main">
              <a:ext uri="{FF2B5EF4-FFF2-40B4-BE49-F238E27FC236}">
                <a16:creationId xmlns:a16="http://schemas.microsoft.com/office/drawing/2014/main" id="{365BDDEC-31AF-48CA-A2E8-2E04B2553A68}"/>
              </a:ext>
            </a:extLst>
          </p:cNvPr>
          <p:cNvSpPr>
            <a:spLocks xmlns:a="http://schemas.openxmlformats.org/drawingml/2006/main" noGrp="1"/>
          </p:cNvSpPr>
          <p:nvPr/>
        </p:nvSpPr>
        <p:spPr>
          <a:xfrm xmlns:a="http://schemas.openxmlformats.org/drawingml/2006/main">
            <a:off x="9391650" y="397192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hospitals connected</a:t>
            </a:r>
          </a:p>
        </p:txBody>
      </p:sp>
      <p:sp>
        <p:nvSpPr>
          <p:cNvPr id="52" name="">
            <a:extLst xmlns:a="http://schemas.openxmlformats.org/drawingml/2006/main">
              <a:ext uri="{FF2B5EF4-FFF2-40B4-BE49-F238E27FC236}">
                <a16:creationId xmlns:a16="http://schemas.microsoft.com/office/drawing/2014/main" id="{EC20F16F-7B41-4D73-9901-AEB3585BEF2C}"/>
              </a:ext>
            </a:extLst>
          </p:cNvPr>
          <p:cNvSpPr>
            <a:spLocks xmlns:a="http://schemas.openxmlformats.org/drawingml/2006/main" noGrp="1"/>
          </p:cNvSpPr>
          <p:nvPr/>
        </p:nvSpPr>
        <p:spPr>
          <a:xfrm xmlns:a="http://schemas.openxmlformats.org/drawingml/2006/main">
            <a:off x="9105900" y="4438650"/>
            <a:ext cx="19050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53" name="">
            <a:extLst xmlns:a="http://schemas.openxmlformats.org/drawingml/2006/main">
              <a:ext uri="{FF2B5EF4-FFF2-40B4-BE49-F238E27FC236}">
                <a16:creationId xmlns:a16="http://schemas.microsoft.com/office/drawing/2014/main" id="{B784493B-4935-440F-883B-E8A07E46A41A}"/>
              </a:ext>
            </a:extLst>
          </p:cNvPr>
          <p:cNvSpPr>
            <a:spLocks xmlns:a="http://schemas.openxmlformats.org/drawingml/2006/main" noGrp="1"/>
          </p:cNvSpPr>
          <p:nvPr/>
        </p:nvSpPr>
        <p:spPr>
          <a:xfrm xmlns:a="http://schemas.openxmlformats.org/drawingml/2006/main">
            <a:off x="9391650" y="433387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cost per mission</a:t>
            </a:r>
          </a:p>
        </p:txBody>
      </p:sp>
      <p:sp>
        <p:nvSpPr>
          <p:cNvPr id="54" name="">
            <a:extLst xmlns:a="http://schemas.openxmlformats.org/drawingml/2006/main">
              <a:ext uri="{FF2B5EF4-FFF2-40B4-BE49-F238E27FC236}">
                <a16:creationId xmlns:a16="http://schemas.microsoft.com/office/drawing/2014/main" id="{11D3D553-D4AF-4D5C-96A9-68CEDA885028}"/>
              </a:ext>
            </a:extLst>
          </p:cNvPr>
          <p:cNvSpPr>
            <a:spLocks xmlns:a="http://schemas.openxmlformats.org/drawingml/2006/main" noGrp="1"/>
          </p:cNvSpPr>
          <p:nvPr/>
        </p:nvSpPr>
        <p:spPr>
          <a:xfrm xmlns:a="http://schemas.openxmlformats.org/drawingml/2006/main">
            <a:off x="9105900" y="4800600"/>
            <a:ext cx="190500" cy="0"/>
          </a:xfrm>
          <a:prstGeom xmlns:a="http://schemas.openxmlformats.org/drawingml/2006/main" prst="line">
            <a:avLst/>
          </a:prstGeom>
          <a:noFill xmlns:a="http://schemas.openxmlformats.org/drawingml/2006/main"/>
          <a:ln xmlns:a="http://schemas.openxmlformats.org/drawingml/2006/main" w="28575">
            <a:solidFill>
              <a:srgbClr val="59C7D1"/>
            </a:solidFill>
            <a:prstDash val="solid"/>
          </a:ln>
        </p:spPr>
      </p:sp>
      <p:sp>
        <p:nvSpPr>
          <p:cNvPr id="55" name="">
            <a:extLst xmlns:a="http://schemas.openxmlformats.org/drawingml/2006/main">
              <a:ext uri="{FF2B5EF4-FFF2-40B4-BE49-F238E27FC236}">
                <a16:creationId xmlns:a16="http://schemas.microsoft.com/office/drawing/2014/main" id="{D973044A-CFC6-44CB-BDF0-028BB57EE6BB}"/>
              </a:ext>
            </a:extLst>
          </p:cNvPr>
          <p:cNvSpPr>
            <a:spLocks xmlns:a="http://schemas.openxmlformats.org/drawingml/2006/main" noGrp="1"/>
          </p:cNvSpPr>
          <p:nvPr/>
        </p:nvSpPr>
        <p:spPr>
          <a:xfrm xmlns:a="http://schemas.openxmlformats.org/drawingml/2006/main">
            <a:off x="9391650" y="4695825"/>
            <a:ext cx="17335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i="0">
                <a:solidFill>
                  <a:srgbClr val="C9D5DD"/>
                </a:solidFill>
              </a:defRPr>
            </a:pPr>
            <a:r>
              <a:rPr sz="1200" b="0" i="0">
                <a:solidFill>
                  <a:srgbClr val="C9D5DD"/>
                </a:solidFill>
              </a:rPr>
              <a:t>fleet utilization</a:t>
            </a:r>
          </a:p>
        </p:txBody>
      </p:sp>
      <p:sp>
        <p:nvSpPr>
          <p:cNvPr id="56" name="">
            <a:extLst xmlns:a="http://schemas.openxmlformats.org/drawingml/2006/main">
              <a:ext uri="{FF2B5EF4-FFF2-40B4-BE49-F238E27FC236}">
                <a16:creationId xmlns:a16="http://schemas.microsoft.com/office/drawing/2014/main" id="{7096B0CE-5636-4D5C-97E6-46E1EC113017}"/>
              </a:ext>
            </a:extLst>
          </p:cNvPr>
          <p:cNvSpPr>
            <a:spLocks xmlns:a="http://schemas.openxmlformats.org/drawingml/2006/main" noGrp="1"/>
          </p:cNvSpPr>
          <p:nvPr/>
        </p:nvSpPr>
        <p:spPr>
          <a:xfrm xmlns:a="http://schemas.openxmlformats.org/drawingml/2006/main">
            <a:off x="1371600" y="5667375"/>
            <a:ext cx="94488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F0A646"/>
                </a:solidFill>
              </a:defRPr>
            </a:pPr>
            <a:r>
              <a:rPr sz="1350" b="1" i="0">
                <a:solidFill>
                  <a:srgbClr val="F0A646"/>
                </a:solidFill>
              </a:rPr>
              <a:t>Baselines, definitions, targets and data ownership must be agreed before any impact claim is made.</a:t>
            </a:r>
          </a:p>
        </p:txBody>
      </p:sp>
    </p:spTree>
    <p:extLst>
      <p:ext uri="{BB962C8B-B14F-4D97-AF65-F5344CB8AC3E}">
        <p14:creationId xmlns:p14="http://schemas.microsoft.com/office/powerpoint/2010/main" val="1234797124"/>
      </p:ext>
    </p:extLst>
  </p:cSld>
</p:sld>
</file>

<file path=ppt/slides/slide27.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97E5DFD4-C7D4-43A1-B276-0287FE0BB287}"/>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3FADB78D-F8A8-4A36-AD33-5703CE98B588}"/>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NATIONAL STRATEGIC OPPORTUNITY</a:t>
            </a:r>
          </a:p>
        </p:txBody>
      </p:sp>
      <p:sp>
        <p:nvSpPr>
          <p:cNvPr id="3" name="">
            <a:extLst xmlns:a="http://schemas.openxmlformats.org/drawingml/2006/main">
              <a:ext uri="{FF2B5EF4-FFF2-40B4-BE49-F238E27FC236}">
                <a16:creationId xmlns:a16="http://schemas.microsoft.com/office/drawing/2014/main" id="{B600C482-7627-4B52-AC06-BF56FA90603E}"/>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National context is not a PERISAI mandate.</a:t>
            </a:r>
          </a:p>
        </p:txBody>
      </p:sp>
      <p:sp>
        <p:nvSpPr>
          <p:cNvPr id="4" name="">
            <a:extLst xmlns:a="http://schemas.openxmlformats.org/drawingml/2006/main">
              <a:ext uri="{FF2B5EF4-FFF2-40B4-BE49-F238E27FC236}">
                <a16:creationId xmlns:a16="http://schemas.microsoft.com/office/drawing/2014/main" id="{9234CF5F-8EB9-4242-B02C-268960CA332D}"/>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303D40D3-F8A4-413A-A2B3-C686AB6D2AE3}"/>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8243C1FE-6C45-4F75-8C66-D7045A58FA15}"/>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NATIONAL STRATEGIC OPPORTUNITY</a:t>
            </a:r>
          </a:p>
        </p:txBody>
      </p:sp>
      <p:sp>
        <p:nvSpPr>
          <p:cNvPr id="7" name="">
            <a:extLst xmlns:a="http://schemas.openxmlformats.org/drawingml/2006/main">
              <a:ext uri="{FF2B5EF4-FFF2-40B4-BE49-F238E27FC236}">
                <a16:creationId xmlns:a16="http://schemas.microsoft.com/office/drawing/2014/main" id="{FC94C1C1-D49D-495B-B3C0-DA3EFE7D09D0}"/>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27</a:t>
            </a:r>
          </a:p>
        </p:txBody>
      </p:sp>
      <p:sp>
        <p:nvSpPr>
          <p:cNvPr id="8" name="">
            <a:extLst xmlns:a="http://schemas.openxmlformats.org/drawingml/2006/main">
              <a:ext uri="{FF2B5EF4-FFF2-40B4-BE49-F238E27FC236}">
                <a16:creationId xmlns:a16="http://schemas.microsoft.com/office/drawing/2014/main" id="{8E63F130-7160-4AE0-A19E-7F298DBE9AAB}"/>
              </a:ext>
            </a:extLst>
          </p:cNvPr>
          <p:cNvSpPr>
            <a:spLocks xmlns:a="http://schemas.openxmlformats.org/drawingml/2006/main" noGrp="1"/>
          </p:cNvSpPr>
          <p:nvPr/>
        </p:nvSpPr>
        <p:spPr>
          <a:xfrm xmlns:a="http://schemas.openxmlformats.org/drawingml/2006/main">
            <a:off x="609600" y="1752600"/>
            <a:ext cx="5219700" cy="3543300"/>
          </a:xfrm>
          <a:prstGeom xmlns:a="http://schemas.openxmlformats.org/drawingml/2006/main" prst="roundRect">
            <a:avLst>
              <a:gd name="adj" fmla="val 3226"/>
            </a:avLst>
          </a:prstGeom>
          <a:solidFill xmlns:a="http://schemas.openxmlformats.org/drawingml/2006/main">
            <a:srgbClr val="0B263A"/>
          </a:solidFill>
          <a:ln xmlns:a="http://schemas.openxmlformats.org/drawingml/2006/main" w="19050">
            <a:solidFill>
              <a:srgbClr val="E31E24"/>
            </a:solidFill>
            <a:prstDash val="solid"/>
          </a:ln>
        </p:spPr>
      </p:sp>
      <p:sp>
        <p:nvSpPr>
          <p:cNvPr id="9" name="">
            <a:extLst xmlns:a="http://schemas.openxmlformats.org/drawingml/2006/main">
              <a:ext uri="{FF2B5EF4-FFF2-40B4-BE49-F238E27FC236}">
                <a16:creationId xmlns:a16="http://schemas.microsoft.com/office/drawing/2014/main" id="{B77912D2-DA57-4BA4-930B-655742D6274E}"/>
              </a:ext>
            </a:extLst>
          </p:cNvPr>
          <p:cNvSpPr>
            <a:spLocks xmlns:a="http://schemas.openxmlformats.org/drawingml/2006/main" noGrp="1"/>
          </p:cNvSpPr>
          <p:nvPr/>
        </p:nvSpPr>
        <p:spPr>
          <a:xfrm xmlns:a="http://schemas.openxmlformats.org/drawingml/2006/main">
            <a:off x="895350" y="2019300"/>
            <a:ext cx="2400300" cy="2667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10" name="">
            <a:extLst xmlns:a="http://schemas.openxmlformats.org/drawingml/2006/main">
              <a:ext uri="{FF2B5EF4-FFF2-40B4-BE49-F238E27FC236}">
                <a16:creationId xmlns:a16="http://schemas.microsoft.com/office/drawing/2014/main" id="{35641A52-18EA-485B-AF89-70CA3CE23BB6}"/>
              </a:ext>
            </a:extLst>
          </p:cNvPr>
          <p:cNvSpPr>
            <a:spLocks xmlns:a="http://schemas.openxmlformats.org/drawingml/2006/main" noGrp="1"/>
          </p:cNvSpPr>
          <p:nvPr/>
        </p:nvSpPr>
        <p:spPr>
          <a:xfrm xmlns:a="http://schemas.openxmlformats.org/drawingml/2006/main">
            <a:off x="990600" y="2066925"/>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GOVERNMENT CONTEXT</a:t>
            </a:r>
          </a:p>
        </p:txBody>
      </p:sp>
      <p:sp>
        <p:nvSpPr>
          <p:cNvPr id="11" name="">
            <a:extLst xmlns:a="http://schemas.openxmlformats.org/drawingml/2006/main">
              <a:ext uri="{FF2B5EF4-FFF2-40B4-BE49-F238E27FC236}">
                <a16:creationId xmlns:a16="http://schemas.microsoft.com/office/drawing/2014/main" id="{F961C547-A326-42F5-A910-3D89964DF1D4}"/>
              </a:ext>
            </a:extLst>
          </p:cNvPr>
          <p:cNvSpPr>
            <a:spLocks xmlns:a="http://schemas.openxmlformats.org/drawingml/2006/main" noGrp="1"/>
          </p:cNvSpPr>
          <p:nvPr/>
        </p:nvSpPr>
        <p:spPr>
          <a:xfrm xmlns:a="http://schemas.openxmlformats.org/drawingml/2006/main">
            <a:off x="895350" y="2571750"/>
            <a:ext cx="46482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FFFF"/>
                </a:solidFill>
              </a:defRPr>
            </a:pPr>
            <a:r>
              <a:rPr sz="1875" b="1" i="0">
                <a:solidFill>
                  <a:srgbClr val="FFFFFF"/>
                </a:solidFill>
              </a:rPr>
              <a:t>Indonesia's Ministry of Defence reported a presidential instruction in November 2025 to procure an air-ambulance module for the A400M.</a:t>
            </a:r>
          </a:p>
        </p:txBody>
      </p:sp>
      <p:sp>
        <p:nvSpPr>
          <p:cNvPr id="12" name="">
            <a:extLst xmlns:a="http://schemas.openxmlformats.org/drawingml/2006/main">
              <a:ext uri="{FF2B5EF4-FFF2-40B4-BE49-F238E27FC236}">
                <a16:creationId xmlns:a16="http://schemas.microsoft.com/office/drawing/2014/main" id="{DB759171-35FF-4BDB-AC9C-CDB34629D4C2}"/>
              </a:ext>
            </a:extLst>
          </p:cNvPr>
          <p:cNvSpPr>
            <a:spLocks xmlns:a="http://schemas.openxmlformats.org/drawingml/2006/main" noGrp="1"/>
          </p:cNvSpPr>
          <p:nvPr/>
        </p:nvSpPr>
        <p:spPr>
          <a:xfrm xmlns:a="http://schemas.openxmlformats.org/drawingml/2006/main">
            <a:off x="895350" y="4095750"/>
            <a:ext cx="4476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C9D5DD"/>
                </a:solidFill>
              </a:defRPr>
            </a:pPr>
            <a:r>
              <a:rPr sz="1575" b="0" i="0">
                <a:solidFill>
                  <a:srgbClr val="C9D5DD"/>
                </a:solidFill>
              </a:rPr>
              <a:t>This indicates broader recognition of medical and humanitarian airlift capability.</a:t>
            </a:r>
          </a:p>
        </p:txBody>
      </p:sp>
      <p:sp>
        <p:nvSpPr>
          <p:cNvPr id="13" name="">
            <a:extLst xmlns:a="http://schemas.openxmlformats.org/drawingml/2006/main">
              <a:ext uri="{FF2B5EF4-FFF2-40B4-BE49-F238E27FC236}">
                <a16:creationId xmlns:a16="http://schemas.microsoft.com/office/drawing/2014/main" id="{27B9F422-3805-45EA-9554-F859252F7BC9}"/>
              </a:ext>
            </a:extLst>
          </p:cNvPr>
          <p:cNvSpPr>
            <a:spLocks xmlns:a="http://schemas.openxmlformats.org/drawingml/2006/main" noGrp="1"/>
          </p:cNvSpPr>
          <p:nvPr/>
        </p:nvSpPr>
        <p:spPr>
          <a:xfrm xmlns:a="http://schemas.openxmlformats.org/drawingml/2006/main">
            <a:off x="6362700" y="1752600"/>
            <a:ext cx="5219700" cy="3543300"/>
          </a:xfrm>
          <a:prstGeom xmlns:a="http://schemas.openxmlformats.org/drawingml/2006/main" prst="roundRect">
            <a:avLst>
              <a:gd name="adj" fmla="val 3226"/>
            </a:avLst>
          </a:prstGeom>
          <a:solidFill xmlns:a="http://schemas.openxmlformats.org/drawingml/2006/main">
            <a:srgbClr val="0D3852"/>
          </a:solidFill>
          <a:ln xmlns:a="http://schemas.openxmlformats.org/drawingml/2006/main" w="19050">
            <a:solidFill>
              <a:srgbClr val="59C7D1"/>
            </a:solidFill>
            <a:prstDash val="solid"/>
          </a:ln>
        </p:spPr>
      </p:sp>
      <p:sp>
        <p:nvSpPr>
          <p:cNvPr id="14" name="">
            <a:extLst xmlns:a="http://schemas.openxmlformats.org/drawingml/2006/main">
              <a:ext uri="{FF2B5EF4-FFF2-40B4-BE49-F238E27FC236}">
                <a16:creationId xmlns:a16="http://schemas.microsoft.com/office/drawing/2014/main" id="{AEF95B3F-234C-4FFC-8B99-7DE0A62A42B6}"/>
              </a:ext>
            </a:extLst>
          </p:cNvPr>
          <p:cNvSpPr>
            <a:spLocks xmlns:a="http://schemas.openxmlformats.org/drawingml/2006/main" noGrp="1"/>
          </p:cNvSpPr>
          <p:nvPr/>
        </p:nvSpPr>
        <p:spPr>
          <a:xfrm xmlns:a="http://schemas.openxmlformats.org/drawingml/2006/main">
            <a:off x="6648450" y="2019300"/>
            <a:ext cx="2400300" cy="26670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15" name="">
            <a:extLst xmlns:a="http://schemas.openxmlformats.org/drawingml/2006/main">
              <a:ext uri="{FF2B5EF4-FFF2-40B4-BE49-F238E27FC236}">
                <a16:creationId xmlns:a16="http://schemas.microsoft.com/office/drawing/2014/main" id="{507EB50D-CAFF-4AF3-9855-D4F9973E3284}"/>
              </a:ext>
            </a:extLst>
          </p:cNvPr>
          <p:cNvSpPr>
            <a:spLocks xmlns:a="http://schemas.openxmlformats.org/drawingml/2006/main" noGrp="1"/>
          </p:cNvSpPr>
          <p:nvPr/>
        </p:nvSpPr>
        <p:spPr>
          <a:xfrm xmlns:a="http://schemas.openxmlformats.org/drawingml/2006/main">
            <a:off x="6743700" y="2066925"/>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PERISAI IMPLICATION</a:t>
            </a:r>
          </a:p>
        </p:txBody>
      </p:sp>
      <p:sp>
        <p:nvSpPr>
          <p:cNvPr id="16" name="">
            <a:extLst xmlns:a="http://schemas.openxmlformats.org/drawingml/2006/main">
              <a:ext uri="{FF2B5EF4-FFF2-40B4-BE49-F238E27FC236}">
                <a16:creationId xmlns:a16="http://schemas.microsoft.com/office/drawing/2014/main" id="{1E0C6D53-4ED5-4DB8-A668-7407A2C80750}"/>
              </a:ext>
            </a:extLst>
          </p:cNvPr>
          <p:cNvSpPr>
            <a:spLocks xmlns:a="http://schemas.openxmlformats.org/drawingml/2006/main" noGrp="1"/>
          </p:cNvSpPr>
          <p:nvPr/>
        </p:nvSpPr>
        <p:spPr>
          <a:xfrm xmlns:a="http://schemas.openxmlformats.org/drawingml/2006/main">
            <a:off x="6648450" y="2571750"/>
            <a:ext cx="46482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i="0">
                <a:solidFill>
                  <a:srgbClr val="FFFFFF"/>
                </a:solidFill>
              </a:defRPr>
            </a:pPr>
            <a:r>
              <a:rPr sz="1875" b="1" i="0">
                <a:solidFill>
                  <a:srgbClr val="FFFFFF"/>
                </a:solidFill>
              </a:rPr>
              <a:t>Build a complementary civilian and partner network around defined care missions, regional access and governed operations.</a:t>
            </a:r>
          </a:p>
        </p:txBody>
      </p:sp>
      <p:sp>
        <p:nvSpPr>
          <p:cNvPr id="17" name="">
            <a:extLst xmlns:a="http://schemas.openxmlformats.org/drawingml/2006/main">
              <a:ext uri="{FF2B5EF4-FFF2-40B4-BE49-F238E27FC236}">
                <a16:creationId xmlns:a16="http://schemas.microsoft.com/office/drawing/2014/main" id="{E440EB15-576C-4604-9557-8B27BCBA0082}"/>
              </a:ext>
            </a:extLst>
          </p:cNvPr>
          <p:cNvSpPr>
            <a:spLocks xmlns:a="http://schemas.openxmlformats.org/drawingml/2006/main" noGrp="1"/>
          </p:cNvSpPr>
          <p:nvPr/>
        </p:nvSpPr>
        <p:spPr>
          <a:xfrm xmlns:a="http://schemas.openxmlformats.org/drawingml/2006/main">
            <a:off x="6648450" y="4095750"/>
            <a:ext cx="4476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F0A646"/>
                </a:solidFill>
              </a:defRPr>
            </a:pPr>
            <a:r>
              <a:rPr sz="1575" b="0" i="0">
                <a:solidFill>
                  <a:srgbClr val="F0A646"/>
                </a:solidFill>
              </a:rPr>
              <a:t>No government endorsement, policy status or formal integration is implied.</a:t>
            </a:r>
          </a:p>
        </p:txBody>
      </p:sp>
      <p:sp>
        <p:nvSpPr>
          <p:cNvPr id="18" name="">
            <a:extLst xmlns:a="http://schemas.openxmlformats.org/drawingml/2006/main">
              <a:ext uri="{FF2B5EF4-FFF2-40B4-BE49-F238E27FC236}">
                <a16:creationId xmlns:a16="http://schemas.microsoft.com/office/drawing/2014/main" id="{99748251-CE38-487B-96FA-A28E8D141D77}"/>
              </a:ext>
            </a:extLst>
          </p:cNvPr>
          <p:cNvSpPr>
            <a:spLocks xmlns:a="http://schemas.openxmlformats.org/drawingml/2006/main" noGrp="1"/>
          </p:cNvSpPr>
          <p:nvPr/>
        </p:nvSpPr>
        <p:spPr>
          <a:xfrm xmlns:a="http://schemas.openxmlformats.org/drawingml/2006/main">
            <a:off x="1504950" y="5743575"/>
            <a:ext cx="91821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i="0">
                <a:solidFill>
                  <a:srgbClr val="FF4B51"/>
                </a:solidFill>
              </a:defRPr>
            </a:pPr>
            <a:r>
              <a:rPr sz="1575" b="1" i="0">
                <a:solidFill>
                  <a:srgbClr val="FF4B51"/>
                </a:solidFill>
              </a:rPr>
              <a:t>CONTEXT IS NOT A MANDATE. THE NEXT STEP IS VALIDATED CO-DESIGN.</a:t>
            </a:r>
          </a:p>
        </p:txBody>
      </p:sp>
    </p:spTree>
    <p:extLst>
      <p:ext uri="{BB962C8B-B14F-4D97-AF65-F5344CB8AC3E}">
        <p14:creationId xmlns:p14="http://schemas.microsoft.com/office/powerpoint/2010/main" val="176906878"/>
      </p:ext>
    </p:extLst>
  </p:cSld>
</p:sld>
</file>

<file path=ppt/slides/slide28.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9E7B0982-1742-4589-93D6-9530746826F3}"/>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A0E6C195-FEF1-4578-8110-91202E3324B4}"/>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FIVE-YEAR VISION</a:t>
            </a:r>
          </a:p>
        </p:txBody>
      </p:sp>
      <p:sp>
        <p:nvSpPr>
          <p:cNvPr id="3" name="">
            <a:extLst xmlns:a="http://schemas.openxmlformats.org/drawingml/2006/main">
              <a:ext uri="{FF2B5EF4-FFF2-40B4-BE49-F238E27FC236}">
                <a16:creationId xmlns:a16="http://schemas.microsoft.com/office/drawing/2014/main" id="{E28EA7E1-5AB4-4633-B83F-D46A3BCCE551}"/>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Evidence and standards come before scale.</a:t>
            </a:r>
          </a:p>
        </p:txBody>
      </p:sp>
      <p:sp>
        <p:nvSpPr>
          <p:cNvPr id="4" name="">
            <a:extLst xmlns:a="http://schemas.openxmlformats.org/drawingml/2006/main">
              <a:ext uri="{FF2B5EF4-FFF2-40B4-BE49-F238E27FC236}">
                <a16:creationId xmlns:a16="http://schemas.microsoft.com/office/drawing/2014/main" id="{6CAF46D3-CE6B-4FD1-9BDF-53982914F1D3}"/>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006D9B53-D67C-41A9-AEFC-1A94CE0DFFFE}"/>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276B32AD-E169-4847-9F54-B3E0D6AD08CA}"/>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FIVE-YEAR VISION</a:t>
            </a:r>
          </a:p>
        </p:txBody>
      </p:sp>
      <p:sp>
        <p:nvSpPr>
          <p:cNvPr id="7" name="">
            <a:extLst xmlns:a="http://schemas.openxmlformats.org/drawingml/2006/main">
              <a:ext uri="{FF2B5EF4-FFF2-40B4-BE49-F238E27FC236}">
                <a16:creationId xmlns:a16="http://schemas.microsoft.com/office/drawing/2014/main" id="{042EAFF2-4BD4-45FF-BA6A-E445A6BFBEC3}"/>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28</a:t>
            </a:r>
          </a:p>
        </p:txBody>
      </p:sp>
      <p:sp>
        <p:nvSpPr>
          <p:cNvPr id="8" name="">
            <a:extLst xmlns:a="http://schemas.openxmlformats.org/drawingml/2006/main">
              <a:ext uri="{FF2B5EF4-FFF2-40B4-BE49-F238E27FC236}">
                <a16:creationId xmlns:a16="http://schemas.microsoft.com/office/drawing/2014/main" id="{30F3CE5A-A0E7-466F-A8EA-8D609DF6C99F}"/>
              </a:ext>
            </a:extLst>
          </p:cNvPr>
          <p:cNvSpPr>
            <a:spLocks xmlns:a="http://schemas.openxmlformats.org/drawingml/2006/main" noGrp="1"/>
          </p:cNvSpPr>
          <p:nvPr/>
        </p:nvSpPr>
        <p:spPr>
          <a:xfrm xmlns:a="http://schemas.openxmlformats.org/drawingml/2006/main">
            <a:off x="1143000" y="3114675"/>
            <a:ext cx="9906000" cy="0"/>
          </a:xfrm>
          <a:prstGeom xmlns:a="http://schemas.openxmlformats.org/drawingml/2006/main" prst="line">
            <a:avLst/>
          </a:prstGeom>
          <a:noFill xmlns:a="http://schemas.openxmlformats.org/drawingml/2006/main"/>
          <a:ln xmlns:a="http://schemas.openxmlformats.org/drawingml/2006/main" w="47625">
            <a:solidFill>
              <a:srgbClr val="16364C"/>
            </a:solidFill>
            <a:prstDash val="solid"/>
          </a:ln>
        </p:spPr>
      </p:sp>
      <p:sp>
        <p:nvSpPr>
          <p:cNvPr id="9" name="">
            <a:extLst xmlns:a="http://schemas.openxmlformats.org/drawingml/2006/main">
              <a:ext uri="{FF2B5EF4-FFF2-40B4-BE49-F238E27FC236}">
                <a16:creationId xmlns:a16="http://schemas.microsoft.com/office/drawing/2014/main" id="{91FE4B8F-FB81-4FDA-AEDB-FA0932DE8CE7}"/>
              </a:ext>
            </a:extLst>
          </p:cNvPr>
          <p:cNvSpPr>
            <a:spLocks xmlns:a="http://schemas.openxmlformats.org/drawingml/2006/main" noGrp="1"/>
          </p:cNvSpPr>
          <p:nvPr/>
        </p:nvSpPr>
        <p:spPr>
          <a:xfrm xmlns:a="http://schemas.openxmlformats.org/drawingml/2006/main">
            <a:off x="1447800" y="2924175"/>
            <a:ext cx="381000" cy="381000"/>
          </a:xfrm>
          <a:prstGeom xmlns:a="http://schemas.openxmlformats.org/drawingml/2006/main" prst="ellipse">
            <a:avLst/>
          </a:prstGeom>
          <a:solidFill xmlns:a="http://schemas.openxmlformats.org/drawingml/2006/main">
            <a:srgbClr val="E31E24"/>
          </a:solidFill>
          <a:ln xmlns:a="http://schemas.openxmlformats.org/drawingml/2006/main" w="28575">
            <a:solidFill>
              <a:srgbClr val="FFFFFF"/>
            </a:solidFill>
            <a:prstDash val="solid"/>
          </a:ln>
        </p:spPr>
      </p:sp>
      <p:sp>
        <p:nvSpPr>
          <p:cNvPr id="10" name="">
            <a:extLst xmlns:a="http://schemas.openxmlformats.org/drawingml/2006/main">
              <a:ext uri="{FF2B5EF4-FFF2-40B4-BE49-F238E27FC236}">
                <a16:creationId xmlns:a16="http://schemas.microsoft.com/office/drawing/2014/main" id="{ECDE6336-984C-4A64-9A9E-0A86BE9C6CCF}"/>
              </a:ext>
            </a:extLst>
          </p:cNvPr>
          <p:cNvSpPr>
            <a:spLocks xmlns:a="http://schemas.openxmlformats.org/drawingml/2006/main" noGrp="1"/>
          </p:cNvSpPr>
          <p:nvPr/>
        </p:nvSpPr>
        <p:spPr>
          <a:xfrm xmlns:a="http://schemas.openxmlformats.org/drawingml/2006/main">
            <a:off x="666750" y="1714500"/>
            <a:ext cx="1943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E31E24"/>
                </a:solidFill>
              </a:defRPr>
            </a:pPr>
            <a:r>
              <a:rPr sz="1125" b="1" i="0">
                <a:solidFill>
                  <a:srgbClr val="E31E24"/>
                </a:solidFill>
              </a:rPr>
              <a:t>YEAR 1</a:t>
            </a:r>
          </a:p>
        </p:txBody>
      </p:sp>
      <p:sp>
        <p:nvSpPr>
          <p:cNvPr id="11" name="">
            <a:extLst xmlns:a="http://schemas.openxmlformats.org/drawingml/2006/main">
              <a:ext uri="{FF2B5EF4-FFF2-40B4-BE49-F238E27FC236}">
                <a16:creationId xmlns:a16="http://schemas.microsoft.com/office/drawing/2014/main" id="{AEAAC069-A807-42D5-B466-8B19AD681CAD}"/>
              </a:ext>
            </a:extLst>
          </p:cNvPr>
          <p:cNvSpPr>
            <a:spLocks xmlns:a="http://schemas.openxmlformats.org/drawingml/2006/main" noGrp="1"/>
          </p:cNvSpPr>
          <p:nvPr/>
        </p:nvSpPr>
        <p:spPr>
          <a:xfrm xmlns:a="http://schemas.openxmlformats.org/drawingml/2006/main">
            <a:off x="666750" y="209550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DESIGN + PILOT</a:t>
            </a:r>
          </a:p>
        </p:txBody>
      </p:sp>
      <p:sp>
        <p:nvSpPr>
          <p:cNvPr id="12" name="">
            <a:extLst xmlns:a="http://schemas.openxmlformats.org/drawingml/2006/main">
              <a:ext uri="{FF2B5EF4-FFF2-40B4-BE49-F238E27FC236}">
                <a16:creationId xmlns:a16="http://schemas.microsoft.com/office/drawing/2014/main" id="{4B5C79B3-398E-452E-9007-16ED65056FD8}"/>
              </a:ext>
            </a:extLst>
          </p:cNvPr>
          <p:cNvSpPr>
            <a:spLocks xmlns:a="http://schemas.openxmlformats.org/drawingml/2006/main" noGrp="1"/>
          </p:cNvSpPr>
          <p:nvPr/>
        </p:nvSpPr>
        <p:spPr>
          <a:xfrm xmlns:a="http://schemas.openxmlformats.org/drawingml/2006/main">
            <a:off x="666750" y="3638550"/>
            <a:ext cx="19431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clinical protocols / regulator engagement / route evidence</a:t>
            </a:r>
          </a:p>
        </p:txBody>
      </p:sp>
      <p:sp>
        <p:nvSpPr>
          <p:cNvPr id="13" name="">
            <a:extLst xmlns:a="http://schemas.openxmlformats.org/drawingml/2006/main">
              <a:ext uri="{FF2B5EF4-FFF2-40B4-BE49-F238E27FC236}">
                <a16:creationId xmlns:a16="http://schemas.microsoft.com/office/drawing/2014/main" id="{617B559F-1A8C-4DD0-8884-3B1678CC821B}"/>
              </a:ext>
            </a:extLst>
          </p:cNvPr>
          <p:cNvSpPr>
            <a:spLocks xmlns:a="http://schemas.openxmlformats.org/drawingml/2006/main" noGrp="1"/>
          </p:cNvSpPr>
          <p:nvPr/>
        </p:nvSpPr>
        <p:spPr>
          <a:xfrm xmlns:a="http://schemas.openxmlformats.org/drawingml/2006/main">
            <a:off x="3695700" y="2924175"/>
            <a:ext cx="381000" cy="381000"/>
          </a:xfrm>
          <a:prstGeom xmlns:a="http://schemas.openxmlformats.org/drawingml/2006/main" prst="ellipse">
            <a:avLst/>
          </a:prstGeom>
          <a:solidFill xmlns:a="http://schemas.openxmlformats.org/drawingml/2006/main">
            <a:srgbClr val="F0A646"/>
          </a:solidFill>
          <a:ln xmlns:a="http://schemas.openxmlformats.org/drawingml/2006/main" w="28575">
            <a:solidFill>
              <a:srgbClr val="FFFFFF"/>
            </a:solidFill>
            <a:prstDash val="solid"/>
          </a:ln>
        </p:spPr>
      </p:sp>
      <p:sp>
        <p:nvSpPr>
          <p:cNvPr id="14" name="">
            <a:extLst xmlns:a="http://schemas.openxmlformats.org/drawingml/2006/main">
              <a:ext uri="{FF2B5EF4-FFF2-40B4-BE49-F238E27FC236}">
                <a16:creationId xmlns:a16="http://schemas.microsoft.com/office/drawing/2014/main" id="{8250D2E7-7564-40C9-B981-DF2851055290}"/>
              </a:ext>
            </a:extLst>
          </p:cNvPr>
          <p:cNvSpPr>
            <a:spLocks xmlns:a="http://schemas.openxmlformats.org/drawingml/2006/main" noGrp="1"/>
          </p:cNvSpPr>
          <p:nvPr/>
        </p:nvSpPr>
        <p:spPr>
          <a:xfrm xmlns:a="http://schemas.openxmlformats.org/drawingml/2006/main">
            <a:off x="2914650" y="1714500"/>
            <a:ext cx="1943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0A646"/>
                </a:solidFill>
              </a:defRPr>
            </a:pPr>
            <a:r>
              <a:rPr sz="1125" b="1" i="0">
                <a:solidFill>
                  <a:srgbClr val="F0A646"/>
                </a:solidFill>
              </a:rPr>
              <a:t>YEAR 2</a:t>
            </a:r>
          </a:p>
        </p:txBody>
      </p:sp>
      <p:sp>
        <p:nvSpPr>
          <p:cNvPr id="15" name="">
            <a:extLst xmlns:a="http://schemas.openxmlformats.org/drawingml/2006/main">
              <a:ext uri="{FF2B5EF4-FFF2-40B4-BE49-F238E27FC236}">
                <a16:creationId xmlns:a16="http://schemas.microsoft.com/office/drawing/2014/main" id="{19E295BE-BE37-42F6-B9F0-5590942E981A}"/>
              </a:ext>
            </a:extLst>
          </p:cNvPr>
          <p:cNvSpPr>
            <a:spLocks xmlns:a="http://schemas.openxmlformats.org/drawingml/2006/main" noGrp="1"/>
          </p:cNvSpPr>
          <p:nvPr/>
        </p:nvSpPr>
        <p:spPr>
          <a:xfrm xmlns:a="http://schemas.openxmlformats.org/drawingml/2006/main">
            <a:off x="2914650" y="209550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PROVE</a:t>
            </a:r>
          </a:p>
        </p:txBody>
      </p:sp>
      <p:sp>
        <p:nvSpPr>
          <p:cNvPr id="16" name="">
            <a:extLst xmlns:a="http://schemas.openxmlformats.org/drawingml/2006/main">
              <a:ext uri="{FF2B5EF4-FFF2-40B4-BE49-F238E27FC236}">
                <a16:creationId xmlns:a16="http://schemas.microsoft.com/office/drawing/2014/main" id="{30D6B7B7-C34D-4622-9537-813B250FDD12}"/>
              </a:ext>
            </a:extLst>
          </p:cNvPr>
          <p:cNvSpPr>
            <a:spLocks xmlns:a="http://schemas.openxmlformats.org/drawingml/2006/main" noGrp="1"/>
          </p:cNvSpPr>
          <p:nvPr/>
        </p:nvSpPr>
        <p:spPr>
          <a:xfrm xmlns:a="http://schemas.openxmlformats.org/drawingml/2006/main">
            <a:off x="2914650" y="3638550"/>
            <a:ext cx="19431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mission reliability / payer model / safety case</a:t>
            </a:r>
          </a:p>
        </p:txBody>
      </p:sp>
      <p:sp>
        <p:nvSpPr>
          <p:cNvPr id="17" name="">
            <a:extLst xmlns:a="http://schemas.openxmlformats.org/drawingml/2006/main">
              <a:ext uri="{FF2B5EF4-FFF2-40B4-BE49-F238E27FC236}">
                <a16:creationId xmlns:a16="http://schemas.microsoft.com/office/drawing/2014/main" id="{D833CD30-2BD7-45BD-BA0C-80F021D9C4E6}"/>
              </a:ext>
            </a:extLst>
          </p:cNvPr>
          <p:cNvSpPr>
            <a:spLocks xmlns:a="http://schemas.openxmlformats.org/drawingml/2006/main" noGrp="1"/>
          </p:cNvSpPr>
          <p:nvPr/>
        </p:nvSpPr>
        <p:spPr>
          <a:xfrm xmlns:a="http://schemas.openxmlformats.org/drawingml/2006/main">
            <a:off x="5943600" y="2924175"/>
            <a:ext cx="381000" cy="381000"/>
          </a:xfrm>
          <a:prstGeom xmlns:a="http://schemas.openxmlformats.org/drawingml/2006/main" prst="ellipse">
            <a:avLst/>
          </a:prstGeom>
          <a:solidFill xmlns:a="http://schemas.openxmlformats.org/drawingml/2006/main">
            <a:srgbClr val="0B4F71"/>
          </a:solidFill>
          <a:ln xmlns:a="http://schemas.openxmlformats.org/drawingml/2006/main" w="28575">
            <a:solidFill>
              <a:srgbClr val="FFFFFF"/>
            </a:solidFill>
            <a:prstDash val="solid"/>
          </a:ln>
        </p:spPr>
      </p:sp>
      <p:sp>
        <p:nvSpPr>
          <p:cNvPr id="18" name="">
            <a:extLst xmlns:a="http://schemas.openxmlformats.org/drawingml/2006/main">
              <a:ext uri="{FF2B5EF4-FFF2-40B4-BE49-F238E27FC236}">
                <a16:creationId xmlns:a16="http://schemas.microsoft.com/office/drawing/2014/main" id="{4795F346-A157-4F86-A4AE-7C558A9837C6}"/>
              </a:ext>
            </a:extLst>
          </p:cNvPr>
          <p:cNvSpPr>
            <a:spLocks xmlns:a="http://schemas.openxmlformats.org/drawingml/2006/main" noGrp="1"/>
          </p:cNvSpPr>
          <p:nvPr/>
        </p:nvSpPr>
        <p:spPr>
          <a:xfrm xmlns:a="http://schemas.openxmlformats.org/drawingml/2006/main">
            <a:off x="5162550" y="1714500"/>
            <a:ext cx="1943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0B4F71"/>
                </a:solidFill>
              </a:defRPr>
            </a:pPr>
            <a:r>
              <a:rPr sz="1125" b="1" i="0">
                <a:solidFill>
                  <a:srgbClr val="0B4F71"/>
                </a:solidFill>
              </a:rPr>
              <a:t>YEAR 3</a:t>
            </a:r>
          </a:p>
        </p:txBody>
      </p:sp>
      <p:sp>
        <p:nvSpPr>
          <p:cNvPr id="19" name="">
            <a:extLst xmlns:a="http://schemas.openxmlformats.org/drawingml/2006/main">
              <a:ext uri="{FF2B5EF4-FFF2-40B4-BE49-F238E27FC236}">
                <a16:creationId xmlns:a16="http://schemas.microsoft.com/office/drawing/2014/main" id="{9D7091E0-D0B4-4322-8FBA-BF8E4DFBAB42}"/>
              </a:ext>
            </a:extLst>
          </p:cNvPr>
          <p:cNvSpPr>
            <a:spLocks xmlns:a="http://schemas.openxmlformats.org/drawingml/2006/main" noGrp="1"/>
          </p:cNvSpPr>
          <p:nvPr/>
        </p:nvSpPr>
        <p:spPr>
          <a:xfrm xmlns:a="http://schemas.openxmlformats.org/drawingml/2006/main">
            <a:off x="5162550" y="209550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REPLICATE</a:t>
            </a:r>
          </a:p>
        </p:txBody>
      </p:sp>
      <p:sp>
        <p:nvSpPr>
          <p:cNvPr id="20" name="">
            <a:extLst xmlns:a="http://schemas.openxmlformats.org/drawingml/2006/main">
              <a:ext uri="{FF2B5EF4-FFF2-40B4-BE49-F238E27FC236}">
                <a16:creationId xmlns:a16="http://schemas.microsoft.com/office/drawing/2014/main" id="{B993E164-7A2A-4494-8C55-13BF64C209E4}"/>
              </a:ext>
            </a:extLst>
          </p:cNvPr>
          <p:cNvSpPr>
            <a:spLocks xmlns:a="http://schemas.openxmlformats.org/drawingml/2006/main" noGrp="1"/>
          </p:cNvSpPr>
          <p:nvPr/>
        </p:nvSpPr>
        <p:spPr>
          <a:xfrm xmlns:a="http://schemas.openxmlformats.org/drawingml/2006/main">
            <a:off x="5162550" y="3638550"/>
            <a:ext cx="19431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second region / shared platform / hub standard</a:t>
            </a:r>
          </a:p>
        </p:txBody>
      </p:sp>
      <p:sp>
        <p:nvSpPr>
          <p:cNvPr id="21" name="">
            <a:extLst xmlns:a="http://schemas.openxmlformats.org/drawingml/2006/main">
              <a:ext uri="{FF2B5EF4-FFF2-40B4-BE49-F238E27FC236}">
                <a16:creationId xmlns:a16="http://schemas.microsoft.com/office/drawing/2014/main" id="{57FA96D0-7870-4BF3-97D9-DFEF144A122D}"/>
              </a:ext>
            </a:extLst>
          </p:cNvPr>
          <p:cNvSpPr>
            <a:spLocks xmlns:a="http://schemas.openxmlformats.org/drawingml/2006/main" noGrp="1"/>
          </p:cNvSpPr>
          <p:nvPr/>
        </p:nvSpPr>
        <p:spPr>
          <a:xfrm xmlns:a="http://schemas.openxmlformats.org/drawingml/2006/main">
            <a:off x="8191500" y="2924175"/>
            <a:ext cx="381000" cy="381000"/>
          </a:xfrm>
          <a:prstGeom xmlns:a="http://schemas.openxmlformats.org/drawingml/2006/main" prst="ellipse">
            <a:avLst/>
          </a:prstGeom>
          <a:solidFill xmlns:a="http://schemas.openxmlformats.org/drawingml/2006/main">
            <a:srgbClr val="0B8F87"/>
          </a:solidFill>
          <a:ln xmlns:a="http://schemas.openxmlformats.org/drawingml/2006/main" w="28575">
            <a:solidFill>
              <a:srgbClr val="FFFFFF"/>
            </a:solidFill>
            <a:prstDash val="solid"/>
          </a:ln>
        </p:spPr>
      </p:sp>
      <p:sp>
        <p:nvSpPr>
          <p:cNvPr id="22" name="">
            <a:extLst xmlns:a="http://schemas.openxmlformats.org/drawingml/2006/main">
              <a:ext uri="{FF2B5EF4-FFF2-40B4-BE49-F238E27FC236}">
                <a16:creationId xmlns:a16="http://schemas.microsoft.com/office/drawing/2014/main" id="{281BE906-4EC1-4FF6-98FE-18439BB5C794}"/>
              </a:ext>
            </a:extLst>
          </p:cNvPr>
          <p:cNvSpPr>
            <a:spLocks xmlns:a="http://schemas.openxmlformats.org/drawingml/2006/main" noGrp="1"/>
          </p:cNvSpPr>
          <p:nvPr/>
        </p:nvSpPr>
        <p:spPr>
          <a:xfrm xmlns:a="http://schemas.openxmlformats.org/drawingml/2006/main">
            <a:off x="7410450" y="1714500"/>
            <a:ext cx="1943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0B8F87"/>
                </a:solidFill>
              </a:defRPr>
            </a:pPr>
            <a:r>
              <a:rPr sz="1125" b="1" i="0">
                <a:solidFill>
                  <a:srgbClr val="0B8F87"/>
                </a:solidFill>
              </a:rPr>
              <a:t>YEAR 4</a:t>
            </a:r>
          </a:p>
        </p:txBody>
      </p:sp>
      <p:sp>
        <p:nvSpPr>
          <p:cNvPr id="23" name="">
            <a:extLst xmlns:a="http://schemas.openxmlformats.org/drawingml/2006/main">
              <a:ext uri="{FF2B5EF4-FFF2-40B4-BE49-F238E27FC236}">
                <a16:creationId xmlns:a16="http://schemas.microsoft.com/office/drawing/2014/main" id="{8C29A290-12F1-4420-BAD7-EDD46B156559}"/>
              </a:ext>
            </a:extLst>
          </p:cNvPr>
          <p:cNvSpPr>
            <a:spLocks xmlns:a="http://schemas.openxmlformats.org/drawingml/2006/main" noGrp="1"/>
          </p:cNvSpPr>
          <p:nvPr/>
        </p:nvSpPr>
        <p:spPr>
          <a:xfrm xmlns:a="http://schemas.openxmlformats.org/drawingml/2006/main">
            <a:off x="7410450" y="209550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CONNECT</a:t>
            </a:r>
          </a:p>
        </p:txBody>
      </p:sp>
      <p:sp>
        <p:nvSpPr>
          <p:cNvPr id="24" name="">
            <a:extLst xmlns:a="http://schemas.openxmlformats.org/drawingml/2006/main">
              <a:ext uri="{FF2B5EF4-FFF2-40B4-BE49-F238E27FC236}">
                <a16:creationId xmlns:a16="http://schemas.microsoft.com/office/drawing/2014/main" id="{0216D616-9D2F-4FE5-8414-165F027AEE9C}"/>
              </a:ext>
            </a:extLst>
          </p:cNvPr>
          <p:cNvSpPr>
            <a:spLocks xmlns:a="http://schemas.openxmlformats.org/drawingml/2006/main" noGrp="1"/>
          </p:cNvSpPr>
          <p:nvPr/>
        </p:nvSpPr>
        <p:spPr>
          <a:xfrm xmlns:a="http://schemas.openxmlformats.org/drawingml/2006/main">
            <a:off x="7410450" y="3638550"/>
            <a:ext cx="19431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inter-regional referrals / specialist network</a:t>
            </a:r>
          </a:p>
        </p:txBody>
      </p:sp>
      <p:sp>
        <p:nvSpPr>
          <p:cNvPr id="25" name="">
            <a:extLst xmlns:a="http://schemas.openxmlformats.org/drawingml/2006/main">
              <a:ext uri="{FF2B5EF4-FFF2-40B4-BE49-F238E27FC236}">
                <a16:creationId xmlns:a16="http://schemas.microsoft.com/office/drawing/2014/main" id="{815299E5-61F5-41B7-9923-AC717CFC2507}"/>
              </a:ext>
            </a:extLst>
          </p:cNvPr>
          <p:cNvSpPr>
            <a:spLocks xmlns:a="http://schemas.openxmlformats.org/drawingml/2006/main" noGrp="1"/>
          </p:cNvSpPr>
          <p:nvPr/>
        </p:nvSpPr>
        <p:spPr>
          <a:xfrm xmlns:a="http://schemas.openxmlformats.org/drawingml/2006/main">
            <a:off x="10439400" y="2924175"/>
            <a:ext cx="381000" cy="381000"/>
          </a:xfrm>
          <a:prstGeom xmlns:a="http://schemas.openxmlformats.org/drawingml/2006/main" prst="ellipse">
            <a:avLst/>
          </a:prstGeom>
          <a:solidFill xmlns:a="http://schemas.openxmlformats.org/drawingml/2006/main">
            <a:srgbClr val="59C7D1"/>
          </a:solidFill>
          <a:ln xmlns:a="http://schemas.openxmlformats.org/drawingml/2006/main" w="28575">
            <a:solidFill>
              <a:srgbClr val="FFFFFF"/>
            </a:solidFill>
            <a:prstDash val="solid"/>
          </a:ln>
        </p:spPr>
      </p:sp>
      <p:sp>
        <p:nvSpPr>
          <p:cNvPr id="26" name="">
            <a:extLst xmlns:a="http://schemas.openxmlformats.org/drawingml/2006/main">
              <a:ext uri="{FF2B5EF4-FFF2-40B4-BE49-F238E27FC236}">
                <a16:creationId xmlns:a16="http://schemas.microsoft.com/office/drawing/2014/main" id="{ACD5DB70-E846-43EB-8767-B831C031CE9F}"/>
              </a:ext>
            </a:extLst>
          </p:cNvPr>
          <p:cNvSpPr>
            <a:spLocks xmlns:a="http://schemas.openxmlformats.org/drawingml/2006/main" noGrp="1"/>
          </p:cNvSpPr>
          <p:nvPr/>
        </p:nvSpPr>
        <p:spPr>
          <a:xfrm xmlns:a="http://schemas.openxmlformats.org/drawingml/2006/main">
            <a:off x="9658350" y="1714500"/>
            <a:ext cx="19431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59C7D1"/>
                </a:solidFill>
              </a:defRPr>
            </a:pPr>
            <a:r>
              <a:rPr sz="1125" b="1" i="0">
                <a:solidFill>
                  <a:srgbClr val="59C7D1"/>
                </a:solidFill>
              </a:rPr>
              <a:t>YEAR 5</a:t>
            </a:r>
          </a:p>
        </p:txBody>
      </p:sp>
      <p:sp>
        <p:nvSpPr>
          <p:cNvPr id="27" name="">
            <a:extLst xmlns:a="http://schemas.openxmlformats.org/drawingml/2006/main">
              <a:ext uri="{FF2B5EF4-FFF2-40B4-BE49-F238E27FC236}">
                <a16:creationId xmlns:a16="http://schemas.microsoft.com/office/drawing/2014/main" id="{7C531A4B-2ED8-43E4-A608-2BE45EB44535}"/>
              </a:ext>
            </a:extLst>
          </p:cNvPr>
          <p:cNvSpPr>
            <a:spLocks xmlns:a="http://schemas.openxmlformats.org/drawingml/2006/main" noGrp="1"/>
          </p:cNvSpPr>
          <p:nvPr/>
        </p:nvSpPr>
        <p:spPr>
          <a:xfrm xmlns:a="http://schemas.openxmlformats.org/drawingml/2006/main">
            <a:off x="9658350" y="2095500"/>
            <a:ext cx="1943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i="0">
                <a:solidFill>
                  <a:srgbClr val="FFFFFF"/>
                </a:solidFill>
              </a:defRPr>
            </a:pPr>
            <a:r>
              <a:rPr sz="1725" b="1" i="0">
                <a:solidFill>
                  <a:srgbClr val="FFFFFF"/>
                </a:solidFill>
              </a:rPr>
              <a:t>SCALE</a:t>
            </a:r>
          </a:p>
        </p:txBody>
      </p:sp>
      <p:sp>
        <p:nvSpPr>
          <p:cNvPr id="28" name="">
            <a:extLst xmlns:a="http://schemas.openxmlformats.org/drawingml/2006/main">
              <a:ext uri="{FF2B5EF4-FFF2-40B4-BE49-F238E27FC236}">
                <a16:creationId xmlns:a16="http://schemas.microsoft.com/office/drawing/2014/main" id="{8C3DD76D-F8AC-4237-B4D8-958EBE412817}"/>
              </a:ext>
            </a:extLst>
          </p:cNvPr>
          <p:cNvSpPr>
            <a:spLocks xmlns:a="http://schemas.openxmlformats.org/drawingml/2006/main" noGrp="1"/>
          </p:cNvSpPr>
          <p:nvPr/>
        </p:nvSpPr>
        <p:spPr>
          <a:xfrm xmlns:a="http://schemas.openxmlformats.org/drawingml/2006/main">
            <a:off x="9658350" y="3638550"/>
            <a:ext cx="19431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multi-region partner grid / national readiness options</a:t>
            </a:r>
          </a:p>
        </p:txBody>
      </p:sp>
      <p:sp>
        <p:nvSpPr>
          <p:cNvPr id="29" name="">
            <a:extLst xmlns:a="http://schemas.openxmlformats.org/drawingml/2006/main">
              <a:ext uri="{FF2B5EF4-FFF2-40B4-BE49-F238E27FC236}">
                <a16:creationId xmlns:a16="http://schemas.microsoft.com/office/drawing/2014/main" id="{E2400595-E404-4DE4-8AD9-4A0B72F109F4}"/>
              </a:ext>
            </a:extLst>
          </p:cNvPr>
          <p:cNvSpPr>
            <a:spLocks xmlns:a="http://schemas.openxmlformats.org/drawingml/2006/main" noGrp="1"/>
          </p:cNvSpPr>
          <p:nvPr/>
        </p:nvSpPr>
        <p:spPr>
          <a:xfrm xmlns:a="http://schemas.openxmlformats.org/drawingml/2006/main">
            <a:off x="1581150" y="5086350"/>
            <a:ext cx="9029700" cy="723900"/>
          </a:xfrm>
          <a:prstGeom xmlns:a="http://schemas.openxmlformats.org/drawingml/2006/main" prst="roundRect">
            <a:avLst>
              <a:gd name="adj" fmla="val 15789"/>
            </a:avLst>
          </a:prstGeom>
          <a:solidFill xmlns:a="http://schemas.openxmlformats.org/drawingml/2006/main">
            <a:srgbClr val="0D3852"/>
          </a:solidFill>
          <a:ln xmlns:a="http://schemas.openxmlformats.org/drawingml/2006/main" w="19050">
            <a:solidFill>
              <a:srgbClr val="59C7D1"/>
            </a:solidFill>
            <a:prstDash val="solid"/>
          </a:ln>
        </p:spPr>
      </p:sp>
      <p:sp>
        <p:nvSpPr>
          <p:cNvPr id="30" name="">
            <a:extLst xmlns:a="http://schemas.openxmlformats.org/drawingml/2006/main">
              <a:ext uri="{FF2B5EF4-FFF2-40B4-BE49-F238E27FC236}">
                <a16:creationId xmlns:a16="http://schemas.microsoft.com/office/drawing/2014/main" id="{2A20306A-20A0-4C51-9C49-2F39E8ED1879}"/>
              </a:ext>
            </a:extLst>
          </p:cNvPr>
          <p:cNvSpPr>
            <a:spLocks xmlns:a="http://schemas.openxmlformats.org/drawingml/2006/main" noGrp="1"/>
          </p:cNvSpPr>
          <p:nvPr/>
        </p:nvSpPr>
        <p:spPr>
          <a:xfrm xmlns:a="http://schemas.openxmlformats.org/drawingml/2006/main">
            <a:off x="1847850" y="5267325"/>
            <a:ext cx="84963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i="0">
                <a:solidFill>
                  <a:srgbClr val="FFFFFF"/>
                </a:solidFill>
              </a:defRPr>
            </a:pPr>
            <a:r>
              <a:rPr sz="1500" b="1" i="0">
                <a:solidFill>
                  <a:srgbClr val="FFFFFF"/>
                </a:solidFill>
              </a:rPr>
              <a:t>FUTURE TARGET: a governed medical aviation network that partners can expand without weakening safety or clinical quality.</a:t>
            </a:r>
          </a:p>
        </p:txBody>
      </p:sp>
    </p:spTree>
    <p:extLst>
      <p:ext uri="{BB962C8B-B14F-4D97-AF65-F5344CB8AC3E}">
        <p14:creationId xmlns:p14="http://schemas.microsoft.com/office/powerpoint/2010/main" val="1185729802"/>
      </p:ext>
    </p:extLst>
  </p:cSld>
</p:sld>
</file>

<file path=ppt/slides/slide29.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5" name="">
            <a:extLst xmlns:a="http://schemas.openxmlformats.org/drawingml/2006/main">
              <a:ext uri="{FF2B5EF4-FFF2-40B4-BE49-F238E27FC236}">
                <a16:creationId xmlns:a16="http://schemas.microsoft.com/office/drawing/2014/main" id="{A7ECD3B5-72D1-48EE-8188-99C67600A200}"/>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CE78E67C-4F6A-4F38-9202-583B7535DF68}"/>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SOURCES AND NEXT VALIDATION</a:t>
            </a:r>
          </a:p>
        </p:txBody>
      </p:sp>
      <p:sp>
        <p:nvSpPr>
          <p:cNvPr id="3" name="">
            <a:extLst xmlns:a="http://schemas.openxmlformats.org/drawingml/2006/main">
              <a:ext uri="{FF2B5EF4-FFF2-40B4-BE49-F238E27FC236}">
                <a16:creationId xmlns:a16="http://schemas.microsoft.com/office/drawing/2014/main" id="{E2720075-407F-4D5A-A466-BB8A7AD6E3A0}"/>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Diligence comes before operational claims.</a:t>
            </a:r>
          </a:p>
        </p:txBody>
      </p:sp>
      <p:sp>
        <p:nvSpPr>
          <p:cNvPr id="4" name="">
            <a:extLst xmlns:a="http://schemas.openxmlformats.org/drawingml/2006/main">
              <a:ext uri="{FF2B5EF4-FFF2-40B4-BE49-F238E27FC236}">
                <a16:creationId xmlns:a16="http://schemas.microsoft.com/office/drawing/2014/main" id="{6FBD9A53-0086-4E96-AB10-A5126AD0C7E6}"/>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B38DC940-2224-40C0-9F25-57B80200CED8}"/>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60BD38F9-4A5E-4198-A9C8-FDBF3B7E6334}"/>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SOURCES AND NEXT VALIDATION</a:t>
            </a:r>
          </a:p>
        </p:txBody>
      </p:sp>
      <p:sp>
        <p:nvSpPr>
          <p:cNvPr id="7" name="">
            <a:extLst xmlns:a="http://schemas.openxmlformats.org/drawingml/2006/main">
              <a:ext uri="{FF2B5EF4-FFF2-40B4-BE49-F238E27FC236}">
                <a16:creationId xmlns:a16="http://schemas.microsoft.com/office/drawing/2014/main" id="{0013F6C5-CFEC-4716-A42F-7F9E7ED143AA}"/>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29</a:t>
            </a:r>
          </a:p>
        </p:txBody>
      </p:sp>
      <p:sp>
        <p:nvSpPr>
          <p:cNvPr id="8" name="">
            <a:extLst xmlns:a="http://schemas.openxmlformats.org/drawingml/2006/main">
              <a:ext uri="{FF2B5EF4-FFF2-40B4-BE49-F238E27FC236}">
                <a16:creationId xmlns:a16="http://schemas.microsoft.com/office/drawing/2014/main" id="{671BC067-EDF8-4417-AE25-6963DB9027F2}"/>
              </a:ext>
            </a:extLst>
          </p:cNvPr>
          <p:cNvSpPr>
            <a:spLocks xmlns:a="http://schemas.openxmlformats.org/drawingml/2006/main" noGrp="1"/>
          </p:cNvSpPr>
          <p:nvPr/>
        </p:nvSpPr>
        <p:spPr>
          <a:xfrm xmlns:a="http://schemas.openxmlformats.org/drawingml/2006/main">
            <a:off x="609600" y="1714500"/>
            <a:ext cx="3429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PRIMARY SOURCES USED</a:t>
            </a:r>
          </a:p>
        </p:txBody>
      </p:sp>
      <p:sp>
        <p:nvSpPr>
          <p:cNvPr id="9" name="">
            <a:extLst xmlns:a="http://schemas.openxmlformats.org/drawingml/2006/main">
              <a:ext uri="{FF2B5EF4-FFF2-40B4-BE49-F238E27FC236}">
                <a16:creationId xmlns:a16="http://schemas.microsoft.com/office/drawing/2014/main" id="{747C23A1-01ED-4F5A-82CA-80C12E8065DA}"/>
              </a:ext>
            </a:extLst>
          </p:cNvPr>
          <p:cNvSpPr>
            <a:spLocks xmlns:a="http://schemas.openxmlformats.org/drawingml/2006/main" noGrp="1"/>
          </p:cNvSpPr>
          <p:nvPr/>
        </p:nvSpPr>
        <p:spPr>
          <a:xfrm xmlns:a="http://schemas.openxmlformats.org/drawingml/2006/main">
            <a:off x="609600" y="213360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BPS 2025</a:t>
            </a:r>
          </a:p>
        </p:txBody>
      </p:sp>
      <p:sp>
        <p:nvSpPr>
          <p:cNvPr id="10" name="">
            <a:extLst xmlns:a="http://schemas.openxmlformats.org/drawingml/2006/main">
              <a:ext uri="{FF2B5EF4-FFF2-40B4-BE49-F238E27FC236}">
                <a16:creationId xmlns:a16="http://schemas.microsoft.com/office/drawing/2014/main" id="{530AE231-865E-4FFA-8ED9-EFDC2B669E2F}"/>
              </a:ext>
            </a:extLst>
          </p:cNvPr>
          <p:cNvSpPr>
            <a:spLocks xmlns:a="http://schemas.openxmlformats.org/drawingml/2006/main" noGrp="1"/>
          </p:cNvSpPr>
          <p:nvPr/>
        </p:nvSpPr>
        <p:spPr>
          <a:xfrm xmlns:a="http://schemas.openxmlformats.org/drawingml/2006/main">
            <a:off x="2819400" y="2133600"/>
            <a:ext cx="3238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C9D5DD"/>
                </a:solidFill>
              </a:defRPr>
            </a:pPr>
            <a:r>
              <a:rPr sz="1275" b="0" i="0">
                <a:solidFill>
                  <a:srgbClr val="C9D5DD"/>
                </a:solidFill>
              </a:rPr>
              <a:t>17,380-island national geography figure</a:t>
            </a:r>
          </a:p>
        </p:txBody>
      </p:sp>
      <p:sp>
        <p:nvSpPr>
          <p:cNvPr id="11" name="">
            <a:extLst xmlns:a="http://schemas.openxmlformats.org/drawingml/2006/main">
              <a:ext uri="{FF2B5EF4-FFF2-40B4-BE49-F238E27FC236}">
                <a16:creationId xmlns:a16="http://schemas.microsoft.com/office/drawing/2014/main" id="{8FA58032-CE39-4E10-B3AB-2EA3DC7F16FA}"/>
              </a:ext>
            </a:extLst>
          </p:cNvPr>
          <p:cNvSpPr>
            <a:spLocks xmlns:a="http://schemas.openxmlformats.org/drawingml/2006/main" noGrp="1"/>
          </p:cNvSpPr>
          <p:nvPr/>
        </p:nvSpPr>
        <p:spPr>
          <a:xfrm xmlns:a="http://schemas.openxmlformats.org/drawingml/2006/main">
            <a:off x="609600" y="295275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PT DIRGANTARA INDONESIA</a:t>
            </a:r>
          </a:p>
        </p:txBody>
      </p:sp>
      <p:sp>
        <p:nvSpPr>
          <p:cNvPr id="12" name="">
            <a:extLst xmlns:a="http://schemas.openxmlformats.org/drawingml/2006/main">
              <a:ext uri="{FF2B5EF4-FFF2-40B4-BE49-F238E27FC236}">
                <a16:creationId xmlns:a16="http://schemas.microsoft.com/office/drawing/2014/main" id="{9040B4F8-7C6D-48CF-BE7B-3972E446DA20}"/>
              </a:ext>
            </a:extLst>
          </p:cNvPr>
          <p:cNvSpPr>
            <a:spLocks xmlns:a="http://schemas.openxmlformats.org/drawingml/2006/main" noGrp="1"/>
          </p:cNvSpPr>
          <p:nvPr/>
        </p:nvSpPr>
        <p:spPr>
          <a:xfrm xmlns:a="http://schemas.openxmlformats.org/drawingml/2006/main">
            <a:off x="2819400" y="2952750"/>
            <a:ext cx="3238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C9D5DD"/>
                </a:solidFill>
              </a:defRPr>
            </a:pPr>
            <a:r>
              <a:rPr sz="1275" b="0" i="0">
                <a:solidFill>
                  <a:srgbClr val="C9D5DD"/>
                </a:solidFill>
              </a:rPr>
              <a:t>N219 multi-mission and amphibious-development context</a:t>
            </a:r>
          </a:p>
        </p:txBody>
      </p:sp>
      <p:sp>
        <p:nvSpPr>
          <p:cNvPr id="13" name="">
            <a:extLst xmlns:a="http://schemas.openxmlformats.org/drawingml/2006/main">
              <a:ext uri="{FF2B5EF4-FFF2-40B4-BE49-F238E27FC236}">
                <a16:creationId xmlns:a16="http://schemas.microsoft.com/office/drawing/2014/main" id="{1C8E9BC9-499B-48E1-B267-487035C9668A}"/>
              </a:ext>
            </a:extLst>
          </p:cNvPr>
          <p:cNvSpPr>
            <a:spLocks xmlns:a="http://schemas.openxmlformats.org/drawingml/2006/main" noGrp="1"/>
          </p:cNvSpPr>
          <p:nvPr/>
        </p:nvSpPr>
        <p:spPr>
          <a:xfrm xmlns:a="http://schemas.openxmlformats.org/drawingml/2006/main">
            <a:off x="609600" y="377190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MINISTRY OF DEFENCE</a:t>
            </a:r>
          </a:p>
        </p:txBody>
      </p:sp>
      <p:sp>
        <p:nvSpPr>
          <p:cNvPr id="14" name="">
            <a:extLst xmlns:a="http://schemas.openxmlformats.org/drawingml/2006/main">
              <a:ext uri="{FF2B5EF4-FFF2-40B4-BE49-F238E27FC236}">
                <a16:creationId xmlns:a16="http://schemas.microsoft.com/office/drawing/2014/main" id="{343D4ED1-0501-4C8F-98E2-8493AF956EE2}"/>
              </a:ext>
            </a:extLst>
          </p:cNvPr>
          <p:cNvSpPr>
            <a:spLocks xmlns:a="http://schemas.openxmlformats.org/drawingml/2006/main" noGrp="1"/>
          </p:cNvSpPr>
          <p:nvPr/>
        </p:nvSpPr>
        <p:spPr>
          <a:xfrm xmlns:a="http://schemas.openxmlformats.org/drawingml/2006/main">
            <a:off x="2819400" y="3771900"/>
            <a:ext cx="3238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C9D5DD"/>
                </a:solidFill>
              </a:defRPr>
            </a:pPr>
            <a:r>
              <a:rPr sz="1275" b="0" i="0">
                <a:solidFill>
                  <a:srgbClr val="C9D5DD"/>
                </a:solidFill>
              </a:rPr>
              <a:t>A400M air-ambulance-module direction</a:t>
            </a:r>
          </a:p>
        </p:txBody>
      </p:sp>
      <p:sp>
        <p:nvSpPr>
          <p:cNvPr id="15" name="">
            <a:extLst xmlns:a="http://schemas.openxmlformats.org/drawingml/2006/main">
              <a:ext uri="{FF2B5EF4-FFF2-40B4-BE49-F238E27FC236}">
                <a16:creationId xmlns:a16="http://schemas.microsoft.com/office/drawing/2014/main" id="{B540042C-5225-41F9-87DE-C166E794166A}"/>
              </a:ext>
            </a:extLst>
          </p:cNvPr>
          <p:cNvSpPr>
            <a:spLocks xmlns:a="http://schemas.openxmlformats.org/drawingml/2006/main" noGrp="1"/>
          </p:cNvSpPr>
          <p:nvPr/>
        </p:nvSpPr>
        <p:spPr>
          <a:xfrm xmlns:a="http://schemas.openxmlformats.org/drawingml/2006/main">
            <a:off x="609600" y="4591050"/>
            <a:ext cx="2190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LIPUTAN6 + ANTARA</a:t>
            </a:r>
          </a:p>
        </p:txBody>
      </p:sp>
      <p:sp>
        <p:nvSpPr>
          <p:cNvPr id="16" name="">
            <a:extLst xmlns:a="http://schemas.openxmlformats.org/drawingml/2006/main">
              <a:ext uri="{FF2B5EF4-FFF2-40B4-BE49-F238E27FC236}">
                <a16:creationId xmlns:a16="http://schemas.microsoft.com/office/drawing/2014/main" id="{9406B5DF-1313-4EE5-8051-8C9E28AC75B9}"/>
              </a:ext>
            </a:extLst>
          </p:cNvPr>
          <p:cNvSpPr>
            <a:spLocks xmlns:a="http://schemas.openxmlformats.org/drawingml/2006/main" noGrp="1"/>
          </p:cNvSpPr>
          <p:nvPr/>
        </p:nvSpPr>
        <p:spPr>
          <a:xfrm xmlns:a="http://schemas.openxmlformats.org/drawingml/2006/main">
            <a:off x="2819400" y="4591050"/>
            <a:ext cx="3238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0">
                <a:solidFill>
                  <a:srgbClr val="C9D5DD"/>
                </a:solidFill>
              </a:defRPr>
            </a:pPr>
            <a:r>
              <a:rPr sz="1275" b="0" i="0">
                <a:solidFill>
                  <a:srgbClr val="C9D5DD"/>
                </a:solidFill>
              </a:rPr>
              <a:t>2026 Indonesian eVTOL market developments</a:t>
            </a:r>
          </a:p>
        </p:txBody>
      </p:sp>
      <p:sp>
        <p:nvSpPr>
          <p:cNvPr id="17" name="">
            <a:extLst xmlns:a="http://schemas.openxmlformats.org/drawingml/2006/main">
              <a:ext uri="{FF2B5EF4-FFF2-40B4-BE49-F238E27FC236}">
                <a16:creationId xmlns:a16="http://schemas.microsoft.com/office/drawing/2014/main" id="{BDCA3323-1532-4435-B0EF-263B19D609BA}"/>
              </a:ext>
            </a:extLst>
          </p:cNvPr>
          <p:cNvSpPr>
            <a:spLocks xmlns:a="http://schemas.openxmlformats.org/drawingml/2006/main" noGrp="1"/>
          </p:cNvSpPr>
          <p:nvPr/>
        </p:nvSpPr>
        <p:spPr>
          <a:xfrm xmlns:a="http://schemas.openxmlformats.org/drawingml/2006/main">
            <a:off x="6800850" y="1714500"/>
            <a:ext cx="3714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DILIGENCE WORKSTREAMS</a:t>
            </a:r>
          </a:p>
        </p:txBody>
      </p:sp>
      <p:sp>
        <p:nvSpPr>
          <p:cNvPr id="18" name="">
            <a:extLst xmlns:a="http://schemas.openxmlformats.org/drawingml/2006/main">
              <a:ext uri="{FF2B5EF4-FFF2-40B4-BE49-F238E27FC236}">
                <a16:creationId xmlns:a16="http://schemas.microsoft.com/office/drawing/2014/main" id="{EA16FED1-D4C6-492A-8DD5-AD664220788D}"/>
              </a:ext>
            </a:extLst>
          </p:cNvPr>
          <p:cNvSpPr>
            <a:spLocks xmlns:a="http://schemas.openxmlformats.org/drawingml/2006/main" noGrp="1"/>
          </p:cNvSpPr>
          <p:nvPr/>
        </p:nvSpPr>
        <p:spPr>
          <a:xfrm xmlns:a="http://schemas.openxmlformats.org/drawingml/2006/main">
            <a:off x="6800850" y="2133600"/>
            <a:ext cx="2076450" cy="533400"/>
          </a:xfrm>
          <a:prstGeom xmlns:a="http://schemas.openxmlformats.org/drawingml/2006/main" prst="roundRect">
            <a:avLst>
              <a:gd name="adj" fmla="val 21429"/>
            </a:avLst>
          </a:prstGeom>
          <a:solidFill xmlns:a="http://schemas.openxmlformats.org/drawingml/2006/main">
            <a:srgbClr val="0D405C"/>
          </a:solidFill>
          <a:ln xmlns:a="http://schemas.openxmlformats.org/drawingml/2006/main" w="9525">
            <a:solidFill>
              <a:srgbClr val="59C7D1"/>
            </a:solidFill>
            <a:prstDash val="solid"/>
          </a:ln>
        </p:spPr>
      </p:sp>
      <p:sp>
        <p:nvSpPr>
          <p:cNvPr id="19" name="">
            <a:extLst xmlns:a="http://schemas.openxmlformats.org/drawingml/2006/main">
              <a:ext uri="{FF2B5EF4-FFF2-40B4-BE49-F238E27FC236}">
                <a16:creationId xmlns:a16="http://schemas.microsoft.com/office/drawing/2014/main" id="{7CB5014A-3863-4398-B5AE-247580210CE6}"/>
              </a:ext>
            </a:extLst>
          </p:cNvPr>
          <p:cNvSpPr>
            <a:spLocks xmlns:a="http://schemas.openxmlformats.org/drawingml/2006/main" noGrp="1"/>
          </p:cNvSpPr>
          <p:nvPr/>
        </p:nvSpPr>
        <p:spPr>
          <a:xfrm xmlns:a="http://schemas.openxmlformats.org/drawingml/2006/main">
            <a:off x="6934200" y="224790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i="0">
                <a:solidFill>
                  <a:srgbClr val="FFFFFF"/>
                </a:solidFill>
              </a:defRPr>
            </a:pPr>
            <a:r>
              <a:rPr sz="1200" b="1" i="0">
                <a:solidFill>
                  <a:srgbClr val="FFFFFF"/>
                </a:solidFill>
              </a:rPr>
              <a:t>clinical service design</a:t>
            </a:r>
          </a:p>
        </p:txBody>
      </p:sp>
      <p:sp>
        <p:nvSpPr>
          <p:cNvPr id="20" name="">
            <a:extLst xmlns:a="http://schemas.openxmlformats.org/drawingml/2006/main">
              <a:ext uri="{FF2B5EF4-FFF2-40B4-BE49-F238E27FC236}">
                <a16:creationId xmlns:a16="http://schemas.microsoft.com/office/drawing/2014/main" id="{3571BB3C-3070-491A-900E-C80AEAE9D159}"/>
              </a:ext>
            </a:extLst>
          </p:cNvPr>
          <p:cNvSpPr>
            <a:spLocks xmlns:a="http://schemas.openxmlformats.org/drawingml/2006/main" noGrp="1"/>
          </p:cNvSpPr>
          <p:nvPr/>
        </p:nvSpPr>
        <p:spPr>
          <a:xfrm xmlns:a="http://schemas.openxmlformats.org/drawingml/2006/main">
            <a:off x="9067800" y="2133600"/>
            <a:ext cx="207645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21" name="">
            <a:extLst xmlns:a="http://schemas.openxmlformats.org/drawingml/2006/main">
              <a:ext uri="{FF2B5EF4-FFF2-40B4-BE49-F238E27FC236}">
                <a16:creationId xmlns:a16="http://schemas.microsoft.com/office/drawing/2014/main" id="{41E898A6-1F30-49A1-A57C-4091C3125D03}"/>
              </a:ext>
            </a:extLst>
          </p:cNvPr>
          <p:cNvSpPr>
            <a:spLocks xmlns:a="http://schemas.openxmlformats.org/drawingml/2006/main" noGrp="1"/>
          </p:cNvSpPr>
          <p:nvPr/>
        </p:nvSpPr>
        <p:spPr>
          <a:xfrm xmlns:a="http://schemas.openxmlformats.org/drawingml/2006/main">
            <a:off x="9201150" y="224790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i="0">
                <a:solidFill>
                  <a:srgbClr val="FFFFFF"/>
                </a:solidFill>
              </a:defRPr>
            </a:pPr>
            <a:r>
              <a:rPr sz="1200" b="1" i="0">
                <a:solidFill>
                  <a:srgbClr val="FFFFFF"/>
                </a:solidFill>
              </a:rPr>
              <a:t>aviation certification pathway</a:t>
            </a:r>
          </a:p>
        </p:txBody>
      </p:sp>
      <p:sp>
        <p:nvSpPr>
          <p:cNvPr id="22" name="">
            <a:extLst xmlns:a="http://schemas.openxmlformats.org/drawingml/2006/main">
              <a:ext uri="{FF2B5EF4-FFF2-40B4-BE49-F238E27FC236}">
                <a16:creationId xmlns:a16="http://schemas.microsoft.com/office/drawing/2014/main" id="{E9926DA4-4AF3-438D-8311-3C8281EF1B94}"/>
              </a:ext>
            </a:extLst>
          </p:cNvPr>
          <p:cNvSpPr>
            <a:spLocks xmlns:a="http://schemas.openxmlformats.org/drawingml/2006/main" noGrp="1"/>
          </p:cNvSpPr>
          <p:nvPr/>
        </p:nvSpPr>
        <p:spPr>
          <a:xfrm xmlns:a="http://schemas.openxmlformats.org/drawingml/2006/main">
            <a:off x="6800850" y="2876550"/>
            <a:ext cx="207645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23" name="">
            <a:extLst xmlns:a="http://schemas.openxmlformats.org/drawingml/2006/main">
              <a:ext uri="{FF2B5EF4-FFF2-40B4-BE49-F238E27FC236}">
                <a16:creationId xmlns:a16="http://schemas.microsoft.com/office/drawing/2014/main" id="{D3271EAC-2D80-4173-9E15-3C574411928A}"/>
              </a:ext>
            </a:extLst>
          </p:cNvPr>
          <p:cNvSpPr>
            <a:spLocks xmlns:a="http://schemas.openxmlformats.org/drawingml/2006/main" noGrp="1"/>
          </p:cNvSpPr>
          <p:nvPr/>
        </p:nvSpPr>
        <p:spPr>
          <a:xfrm xmlns:a="http://schemas.openxmlformats.org/drawingml/2006/main">
            <a:off x="6934200" y="299085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i="0">
                <a:solidFill>
                  <a:srgbClr val="FFFFFF"/>
                </a:solidFill>
              </a:defRPr>
            </a:pPr>
            <a:r>
              <a:rPr sz="1200" b="1" i="0">
                <a:solidFill>
                  <a:srgbClr val="FFFFFF"/>
                </a:solidFill>
              </a:rPr>
              <a:t>route + demand evidence</a:t>
            </a:r>
          </a:p>
        </p:txBody>
      </p:sp>
      <p:sp>
        <p:nvSpPr>
          <p:cNvPr id="24" name="">
            <a:extLst xmlns:a="http://schemas.openxmlformats.org/drawingml/2006/main">
              <a:ext uri="{FF2B5EF4-FFF2-40B4-BE49-F238E27FC236}">
                <a16:creationId xmlns:a16="http://schemas.microsoft.com/office/drawing/2014/main" id="{6D476E97-4106-4749-AFC7-177FC2C4E5AA}"/>
              </a:ext>
            </a:extLst>
          </p:cNvPr>
          <p:cNvSpPr>
            <a:spLocks xmlns:a="http://schemas.openxmlformats.org/drawingml/2006/main" noGrp="1"/>
          </p:cNvSpPr>
          <p:nvPr/>
        </p:nvSpPr>
        <p:spPr>
          <a:xfrm xmlns:a="http://schemas.openxmlformats.org/drawingml/2006/main">
            <a:off x="9067800" y="2876550"/>
            <a:ext cx="2076450" cy="533400"/>
          </a:xfrm>
          <a:prstGeom xmlns:a="http://schemas.openxmlformats.org/drawingml/2006/main" prst="roundRect">
            <a:avLst>
              <a:gd name="adj" fmla="val 21429"/>
            </a:avLst>
          </a:prstGeom>
          <a:solidFill xmlns:a="http://schemas.openxmlformats.org/drawingml/2006/main">
            <a:srgbClr val="0D405C"/>
          </a:solidFill>
          <a:ln xmlns:a="http://schemas.openxmlformats.org/drawingml/2006/main" w="9525">
            <a:solidFill>
              <a:srgbClr val="59C7D1"/>
            </a:solidFill>
            <a:prstDash val="solid"/>
          </a:ln>
        </p:spPr>
      </p:sp>
      <p:sp>
        <p:nvSpPr>
          <p:cNvPr id="25" name="">
            <a:extLst xmlns:a="http://schemas.openxmlformats.org/drawingml/2006/main">
              <a:ext uri="{FF2B5EF4-FFF2-40B4-BE49-F238E27FC236}">
                <a16:creationId xmlns:a16="http://schemas.microsoft.com/office/drawing/2014/main" id="{D9A4F373-80EE-4DF3-8987-7AB414393634}"/>
              </a:ext>
            </a:extLst>
          </p:cNvPr>
          <p:cNvSpPr>
            <a:spLocks xmlns:a="http://schemas.openxmlformats.org/drawingml/2006/main" noGrp="1"/>
          </p:cNvSpPr>
          <p:nvPr/>
        </p:nvSpPr>
        <p:spPr>
          <a:xfrm xmlns:a="http://schemas.openxmlformats.org/drawingml/2006/main">
            <a:off x="9201150" y="299085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i="0">
                <a:solidFill>
                  <a:srgbClr val="FFFFFF"/>
                </a:solidFill>
              </a:defRPr>
            </a:pPr>
            <a:r>
              <a:rPr sz="1200" b="1" i="0">
                <a:solidFill>
                  <a:srgbClr val="FFFFFF"/>
                </a:solidFill>
              </a:rPr>
              <a:t>OEM payload / range validation</a:t>
            </a:r>
          </a:p>
        </p:txBody>
      </p:sp>
      <p:sp>
        <p:nvSpPr>
          <p:cNvPr id="26" name="">
            <a:extLst xmlns:a="http://schemas.openxmlformats.org/drawingml/2006/main">
              <a:ext uri="{FF2B5EF4-FFF2-40B4-BE49-F238E27FC236}">
                <a16:creationId xmlns:a16="http://schemas.microsoft.com/office/drawing/2014/main" id="{37FC8BF2-612A-4ACB-8097-FD81C3D2913B}"/>
              </a:ext>
            </a:extLst>
          </p:cNvPr>
          <p:cNvSpPr>
            <a:spLocks xmlns:a="http://schemas.openxmlformats.org/drawingml/2006/main" noGrp="1"/>
          </p:cNvSpPr>
          <p:nvPr/>
        </p:nvSpPr>
        <p:spPr>
          <a:xfrm xmlns:a="http://schemas.openxmlformats.org/drawingml/2006/main">
            <a:off x="6800850" y="3619500"/>
            <a:ext cx="207645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27" name="">
            <a:extLst xmlns:a="http://schemas.openxmlformats.org/drawingml/2006/main">
              <a:ext uri="{FF2B5EF4-FFF2-40B4-BE49-F238E27FC236}">
                <a16:creationId xmlns:a16="http://schemas.microsoft.com/office/drawing/2014/main" id="{C7563FA6-4A06-4653-90D5-09483655F53A}"/>
              </a:ext>
            </a:extLst>
          </p:cNvPr>
          <p:cNvSpPr>
            <a:spLocks xmlns:a="http://schemas.openxmlformats.org/drawingml/2006/main" noGrp="1"/>
          </p:cNvSpPr>
          <p:nvPr/>
        </p:nvSpPr>
        <p:spPr>
          <a:xfrm xmlns:a="http://schemas.openxmlformats.org/drawingml/2006/main">
            <a:off x="6934200" y="373380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i="0">
                <a:solidFill>
                  <a:srgbClr val="FFFFFF"/>
                </a:solidFill>
              </a:defRPr>
            </a:pPr>
            <a:r>
              <a:rPr sz="1200" b="1" i="0">
                <a:solidFill>
                  <a:srgbClr val="FFFFFF"/>
                </a:solidFill>
              </a:rPr>
              <a:t>infrastructure + weather study</a:t>
            </a:r>
          </a:p>
        </p:txBody>
      </p:sp>
      <p:sp>
        <p:nvSpPr>
          <p:cNvPr id="28" name="">
            <a:extLst xmlns:a="http://schemas.openxmlformats.org/drawingml/2006/main">
              <a:ext uri="{FF2B5EF4-FFF2-40B4-BE49-F238E27FC236}">
                <a16:creationId xmlns:a16="http://schemas.microsoft.com/office/drawing/2014/main" id="{060DCEC8-4AD9-4EBF-8392-35F98BD343B0}"/>
              </a:ext>
            </a:extLst>
          </p:cNvPr>
          <p:cNvSpPr>
            <a:spLocks xmlns:a="http://schemas.openxmlformats.org/drawingml/2006/main" noGrp="1"/>
          </p:cNvSpPr>
          <p:nvPr/>
        </p:nvSpPr>
        <p:spPr>
          <a:xfrm xmlns:a="http://schemas.openxmlformats.org/drawingml/2006/main">
            <a:off x="9067800" y="3619500"/>
            <a:ext cx="207645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29" name="">
            <a:extLst xmlns:a="http://schemas.openxmlformats.org/drawingml/2006/main">
              <a:ext uri="{FF2B5EF4-FFF2-40B4-BE49-F238E27FC236}">
                <a16:creationId xmlns:a16="http://schemas.microsoft.com/office/drawing/2014/main" id="{B0497A9A-D024-4B88-9ED5-CEDDA32BD37F}"/>
              </a:ext>
            </a:extLst>
          </p:cNvPr>
          <p:cNvSpPr>
            <a:spLocks xmlns:a="http://schemas.openxmlformats.org/drawingml/2006/main" noGrp="1"/>
          </p:cNvSpPr>
          <p:nvPr/>
        </p:nvSpPr>
        <p:spPr>
          <a:xfrm xmlns:a="http://schemas.openxmlformats.org/drawingml/2006/main">
            <a:off x="9201150" y="373380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i="0">
                <a:solidFill>
                  <a:srgbClr val="FFFFFF"/>
                </a:solidFill>
              </a:defRPr>
            </a:pPr>
            <a:r>
              <a:rPr sz="1200" b="1" i="0">
                <a:solidFill>
                  <a:srgbClr val="FFFFFF"/>
                </a:solidFill>
              </a:rPr>
              <a:t>commercial + procurement model</a:t>
            </a:r>
          </a:p>
        </p:txBody>
      </p:sp>
      <p:sp>
        <p:nvSpPr>
          <p:cNvPr id="30" name="">
            <a:extLst xmlns:a="http://schemas.openxmlformats.org/drawingml/2006/main">
              <a:ext uri="{FF2B5EF4-FFF2-40B4-BE49-F238E27FC236}">
                <a16:creationId xmlns:a16="http://schemas.microsoft.com/office/drawing/2014/main" id="{8D1EACDD-ECBE-413E-863D-D9E7E8D59708}"/>
              </a:ext>
            </a:extLst>
          </p:cNvPr>
          <p:cNvSpPr>
            <a:spLocks xmlns:a="http://schemas.openxmlformats.org/drawingml/2006/main" noGrp="1"/>
          </p:cNvSpPr>
          <p:nvPr/>
        </p:nvSpPr>
        <p:spPr>
          <a:xfrm xmlns:a="http://schemas.openxmlformats.org/drawingml/2006/main">
            <a:off x="6800850" y="4362450"/>
            <a:ext cx="2076450" cy="533400"/>
          </a:xfrm>
          <a:prstGeom xmlns:a="http://schemas.openxmlformats.org/drawingml/2006/main" prst="roundRect">
            <a:avLst>
              <a:gd name="adj" fmla="val 21429"/>
            </a:avLst>
          </a:prstGeom>
          <a:solidFill xmlns:a="http://schemas.openxmlformats.org/drawingml/2006/main">
            <a:srgbClr val="0D405C"/>
          </a:solidFill>
          <a:ln xmlns:a="http://schemas.openxmlformats.org/drawingml/2006/main" w="9525">
            <a:solidFill>
              <a:srgbClr val="59C7D1"/>
            </a:solidFill>
            <a:prstDash val="solid"/>
          </a:ln>
        </p:spPr>
      </p:sp>
      <p:sp>
        <p:nvSpPr>
          <p:cNvPr id="31" name="">
            <a:extLst xmlns:a="http://schemas.openxmlformats.org/drawingml/2006/main">
              <a:ext uri="{FF2B5EF4-FFF2-40B4-BE49-F238E27FC236}">
                <a16:creationId xmlns:a16="http://schemas.microsoft.com/office/drawing/2014/main" id="{912FC741-1012-4987-9BC2-04C190DFE86B}"/>
              </a:ext>
            </a:extLst>
          </p:cNvPr>
          <p:cNvSpPr>
            <a:spLocks xmlns:a="http://schemas.openxmlformats.org/drawingml/2006/main" noGrp="1"/>
          </p:cNvSpPr>
          <p:nvPr/>
        </p:nvSpPr>
        <p:spPr>
          <a:xfrm xmlns:a="http://schemas.openxmlformats.org/drawingml/2006/main">
            <a:off x="6934200" y="447675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i="0">
                <a:solidFill>
                  <a:srgbClr val="FFFFFF"/>
                </a:solidFill>
              </a:defRPr>
            </a:pPr>
            <a:r>
              <a:rPr sz="1200" b="1" i="0">
                <a:solidFill>
                  <a:srgbClr val="FFFFFF"/>
                </a:solidFill>
              </a:rPr>
              <a:t>data protection + cybersecurity</a:t>
            </a:r>
          </a:p>
        </p:txBody>
      </p:sp>
      <p:sp>
        <p:nvSpPr>
          <p:cNvPr id="32" name="">
            <a:extLst xmlns:a="http://schemas.openxmlformats.org/drawingml/2006/main">
              <a:ext uri="{FF2B5EF4-FFF2-40B4-BE49-F238E27FC236}">
                <a16:creationId xmlns:a16="http://schemas.microsoft.com/office/drawing/2014/main" id="{4143D100-5C5C-41DA-A25F-E0BE52C0627E}"/>
              </a:ext>
            </a:extLst>
          </p:cNvPr>
          <p:cNvSpPr>
            <a:spLocks xmlns:a="http://schemas.openxmlformats.org/drawingml/2006/main" noGrp="1"/>
          </p:cNvSpPr>
          <p:nvPr/>
        </p:nvSpPr>
        <p:spPr>
          <a:xfrm xmlns:a="http://schemas.openxmlformats.org/drawingml/2006/main">
            <a:off x="9067800" y="4362450"/>
            <a:ext cx="2076450" cy="533400"/>
          </a:xfrm>
          <a:prstGeom xmlns:a="http://schemas.openxmlformats.org/drawingml/2006/main" prst="roundRect">
            <a:avLst>
              <a:gd name="adj" fmla="val 21429"/>
            </a:avLst>
          </a:prstGeom>
          <a:solidFill xmlns:a="http://schemas.openxmlformats.org/drawingml/2006/main">
            <a:srgbClr val="0B263A"/>
          </a:solidFill>
          <a:ln xmlns:a="http://schemas.openxmlformats.org/drawingml/2006/main" w="9525">
            <a:solidFill>
              <a:srgbClr val="16364C"/>
            </a:solidFill>
            <a:prstDash val="solid"/>
          </a:ln>
        </p:spPr>
      </p:sp>
      <p:sp>
        <p:nvSpPr>
          <p:cNvPr id="33" name="">
            <a:extLst xmlns:a="http://schemas.openxmlformats.org/drawingml/2006/main">
              <a:ext uri="{FF2B5EF4-FFF2-40B4-BE49-F238E27FC236}">
                <a16:creationId xmlns:a16="http://schemas.microsoft.com/office/drawing/2014/main" id="{7124EF08-00C7-4948-B654-C10BAFBEBB27}"/>
              </a:ext>
            </a:extLst>
          </p:cNvPr>
          <p:cNvSpPr>
            <a:spLocks xmlns:a="http://schemas.openxmlformats.org/drawingml/2006/main" noGrp="1"/>
          </p:cNvSpPr>
          <p:nvPr/>
        </p:nvSpPr>
        <p:spPr>
          <a:xfrm xmlns:a="http://schemas.openxmlformats.org/drawingml/2006/main">
            <a:off x="9201150" y="4476750"/>
            <a:ext cx="1809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i="0">
                <a:solidFill>
                  <a:srgbClr val="FFFFFF"/>
                </a:solidFill>
              </a:defRPr>
            </a:pPr>
            <a:r>
              <a:rPr sz="1200" b="1" i="0">
                <a:solidFill>
                  <a:srgbClr val="FFFFFF"/>
                </a:solidFill>
              </a:rPr>
              <a:t>partner governance + insurance</a:t>
            </a:r>
          </a:p>
        </p:txBody>
      </p:sp>
      <p:sp>
        <p:nvSpPr>
          <p:cNvPr id="34" name="">
            <a:extLst xmlns:a="http://schemas.openxmlformats.org/drawingml/2006/main">
              <a:ext uri="{FF2B5EF4-FFF2-40B4-BE49-F238E27FC236}">
                <a16:creationId xmlns:a16="http://schemas.microsoft.com/office/drawing/2014/main" id="{49D76100-2D2F-44A7-B4EE-B859B5140754}"/>
              </a:ext>
            </a:extLst>
          </p:cNvPr>
          <p:cNvSpPr>
            <a:spLocks xmlns:a="http://schemas.openxmlformats.org/drawingml/2006/main" noGrp="1"/>
          </p:cNvSpPr>
          <p:nvPr/>
        </p:nvSpPr>
        <p:spPr>
          <a:xfrm xmlns:a="http://schemas.openxmlformats.org/drawingml/2006/main">
            <a:off x="609600" y="5791200"/>
            <a:ext cx="666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Full URLs and slide-level provenance are included in speaker notes.</a:t>
            </a:r>
          </a:p>
        </p:txBody>
      </p:sp>
    </p:spTree>
    <p:extLst>
      <p:ext uri="{BB962C8B-B14F-4D97-AF65-F5344CB8AC3E}">
        <p14:creationId xmlns:p14="http://schemas.microsoft.com/office/powerpoint/2010/main" val="1859041348"/>
      </p:ext>
    </p:extLst>
  </p:cSld>
</p:sld>
</file>

<file path=ppt/slides/slide3.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3" name="">
            <a:extLst xmlns:a="http://schemas.openxmlformats.org/drawingml/2006/main">
              <a:ext uri="{FF2B5EF4-FFF2-40B4-BE49-F238E27FC236}">
                <a16:creationId xmlns:a16="http://schemas.microsoft.com/office/drawing/2014/main" id="{01C88F24-E877-46ED-B2D5-FBDEA208C4AA}"/>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404A3DB0-B85C-4A21-B5E2-43A932329C1D}"/>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WHY INDONESIA NEEDS MEDICAL AVIATION</a:t>
            </a:r>
          </a:p>
        </p:txBody>
      </p:sp>
      <p:sp>
        <p:nvSpPr>
          <p:cNvPr id="3" name="">
            <a:extLst xmlns:a="http://schemas.openxmlformats.org/drawingml/2006/main">
              <a:ext uri="{FF2B5EF4-FFF2-40B4-BE49-F238E27FC236}">
                <a16:creationId xmlns:a16="http://schemas.microsoft.com/office/drawing/2014/main" id="{C0B05806-C427-434A-8917-934C24A0E43F}"/>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Geography turns access into a time-to-care problem.</a:t>
            </a:r>
          </a:p>
        </p:txBody>
      </p:sp>
      <p:sp>
        <p:nvSpPr>
          <p:cNvPr id="4" name="">
            <a:extLst xmlns:a="http://schemas.openxmlformats.org/drawingml/2006/main">
              <a:ext uri="{FF2B5EF4-FFF2-40B4-BE49-F238E27FC236}">
                <a16:creationId xmlns:a16="http://schemas.microsoft.com/office/drawing/2014/main" id="{B8046430-7AF8-48EA-9F39-84B9D977B975}"/>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67DCC00D-8958-4020-83A8-FA8AE188F3F8}"/>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C9FC5A0A-FB5D-46AD-A437-376A82870C76}"/>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WHY INDONESIA NEEDS MEDICAL AVIATION</a:t>
            </a:r>
          </a:p>
        </p:txBody>
      </p:sp>
      <p:sp>
        <p:nvSpPr>
          <p:cNvPr id="7" name="">
            <a:extLst xmlns:a="http://schemas.openxmlformats.org/drawingml/2006/main">
              <a:ext uri="{FF2B5EF4-FFF2-40B4-BE49-F238E27FC236}">
                <a16:creationId xmlns:a16="http://schemas.microsoft.com/office/drawing/2014/main" id="{3FA38FAC-495E-4731-9A2B-50472D6DB937}"/>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03</a:t>
            </a:r>
          </a:p>
        </p:txBody>
      </p:sp>
      <p:sp>
        <p:nvSpPr>
          <p:cNvPr id="8" name="">
            <a:extLst xmlns:a="http://schemas.openxmlformats.org/drawingml/2006/main">
              <a:ext uri="{FF2B5EF4-FFF2-40B4-BE49-F238E27FC236}">
                <a16:creationId xmlns:a16="http://schemas.microsoft.com/office/drawing/2014/main" id="{3AB5D536-2062-4208-BB98-492626AB8ADF}"/>
              </a:ext>
            </a:extLst>
          </p:cNvPr>
          <p:cNvSpPr>
            <a:spLocks xmlns:a="http://schemas.openxmlformats.org/drawingml/2006/main" noGrp="1"/>
          </p:cNvSpPr>
          <p:nvPr/>
        </p:nvSpPr>
        <p:spPr>
          <a:xfrm xmlns:a="http://schemas.openxmlformats.org/drawingml/2006/main">
            <a:off x="609600" y="1952625"/>
            <a:ext cx="4000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6900" b="1" i="0">
                <a:solidFill>
                  <a:srgbClr val="E31E24"/>
                </a:solidFill>
              </a:defRPr>
            </a:pPr>
            <a:r>
              <a:rPr sz="6900" b="1" i="0">
                <a:solidFill>
                  <a:srgbClr val="E31E24"/>
                </a:solidFill>
              </a:rPr>
              <a:t>17,380</a:t>
            </a:r>
          </a:p>
        </p:txBody>
      </p:sp>
      <p:sp>
        <p:nvSpPr>
          <p:cNvPr id="9" name="">
            <a:extLst xmlns:a="http://schemas.openxmlformats.org/drawingml/2006/main">
              <a:ext uri="{FF2B5EF4-FFF2-40B4-BE49-F238E27FC236}">
                <a16:creationId xmlns:a16="http://schemas.microsoft.com/office/drawing/2014/main" id="{AD516044-4049-4872-B79D-DF29002EF2AD}"/>
              </a:ext>
            </a:extLst>
          </p:cNvPr>
          <p:cNvSpPr>
            <a:spLocks xmlns:a="http://schemas.openxmlformats.org/drawingml/2006/main" noGrp="1"/>
          </p:cNvSpPr>
          <p:nvPr/>
        </p:nvSpPr>
        <p:spPr>
          <a:xfrm xmlns:a="http://schemas.openxmlformats.org/drawingml/2006/main">
            <a:off x="666750" y="3009900"/>
            <a:ext cx="3714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islands reported for 2025</a:t>
            </a:r>
          </a:p>
        </p:txBody>
      </p:sp>
      <p:sp>
        <p:nvSpPr>
          <p:cNvPr id="10" name="">
            <a:extLst xmlns:a="http://schemas.openxmlformats.org/drawingml/2006/main">
              <a:ext uri="{FF2B5EF4-FFF2-40B4-BE49-F238E27FC236}">
                <a16:creationId xmlns:a16="http://schemas.microsoft.com/office/drawing/2014/main" id="{C17E6110-C22E-45AA-A131-BF4F874600E8}"/>
              </a:ext>
            </a:extLst>
          </p:cNvPr>
          <p:cNvSpPr>
            <a:spLocks xmlns:a="http://schemas.openxmlformats.org/drawingml/2006/main" noGrp="1"/>
          </p:cNvSpPr>
          <p:nvPr/>
        </p:nvSpPr>
        <p:spPr>
          <a:xfrm xmlns:a="http://schemas.openxmlformats.org/drawingml/2006/main">
            <a:off x="666750" y="3495675"/>
            <a:ext cx="1428750" cy="26670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11" name="">
            <a:extLst xmlns:a="http://schemas.openxmlformats.org/drawingml/2006/main">
              <a:ext uri="{FF2B5EF4-FFF2-40B4-BE49-F238E27FC236}">
                <a16:creationId xmlns:a16="http://schemas.microsoft.com/office/drawing/2014/main" id="{A1335B0B-C913-4BFC-82A7-1A5555662FE9}"/>
              </a:ext>
            </a:extLst>
          </p:cNvPr>
          <p:cNvSpPr>
            <a:spLocks xmlns:a="http://schemas.openxmlformats.org/drawingml/2006/main" noGrp="1"/>
          </p:cNvSpPr>
          <p:nvPr/>
        </p:nvSpPr>
        <p:spPr>
          <a:xfrm xmlns:a="http://schemas.openxmlformats.org/drawingml/2006/main">
            <a:off x="762000" y="3543300"/>
            <a:ext cx="1238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VERIFIED FACT</a:t>
            </a:r>
          </a:p>
        </p:txBody>
      </p:sp>
      <p:sp>
        <p:nvSpPr>
          <p:cNvPr id="12" name="">
            <a:extLst xmlns:a="http://schemas.openxmlformats.org/drawingml/2006/main">
              <a:ext uri="{FF2B5EF4-FFF2-40B4-BE49-F238E27FC236}">
                <a16:creationId xmlns:a16="http://schemas.microsoft.com/office/drawing/2014/main" id="{FA98A875-8C88-439F-8825-DB2E21B45E93}"/>
              </a:ext>
            </a:extLst>
          </p:cNvPr>
          <p:cNvSpPr>
            <a:spLocks xmlns:a="http://schemas.openxmlformats.org/drawingml/2006/main" noGrp="1"/>
          </p:cNvSpPr>
          <p:nvPr/>
        </p:nvSpPr>
        <p:spPr>
          <a:xfrm xmlns:a="http://schemas.openxmlformats.org/drawingml/2006/main">
            <a:off x="4895850" y="1847850"/>
            <a:ext cx="3048000" cy="1714500"/>
          </a:xfrm>
          <a:prstGeom xmlns:a="http://schemas.openxmlformats.org/drawingml/2006/main" prst="roundRect">
            <a:avLst>
              <a:gd name="adj" fmla="val 6667"/>
            </a:avLst>
          </a:prstGeom>
          <a:solidFill xmlns:a="http://schemas.openxmlformats.org/drawingml/2006/main">
            <a:srgbClr val="0B263A"/>
          </a:solidFill>
          <a:ln xmlns:a="http://schemas.openxmlformats.org/drawingml/2006/main" w="9525">
            <a:solidFill>
              <a:srgbClr val="16364C"/>
            </a:solidFill>
            <a:prstDash val="solid"/>
          </a:ln>
        </p:spPr>
      </p:sp>
      <p:sp>
        <p:nvSpPr>
          <p:cNvPr id="13" name="">
            <a:extLst xmlns:a="http://schemas.openxmlformats.org/drawingml/2006/main">
              <a:ext uri="{FF2B5EF4-FFF2-40B4-BE49-F238E27FC236}">
                <a16:creationId xmlns:a16="http://schemas.microsoft.com/office/drawing/2014/main" id="{671F543F-8FC1-4A74-9F0E-7DE75C4BD9A6}"/>
              </a:ext>
            </a:extLst>
          </p:cNvPr>
          <p:cNvSpPr>
            <a:spLocks xmlns:a="http://schemas.openxmlformats.org/drawingml/2006/main" noGrp="1"/>
          </p:cNvSpPr>
          <p:nvPr/>
        </p:nvSpPr>
        <p:spPr>
          <a:xfrm xmlns:a="http://schemas.openxmlformats.org/drawingml/2006/main">
            <a:off x="4895850" y="1847850"/>
            <a:ext cx="57150" cy="171450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14" name="">
            <a:extLst xmlns:a="http://schemas.openxmlformats.org/drawingml/2006/main">
              <a:ext uri="{FF2B5EF4-FFF2-40B4-BE49-F238E27FC236}">
                <a16:creationId xmlns:a16="http://schemas.microsoft.com/office/drawing/2014/main" id="{1668A180-F594-4706-81D5-125E04EF9F46}"/>
              </a:ext>
            </a:extLst>
          </p:cNvPr>
          <p:cNvSpPr>
            <a:spLocks xmlns:a="http://schemas.openxmlformats.org/drawingml/2006/main" noGrp="1"/>
          </p:cNvSpPr>
          <p:nvPr/>
        </p:nvSpPr>
        <p:spPr>
          <a:xfrm xmlns:a="http://schemas.openxmlformats.org/drawingml/2006/main">
            <a:off x="5124450" y="2038350"/>
            <a:ext cx="2590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59C7D1"/>
                </a:solidFill>
              </a:defRPr>
            </a:pPr>
            <a:r>
              <a:rPr sz="1050" b="1" i="0">
                <a:solidFill>
                  <a:srgbClr val="59C7D1"/>
                </a:solidFill>
              </a:rPr>
              <a:t>BARRIER 01</a:t>
            </a:r>
          </a:p>
        </p:txBody>
      </p:sp>
      <p:sp>
        <p:nvSpPr>
          <p:cNvPr id="15" name="">
            <a:extLst xmlns:a="http://schemas.openxmlformats.org/drawingml/2006/main">
              <a:ext uri="{FF2B5EF4-FFF2-40B4-BE49-F238E27FC236}">
                <a16:creationId xmlns:a16="http://schemas.microsoft.com/office/drawing/2014/main" id="{05032BB4-F350-49B7-9B1A-56C93F758C15}"/>
              </a:ext>
            </a:extLst>
          </p:cNvPr>
          <p:cNvSpPr>
            <a:spLocks xmlns:a="http://schemas.openxmlformats.org/drawingml/2006/main" noGrp="1"/>
          </p:cNvSpPr>
          <p:nvPr/>
        </p:nvSpPr>
        <p:spPr>
          <a:xfrm xmlns:a="http://schemas.openxmlformats.org/drawingml/2006/main">
            <a:off x="5124450" y="2305050"/>
            <a:ext cx="25908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Distance + water</a:t>
            </a:r>
          </a:p>
        </p:txBody>
      </p:sp>
      <p:sp>
        <p:nvSpPr>
          <p:cNvPr id="16" name="">
            <a:extLst xmlns:a="http://schemas.openxmlformats.org/drawingml/2006/main">
              <a:ext uri="{FF2B5EF4-FFF2-40B4-BE49-F238E27FC236}">
                <a16:creationId xmlns:a16="http://schemas.microsoft.com/office/drawing/2014/main" id="{C2FB25CF-B56D-4672-AF8E-1305BAF54D41}"/>
              </a:ext>
            </a:extLst>
          </p:cNvPr>
          <p:cNvSpPr>
            <a:spLocks xmlns:a="http://schemas.openxmlformats.org/drawingml/2006/main" noGrp="1"/>
          </p:cNvSpPr>
          <p:nvPr/>
        </p:nvSpPr>
        <p:spPr>
          <a:xfrm xmlns:a="http://schemas.openxmlformats.org/drawingml/2006/main">
            <a:off x="5124450" y="2781300"/>
            <a:ext cx="2590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A referral may require multiple transport modes before specialist care begins.</a:t>
            </a:r>
          </a:p>
        </p:txBody>
      </p:sp>
      <p:sp>
        <p:nvSpPr>
          <p:cNvPr id="17" name="">
            <a:extLst xmlns:a="http://schemas.openxmlformats.org/drawingml/2006/main">
              <a:ext uri="{FF2B5EF4-FFF2-40B4-BE49-F238E27FC236}">
                <a16:creationId xmlns:a16="http://schemas.microsoft.com/office/drawing/2014/main" id="{7207F2E5-DD13-4BDF-9009-9A1F664B1BA9}"/>
              </a:ext>
            </a:extLst>
          </p:cNvPr>
          <p:cNvSpPr>
            <a:spLocks xmlns:a="http://schemas.openxmlformats.org/drawingml/2006/main" noGrp="1"/>
          </p:cNvSpPr>
          <p:nvPr/>
        </p:nvSpPr>
        <p:spPr>
          <a:xfrm xmlns:a="http://schemas.openxmlformats.org/drawingml/2006/main">
            <a:off x="8153400" y="1847850"/>
            <a:ext cx="3048000" cy="1714500"/>
          </a:xfrm>
          <a:prstGeom xmlns:a="http://schemas.openxmlformats.org/drawingml/2006/main" prst="roundRect">
            <a:avLst>
              <a:gd name="adj" fmla="val 6667"/>
            </a:avLst>
          </a:prstGeom>
          <a:solidFill xmlns:a="http://schemas.openxmlformats.org/drawingml/2006/main">
            <a:srgbClr val="0B263A"/>
          </a:solidFill>
          <a:ln xmlns:a="http://schemas.openxmlformats.org/drawingml/2006/main" w="9525">
            <a:solidFill>
              <a:srgbClr val="16364C"/>
            </a:solidFill>
            <a:prstDash val="solid"/>
          </a:ln>
        </p:spPr>
      </p:sp>
      <p:sp>
        <p:nvSpPr>
          <p:cNvPr id="18" name="">
            <a:extLst xmlns:a="http://schemas.openxmlformats.org/drawingml/2006/main">
              <a:ext uri="{FF2B5EF4-FFF2-40B4-BE49-F238E27FC236}">
                <a16:creationId xmlns:a16="http://schemas.microsoft.com/office/drawing/2014/main" id="{1C544778-503C-412A-9E4B-762F1CE2E752}"/>
              </a:ext>
            </a:extLst>
          </p:cNvPr>
          <p:cNvSpPr>
            <a:spLocks xmlns:a="http://schemas.openxmlformats.org/drawingml/2006/main" noGrp="1"/>
          </p:cNvSpPr>
          <p:nvPr/>
        </p:nvSpPr>
        <p:spPr>
          <a:xfrm xmlns:a="http://schemas.openxmlformats.org/drawingml/2006/main">
            <a:off x="8153400" y="1847850"/>
            <a:ext cx="57150" cy="17145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19" name="">
            <a:extLst xmlns:a="http://schemas.openxmlformats.org/drawingml/2006/main">
              <a:ext uri="{FF2B5EF4-FFF2-40B4-BE49-F238E27FC236}">
                <a16:creationId xmlns:a16="http://schemas.microsoft.com/office/drawing/2014/main" id="{C4F80DAD-2B99-4E23-A01C-08F7AD3E7B48}"/>
              </a:ext>
            </a:extLst>
          </p:cNvPr>
          <p:cNvSpPr>
            <a:spLocks xmlns:a="http://schemas.openxmlformats.org/drawingml/2006/main" noGrp="1"/>
          </p:cNvSpPr>
          <p:nvPr/>
        </p:nvSpPr>
        <p:spPr>
          <a:xfrm xmlns:a="http://schemas.openxmlformats.org/drawingml/2006/main">
            <a:off x="8382000" y="2038350"/>
            <a:ext cx="2590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E31E24"/>
                </a:solidFill>
              </a:defRPr>
            </a:pPr>
            <a:r>
              <a:rPr sz="1050" b="1" i="0">
                <a:solidFill>
                  <a:srgbClr val="E31E24"/>
                </a:solidFill>
              </a:rPr>
              <a:t>BARRIER 02</a:t>
            </a:r>
          </a:p>
        </p:txBody>
      </p:sp>
      <p:sp>
        <p:nvSpPr>
          <p:cNvPr id="20" name="">
            <a:extLst xmlns:a="http://schemas.openxmlformats.org/drawingml/2006/main">
              <a:ext uri="{FF2B5EF4-FFF2-40B4-BE49-F238E27FC236}">
                <a16:creationId xmlns:a16="http://schemas.microsoft.com/office/drawing/2014/main" id="{BB5F2514-6AB9-488E-97D9-FC5D69B3AD36}"/>
              </a:ext>
            </a:extLst>
          </p:cNvPr>
          <p:cNvSpPr>
            <a:spLocks xmlns:a="http://schemas.openxmlformats.org/drawingml/2006/main" noGrp="1"/>
          </p:cNvSpPr>
          <p:nvPr/>
        </p:nvSpPr>
        <p:spPr>
          <a:xfrm xmlns:a="http://schemas.openxmlformats.org/drawingml/2006/main">
            <a:off x="8382000" y="2305050"/>
            <a:ext cx="25908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Terrain + access</a:t>
            </a:r>
          </a:p>
        </p:txBody>
      </p:sp>
      <p:sp>
        <p:nvSpPr>
          <p:cNvPr id="21" name="">
            <a:extLst xmlns:a="http://schemas.openxmlformats.org/drawingml/2006/main">
              <a:ext uri="{FF2B5EF4-FFF2-40B4-BE49-F238E27FC236}">
                <a16:creationId xmlns:a16="http://schemas.microsoft.com/office/drawing/2014/main" id="{25C5C259-3AC0-46D0-8480-7BB47840286B}"/>
              </a:ext>
            </a:extLst>
          </p:cNvPr>
          <p:cNvSpPr>
            <a:spLocks xmlns:a="http://schemas.openxmlformats.org/drawingml/2006/main" noGrp="1"/>
          </p:cNvSpPr>
          <p:nvPr/>
        </p:nvSpPr>
        <p:spPr>
          <a:xfrm xmlns:a="http://schemas.openxmlformats.org/drawingml/2006/main">
            <a:off x="8382000" y="2781300"/>
            <a:ext cx="2590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Mountains and limited runways can constrain movement.</a:t>
            </a:r>
          </a:p>
        </p:txBody>
      </p:sp>
      <p:sp>
        <p:nvSpPr>
          <p:cNvPr id="22" name="">
            <a:extLst xmlns:a="http://schemas.openxmlformats.org/drawingml/2006/main">
              <a:ext uri="{FF2B5EF4-FFF2-40B4-BE49-F238E27FC236}">
                <a16:creationId xmlns:a16="http://schemas.microsoft.com/office/drawing/2014/main" id="{CC87EED1-D1DE-407E-ACBD-8CE9FAEF0B95}"/>
              </a:ext>
            </a:extLst>
          </p:cNvPr>
          <p:cNvSpPr>
            <a:spLocks xmlns:a="http://schemas.openxmlformats.org/drawingml/2006/main" noGrp="1"/>
          </p:cNvSpPr>
          <p:nvPr/>
        </p:nvSpPr>
        <p:spPr>
          <a:xfrm xmlns:a="http://schemas.openxmlformats.org/drawingml/2006/main">
            <a:off x="4895850" y="3790950"/>
            <a:ext cx="3048000" cy="1714500"/>
          </a:xfrm>
          <a:prstGeom xmlns:a="http://schemas.openxmlformats.org/drawingml/2006/main" prst="roundRect">
            <a:avLst>
              <a:gd name="adj" fmla="val 6667"/>
            </a:avLst>
          </a:prstGeom>
          <a:solidFill xmlns:a="http://schemas.openxmlformats.org/drawingml/2006/main">
            <a:srgbClr val="0B263A"/>
          </a:solidFill>
          <a:ln xmlns:a="http://schemas.openxmlformats.org/drawingml/2006/main" w="9525">
            <a:solidFill>
              <a:srgbClr val="16364C"/>
            </a:solidFill>
            <a:prstDash val="solid"/>
          </a:ln>
        </p:spPr>
      </p:sp>
      <p:sp>
        <p:nvSpPr>
          <p:cNvPr id="23" name="">
            <a:extLst xmlns:a="http://schemas.openxmlformats.org/drawingml/2006/main">
              <a:ext uri="{FF2B5EF4-FFF2-40B4-BE49-F238E27FC236}">
                <a16:creationId xmlns:a16="http://schemas.microsoft.com/office/drawing/2014/main" id="{2D894146-E6A5-4607-AC99-DAC088B99706}"/>
              </a:ext>
            </a:extLst>
          </p:cNvPr>
          <p:cNvSpPr>
            <a:spLocks xmlns:a="http://schemas.openxmlformats.org/drawingml/2006/main" noGrp="1"/>
          </p:cNvSpPr>
          <p:nvPr/>
        </p:nvSpPr>
        <p:spPr>
          <a:xfrm xmlns:a="http://schemas.openxmlformats.org/drawingml/2006/main">
            <a:off x="4895850" y="3790950"/>
            <a:ext cx="57150" cy="1714500"/>
          </a:xfrm>
          <a:prstGeom xmlns:a="http://schemas.openxmlformats.org/drawingml/2006/main" prst="roundRect">
            <a:avLst>
              <a:gd name="adj" fmla="val 50000"/>
            </a:avLst>
          </a:prstGeom>
          <a:solidFill xmlns:a="http://schemas.openxmlformats.org/drawingml/2006/main">
            <a:srgbClr val="F0A646"/>
          </a:solidFill>
          <a:ln xmlns:a="http://schemas.openxmlformats.org/drawingml/2006/main" w="0">
            <a:solidFill>
              <a:srgbClr val="F0A646"/>
            </a:solidFill>
            <a:prstDash val="solid"/>
          </a:ln>
        </p:spPr>
      </p:sp>
      <p:sp>
        <p:nvSpPr>
          <p:cNvPr id="24" name="">
            <a:extLst xmlns:a="http://schemas.openxmlformats.org/drawingml/2006/main">
              <a:ext uri="{FF2B5EF4-FFF2-40B4-BE49-F238E27FC236}">
                <a16:creationId xmlns:a16="http://schemas.microsoft.com/office/drawing/2014/main" id="{7FEEA27D-4CDD-4DCF-A4D0-4F77DE8C4CCB}"/>
              </a:ext>
            </a:extLst>
          </p:cNvPr>
          <p:cNvSpPr>
            <a:spLocks xmlns:a="http://schemas.openxmlformats.org/drawingml/2006/main" noGrp="1"/>
          </p:cNvSpPr>
          <p:nvPr/>
        </p:nvSpPr>
        <p:spPr>
          <a:xfrm xmlns:a="http://schemas.openxmlformats.org/drawingml/2006/main">
            <a:off x="5124450" y="3981450"/>
            <a:ext cx="2590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F0A646"/>
                </a:solidFill>
              </a:defRPr>
            </a:pPr>
            <a:r>
              <a:rPr sz="1050" b="1" i="0">
                <a:solidFill>
                  <a:srgbClr val="F0A646"/>
                </a:solidFill>
              </a:rPr>
              <a:t>BARRIER 03</a:t>
            </a:r>
          </a:p>
        </p:txBody>
      </p:sp>
      <p:sp>
        <p:nvSpPr>
          <p:cNvPr id="25" name="">
            <a:extLst xmlns:a="http://schemas.openxmlformats.org/drawingml/2006/main">
              <a:ext uri="{FF2B5EF4-FFF2-40B4-BE49-F238E27FC236}">
                <a16:creationId xmlns:a16="http://schemas.microsoft.com/office/drawing/2014/main" id="{D7BF46CD-F62A-4694-A63D-F336CBD20ED2}"/>
              </a:ext>
            </a:extLst>
          </p:cNvPr>
          <p:cNvSpPr>
            <a:spLocks xmlns:a="http://schemas.openxmlformats.org/drawingml/2006/main" noGrp="1"/>
          </p:cNvSpPr>
          <p:nvPr/>
        </p:nvSpPr>
        <p:spPr>
          <a:xfrm xmlns:a="http://schemas.openxmlformats.org/drawingml/2006/main">
            <a:off x="5124450" y="4248150"/>
            <a:ext cx="25908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Urban congestion</a:t>
            </a:r>
          </a:p>
        </p:txBody>
      </p:sp>
      <p:sp>
        <p:nvSpPr>
          <p:cNvPr id="26" name="">
            <a:extLst xmlns:a="http://schemas.openxmlformats.org/drawingml/2006/main">
              <a:ext uri="{FF2B5EF4-FFF2-40B4-BE49-F238E27FC236}">
                <a16:creationId xmlns:a16="http://schemas.microsoft.com/office/drawing/2014/main" id="{02E885AE-6FE0-4E75-9445-5490C0041A14}"/>
              </a:ext>
            </a:extLst>
          </p:cNvPr>
          <p:cNvSpPr>
            <a:spLocks xmlns:a="http://schemas.openxmlformats.org/drawingml/2006/main" noGrp="1"/>
          </p:cNvSpPr>
          <p:nvPr/>
        </p:nvSpPr>
        <p:spPr>
          <a:xfrm xmlns:a="http://schemas.openxmlformats.org/drawingml/2006/main">
            <a:off x="5124450" y="4724400"/>
            <a:ext cx="2590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Physical proximity does not guarantee predictable transfer time in major cities.</a:t>
            </a:r>
          </a:p>
        </p:txBody>
      </p:sp>
      <p:sp>
        <p:nvSpPr>
          <p:cNvPr id="27" name="">
            <a:extLst xmlns:a="http://schemas.openxmlformats.org/drawingml/2006/main">
              <a:ext uri="{FF2B5EF4-FFF2-40B4-BE49-F238E27FC236}">
                <a16:creationId xmlns:a16="http://schemas.microsoft.com/office/drawing/2014/main" id="{C2D1F9DC-8694-41B9-8F2F-C691B8F0A685}"/>
              </a:ext>
            </a:extLst>
          </p:cNvPr>
          <p:cNvSpPr>
            <a:spLocks xmlns:a="http://schemas.openxmlformats.org/drawingml/2006/main" noGrp="1"/>
          </p:cNvSpPr>
          <p:nvPr/>
        </p:nvSpPr>
        <p:spPr>
          <a:xfrm xmlns:a="http://schemas.openxmlformats.org/drawingml/2006/main">
            <a:off x="8153400" y="3790950"/>
            <a:ext cx="3048000" cy="1714500"/>
          </a:xfrm>
          <a:prstGeom xmlns:a="http://schemas.openxmlformats.org/drawingml/2006/main" prst="roundRect">
            <a:avLst>
              <a:gd name="adj" fmla="val 6667"/>
            </a:avLst>
          </a:prstGeom>
          <a:solidFill xmlns:a="http://schemas.openxmlformats.org/drawingml/2006/main">
            <a:srgbClr val="0B263A"/>
          </a:solidFill>
          <a:ln xmlns:a="http://schemas.openxmlformats.org/drawingml/2006/main" w="9525">
            <a:solidFill>
              <a:srgbClr val="16364C"/>
            </a:solidFill>
            <a:prstDash val="solid"/>
          </a:ln>
        </p:spPr>
      </p:sp>
      <p:sp>
        <p:nvSpPr>
          <p:cNvPr id="28" name="">
            <a:extLst xmlns:a="http://schemas.openxmlformats.org/drawingml/2006/main">
              <a:ext uri="{FF2B5EF4-FFF2-40B4-BE49-F238E27FC236}">
                <a16:creationId xmlns:a16="http://schemas.microsoft.com/office/drawing/2014/main" id="{7F7AD23D-F746-4295-AA7B-4EFBB149493E}"/>
              </a:ext>
            </a:extLst>
          </p:cNvPr>
          <p:cNvSpPr>
            <a:spLocks xmlns:a="http://schemas.openxmlformats.org/drawingml/2006/main" noGrp="1"/>
          </p:cNvSpPr>
          <p:nvPr/>
        </p:nvSpPr>
        <p:spPr>
          <a:xfrm xmlns:a="http://schemas.openxmlformats.org/drawingml/2006/main">
            <a:off x="8153400" y="3790950"/>
            <a:ext cx="57150" cy="171450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29" name="">
            <a:extLst xmlns:a="http://schemas.openxmlformats.org/drawingml/2006/main">
              <a:ext uri="{FF2B5EF4-FFF2-40B4-BE49-F238E27FC236}">
                <a16:creationId xmlns:a16="http://schemas.microsoft.com/office/drawing/2014/main" id="{827D7370-0BC8-4D7A-8B26-8AB159B50090}"/>
              </a:ext>
            </a:extLst>
          </p:cNvPr>
          <p:cNvSpPr>
            <a:spLocks xmlns:a="http://schemas.openxmlformats.org/drawingml/2006/main" noGrp="1"/>
          </p:cNvSpPr>
          <p:nvPr/>
        </p:nvSpPr>
        <p:spPr>
          <a:xfrm xmlns:a="http://schemas.openxmlformats.org/drawingml/2006/main">
            <a:off x="8382000" y="3981450"/>
            <a:ext cx="2590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0B8F87"/>
                </a:solidFill>
              </a:defRPr>
            </a:pPr>
            <a:r>
              <a:rPr sz="1050" b="1" i="0">
                <a:solidFill>
                  <a:srgbClr val="0B8F87"/>
                </a:solidFill>
              </a:rPr>
              <a:t>BARRIER 04</a:t>
            </a:r>
          </a:p>
        </p:txBody>
      </p:sp>
      <p:sp>
        <p:nvSpPr>
          <p:cNvPr id="30" name="">
            <a:extLst xmlns:a="http://schemas.openxmlformats.org/drawingml/2006/main">
              <a:ext uri="{FF2B5EF4-FFF2-40B4-BE49-F238E27FC236}">
                <a16:creationId xmlns:a16="http://schemas.microsoft.com/office/drawing/2014/main" id="{9DF068CB-DC26-4F0B-BC1D-4D194DB21DEA}"/>
              </a:ext>
            </a:extLst>
          </p:cNvPr>
          <p:cNvSpPr>
            <a:spLocks xmlns:a="http://schemas.openxmlformats.org/drawingml/2006/main" noGrp="1"/>
          </p:cNvSpPr>
          <p:nvPr/>
        </p:nvSpPr>
        <p:spPr>
          <a:xfrm xmlns:a="http://schemas.openxmlformats.org/drawingml/2006/main">
            <a:off x="8382000" y="4248150"/>
            <a:ext cx="25908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950" b="1" i="0">
                <a:solidFill>
                  <a:srgbClr val="FFFFFF"/>
                </a:solidFill>
              </a:defRPr>
            </a:pPr>
            <a:r>
              <a:rPr sz="1950" b="1" i="0">
                <a:solidFill>
                  <a:srgbClr val="FFFFFF"/>
                </a:solidFill>
              </a:rPr>
              <a:t>Disaster disruption</a:t>
            </a:r>
          </a:p>
        </p:txBody>
      </p:sp>
      <p:sp>
        <p:nvSpPr>
          <p:cNvPr id="31" name="">
            <a:extLst xmlns:a="http://schemas.openxmlformats.org/drawingml/2006/main">
              <a:ext uri="{FF2B5EF4-FFF2-40B4-BE49-F238E27FC236}">
                <a16:creationId xmlns:a16="http://schemas.microsoft.com/office/drawing/2014/main" id="{28E29845-2FE9-4FEF-B2C5-69A66E2B447E}"/>
              </a:ext>
            </a:extLst>
          </p:cNvPr>
          <p:cNvSpPr>
            <a:spLocks xmlns:a="http://schemas.openxmlformats.org/drawingml/2006/main" noGrp="1"/>
          </p:cNvSpPr>
          <p:nvPr/>
        </p:nvSpPr>
        <p:spPr>
          <a:xfrm xmlns:a="http://schemas.openxmlformats.org/drawingml/2006/main">
            <a:off x="8382000" y="4724400"/>
            <a:ext cx="25908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Aviation can add logistics capacity when ground access is compromised.</a:t>
            </a:r>
          </a:p>
        </p:txBody>
      </p:sp>
      <p:sp>
        <p:nvSpPr>
          <p:cNvPr id="32" name="">
            <a:extLst xmlns:a="http://schemas.openxmlformats.org/drawingml/2006/main">
              <a:ext uri="{FF2B5EF4-FFF2-40B4-BE49-F238E27FC236}">
                <a16:creationId xmlns:a16="http://schemas.microsoft.com/office/drawing/2014/main" id="{B0A58497-AFA7-4D1C-A77D-E91B9F9981E9}"/>
              </a:ext>
            </a:extLst>
          </p:cNvPr>
          <p:cNvSpPr>
            <a:spLocks xmlns:a="http://schemas.openxmlformats.org/drawingml/2006/main" noGrp="1"/>
          </p:cNvSpPr>
          <p:nvPr/>
        </p:nvSpPr>
        <p:spPr>
          <a:xfrm xmlns:a="http://schemas.openxmlformats.org/drawingml/2006/main">
            <a:off x="647700" y="5581650"/>
            <a:ext cx="3667125"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9CB0BF"/>
                </a:solidFill>
              </a:defRPr>
            </a:pPr>
            <a:r>
              <a:rPr sz="1200" b="1" i="0">
                <a:solidFill>
                  <a:srgbClr val="9CB0BF"/>
                </a:solidFill>
              </a:rPr>
              <a:t>MAJOR HEADLINE: 17,000+ ISLANDS</a:t>
            </a:r>
          </a:p>
        </p:txBody>
      </p:sp>
    </p:spTree>
    <p:extLst>
      <p:ext uri="{BB962C8B-B14F-4D97-AF65-F5344CB8AC3E}">
        <p14:creationId xmlns:p14="http://schemas.microsoft.com/office/powerpoint/2010/main" val="1468854665"/>
      </p:ext>
    </p:extLst>
  </p:cSld>
</p:sld>
</file>

<file path=ppt/slides/slide30.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49" name="">
            <a:extLst xmlns:a="http://schemas.openxmlformats.org/drawingml/2006/main">
              <a:ext uri="{FF2B5EF4-FFF2-40B4-BE49-F238E27FC236}">
                <a16:creationId xmlns:a16="http://schemas.microsoft.com/office/drawing/2014/main" id="{DA984836-FA96-474A-BCA3-6331E5D0375A}"/>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CADBB89D-BCD6-4008-B802-72D2AA4C18DB}"/>
              </a:ext>
            </a:extLst>
          </p:cNvPr>
          <p:cNvSpPr>
            <a:spLocks xmlns:a="http://schemas.openxmlformats.org/drawingml/2006/main" noGrp="1"/>
          </p:cNvSpPr>
          <p:nvPr/>
        </p:nvSpPr>
        <p:spPr>
          <a:xfrm xmlns:a="http://schemas.openxmlformats.org/drawingml/2006/main">
            <a:off x="685800" y="590550"/>
            <a:ext cx="503873" cy="503873"/>
          </a:xfrm>
          <a:prstGeom xmlns:a="http://schemas.openxmlformats.org/drawingml/2006/main" prst="pentagon">
            <a:avLst/>
          </a:prstGeom>
          <a:solidFill xmlns:a="http://schemas.openxmlformats.org/drawingml/2006/main">
            <a:srgbClr val="0B263A"/>
          </a:solidFill>
          <a:ln xmlns:a="http://schemas.openxmlformats.org/drawingml/2006/main" w="28575">
            <a:solidFill>
              <a:srgbClr val="E31E24"/>
            </a:solidFill>
            <a:prstDash val="solid"/>
          </a:ln>
        </p:spPr>
      </p:sp>
      <p:sp>
        <p:nvSpPr>
          <p:cNvPr id="3" name="">
            <a:extLst xmlns:a="http://schemas.openxmlformats.org/drawingml/2006/main">
              <a:ext uri="{FF2B5EF4-FFF2-40B4-BE49-F238E27FC236}">
                <a16:creationId xmlns:a16="http://schemas.microsoft.com/office/drawing/2014/main" id="{6FC996A1-304F-45D1-9BC8-13DC463B361E}"/>
              </a:ext>
            </a:extLst>
          </p:cNvPr>
          <p:cNvSpPr>
            <a:spLocks xmlns:a="http://schemas.openxmlformats.org/drawingml/2006/main" noGrp="1"/>
          </p:cNvSpPr>
          <p:nvPr/>
        </p:nvSpPr>
        <p:spPr>
          <a:xfrm xmlns:a="http://schemas.openxmlformats.org/drawingml/2006/main">
            <a:off x="762476" y="678180"/>
            <a:ext cx="197168" cy="30670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070" b="1" i="0">
                <a:solidFill>
                  <a:srgbClr val="FFFFFF"/>
                </a:solidFill>
              </a:defRPr>
            </a:pPr>
            <a:r>
              <a:rPr sz="2070" b="1" i="0">
                <a:solidFill>
                  <a:srgbClr val="FFFFFF"/>
                </a:solidFill>
              </a:rPr>
              <a:t>P</a:t>
            </a:r>
          </a:p>
        </p:txBody>
      </p:sp>
      <p:sp>
        <p:nvSpPr>
          <p:cNvPr id="4" name="">
            <a:extLst xmlns:a="http://schemas.openxmlformats.org/drawingml/2006/main">
              <a:ext uri="{FF2B5EF4-FFF2-40B4-BE49-F238E27FC236}">
                <a16:creationId xmlns:a16="http://schemas.microsoft.com/office/drawing/2014/main" id="{4D4935AE-22AB-4758-9A14-6A8039523E7A}"/>
              </a:ext>
            </a:extLst>
          </p:cNvPr>
          <p:cNvSpPr>
            <a:spLocks xmlns:a="http://schemas.openxmlformats.org/drawingml/2006/main" noGrp="1"/>
          </p:cNvSpPr>
          <p:nvPr/>
        </p:nvSpPr>
        <p:spPr>
          <a:xfrm xmlns:a="http://schemas.openxmlformats.org/drawingml/2006/main">
            <a:off x="937736" y="875348"/>
            <a:ext cx="65722" cy="0"/>
          </a:xfrm>
          <a:prstGeom xmlns:a="http://schemas.openxmlformats.org/drawingml/2006/main" prst="line">
            <a:avLst/>
          </a:prstGeom>
          <a:noFill xmlns:a="http://schemas.openxmlformats.org/drawingml/2006/main"/>
          <a:ln xmlns:a="http://schemas.openxmlformats.org/drawingml/2006/main" w="21908">
            <a:solidFill>
              <a:srgbClr val="59C7D1"/>
            </a:solidFill>
            <a:prstDash val="solid"/>
          </a:ln>
        </p:spPr>
      </p:sp>
      <p:sp>
        <p:nvSpPr>
          <p:cNvPr id="5" name="">
            <a:extLst xmlns:a="http://schemas.openxmlformats.org/drawingml/2006/main">
              <a:ext uri="{FF2B5EF4-FFF2-40B4-BE49-F238E27FC236}">
                <a16:creationId xmlns:a16="http://schemas.microsoft.com/office/drawing/2014/main" id="{D0FAC482-74B7-4088-AAFB-E3EC474F26FE}"/>
              </a:ext>
            </a:extLst>
          </p:cNvPr>
          <p:cNvSpPr>
            <a:spLocks xmlns:a="http://schemas.openxmlformats.org/drawingml/2006/main" noGrp="1"/>
          </p:cNvSpPr>
          <p:nvPr/>
        </p:nvSpPr>
        <p:spPr>
          <a:xfrm xmlns:a="http://schemas.openxmlformats.org/drawingml/2006/main">
            <a:off x="1003459" y="787718"/>
            <a:ext cx="0" cy="87630"/>
          </a:xfrm>
          <a:prstGeom xmlns:a="http://schemas.openxmlformats.org/drawingml/2006/main" prst="line">
            <a:avLst/>
          </a:prstGeom>
          <a:noFill xmlns:a="http://schemas.openxmlformats.org/drawingml/2006/main"/>
          <a:ln xmlns:a="http://schemas.openxmlformats.org/drawingml/2006/main" w="21908">
            <a:solidFill>
              <a:srgbClr val="59C7D1"/>
            </a:solidFill>
            <a:prstDash val="solid"/>
          </a:ln>
        </p:spPr>
      </p:sp>
      <p:sp>
        <p:nvSpPr>
          <p:cNvPr id="6" name="">
            <a:extLst xmlns:a="http://schemas.openxmlformats.org/drawingml/2006/main">
              <a:ext uri="{FF2B5EF4-FFF2-40B4-BE49-F238E27FC236}">
                <a16:creationId xmlns:a16="http://schemas.microsoft.com/office/drawing/2014/main" id="{7FF0FF09-DCF3-498E-8B2D-4AC41F83D3B0}"/>
              </a:ext>
            </a:extLst>
          </p:cNvPr>
          <p:cNvSpPr>
            <a:spLocks xmlns:a="http://schemas.openxmlformats.org/drawingml/2006/main" noGrp="1"/>
          </p:cNvSpPr>
          <p:nvPr/>
        </p:nvSpPr>
        <p:spPr>
          <a:xfrm xmlns:a="http://schemas.openxmlformats.org/drawingml/2006/main">
            <a:off x="1003459" y="787718"/>
            <a:ext cx="43815" cy="0"/>
          </a:xfrm>
          <a:prstGeom xmlns:a="http://schemas.openxmlformats.org/drawingml/2006/main" prst="line">
            <a:avLst/>
          </a:prstGeom>
          <a:noFill xmlns:a="http://schemas.openxmlformats.org/drawingml/2006/main"/>
          <a:ln xmlns:a="http://schemas.openxmlformats.org/drawingml/2006/main" w="21908">
            <a:solidFill>
              <a:srgbClr val="59C7D1"/>
            </a:solidFill>
            <a:prstDash val="solid"/>
          </a:ln>
        </p:spPr>
      </p:sp>
      <p:sp>
        <p:nvSpPr>
          <p:cNvPr id="7" name="">
            <a:extLst xmlns:a="http://schemas.openxmlformats.org/drawingml/2006/main">
              <a:ext uri="{FF2B5EF4-FFF2-40B4-BE49-F238E27FC236}">
                <a16:creationId xmlns:a16="http://schemas.microsoft.com/office/drawing/2014/main" id="{BC7B24CE-35BE-4EE6-A0FC-F57BFEDCAC1C}"/>
              </a:ext>
            </a:extLst>
          </p:cNvPr>
          <p:cNvSpPr>
            <a:spLocks xmlns:a="http://schemas.openxmlformats.org/drawingml/2006/main" noGrp="1"/>
          </p:cNvSpPr>
          <p:nvPr/>
        </p:nvSpPr>
        <p:spPr>
          <a:xfrm xmlns:a="http://schemas.openxmlformats.org/drawingml/2006/main">
            <a:off x="1047274" y="787718"/>
            <a:ext cx="0" cy="153352"/>
          </a:xfrm>
          <a:prstGeom xmlns:a="http://schemas.openxmlformats.org/drawingml/2006/main" prst="line">
            <a:avLst/>
          </a:prstGeom>
          <a:noFill xmlns:a="http://schemas.openxmlformats.org/drawingml/2006/main"/>
          <a:ln xmlns:a="http://schemas.openxmlformats.org/drawingml/2006/main" w="21908">
            <a:solidFill>
              <a:srgbClr val="59C7D1"/>
            </a:solidFill>
            <a:prstDash val="solid"/>
          </a:ln>
        </p:spPr>
      </p:sp>
      <p:sp>
        <p:nvSpPr>
          <p:cNvPr id="8" name="">
            <a:extLst xmlns:a="http://schemas.openxmlformats.org/drawingml/2006/main">
              <a:ext uri="{FF2B5EF4-FFF2-40B4-BE49-F238E27FC236}">
                <a16:creationId xmlns:a16="http://schemas.microsoft.com/office/drawing/2014/main" id="{2BF4C86C-94A2-4A0F-B744-225AF0FDBF3E}"/>
              </a:ext>
            </a:extLst>
          </p:cNvPr>
          <p:cNvSpPr>
            <a:spLocks xmlns:a="http://schemas.openxmlformats.org/drawingml/2006/main" noGrp="1"/>
          </p:cNvSpPr>
          <p:nvPr/>
        </p:nvSpPr>
        <p:spPr>
          <a:xfrm xmlns:a="http://schemas.openxmlformats.org/drawingml/2006/main">
            <a:off x="1047274" y="941070"/>
            <a:ext cx="65723" cy="0"/>
          </a:xfrm>
          <a:prstGeom xmlns:a="http://schemas.openxmlformats.org/drawingml/2006/main" prst="line">
            <a:avLst/>
          </a:prstGeom>
          <a:noFill xmlns:a="http://schemas.openxmlformats.org/drawingml/2006/main"/>
          <a:ln xmlns:a="http://schemas.openxmlformats.org/drawingml/2006/main" w="21908">
            <a:solidFill>
              <a:srgbClr val="59C7D1"/>
            </a:solidFill>
            <a:prstDash val="solid"/>
          </a:ln>
        </p:spPr>
      </p:sp>
      <p:sp>
        <p:nvSpPr>
          <p:cNvPr id="9" name="">
            <a:extLst xmlns:a="http://schemas.openxmlformats.org/drawingml/2006/main">
              <a:ext uri="{FF2B5EF4-FFF2-40B4-BE49-F238E27FC236}">
                <a16:creationId xmlns:a16="http://schemas.microsoft.com/office/drawing/2014/main" id="{60F00444-F8A8-43E0-930F-CDF94C269402}"/>
              </a:ext>
            </a:extLst>
          </p:cNvPr>
          <p:cNvSpPr>
            <a:spLocks xmlns:a="http://schemas.openxmlformats.org/drawingml/2006/main" noGrp="1"/>
          </p:cNvSpPr>
          <p:nvPr/>
        </p:nvSpPr>
        <p:spPr>
          <a:xfrm xmlns:a="http://schemas.openxmlformats.org/drawingml/2006/main">
            <a:off x="1112996" y="875348"/>
            <a:ext cx="0" cy="65722"/>
          </a:xfrm>
          <a:prstGeom xmlns:a="http://schemas.openxmlformats.org/drawingml/2006/main" prst="line">
            <a:avLst/>
          </a:prstGeom>
          <a:noFill xmlns:a="http://schemas.openxmlformats.org/drawingml/2006/main"/>
          <a:ln xmlns:a="http://schemas.openxmlformats.org/drawingml/2006/main" w="21908">
            <a:solidFill>
              <a:srgbClr val="59C7D1"/>
            </a:solidFill>
            <a:prstDash val="solid"/>
          </a:ln>
        </p:spPr>
      </p:sp>
      <p:sp>
        <p:nvSpPr>
          <p:cNvPr id="10" name="">
            <a:extLst xmlns:a="http://schemas.openxmlformats.org/drawingml/2006/main">
              <a:ext uri="{FF2B5EF4-FFF2-40B4-BE49-F238E27FC236}">
                <a16:creationId xmlns:a16="http://schemas.microsoft.com/office/drawing/2014/main" id="{FF733BBE-D605-4ED8-8FD0-00E1A1509C74}"/>
              </a:ext>
            </a:extLst>
          </p:cNvPr>
          <p:cNvSpPr>
            <a:spLocks xmlns:a="http://schemas.openxmlformats.org/drawingml/2006/main" noGrp="1"/>
          </p:cNvSpPr>
          <p:nvPr/>
        </p:nvSpPr>
        <p:spPr>
          <a:xfrm xmlns:a="http://schemas.openxmlformats.org/drawingml/2006/main">
            <a:off x="1112996" y="875348"/>
            <a:ext cx="43815" cy="0"/>
          </a:xfrm>
          <a:prstGeom xmlns:a="http://schemas.openxmlformats.org/drawingml/2006/main" prst="line">
            <a:avLst/>
          </a:prstGeom>
          <a:noFill xmlns:a="http://schemas.openxmlformats.org/drawingml/2006/main"/>
          <a:ln xmlns:a="http://schemas.openxmlformats.org/drawingml/2006/main" w="21908">
            <a:solidFill>
              <a:srgbClr val="59C7D1"/>
            </a:solidFill>
            <a:prstDash val="solid"/>
          </a:ln>
        </p:spPr>
      </p:sp>
      <p:sp>
        <p:nvSpPr>
          <p:cNvPr id="11" name="">
            <a:extLst xmlns:a="http://schemas.openxmlformats.org/drawingml/2006/main">
              <a:ext uri="{FF2B5EF4-FFF2-40B4-BE49-F238E27FC236}">
                <a16:creationId xmlns:a16="http://schemas.microsoft.com/office/drawing/2014/main" id="{CA65A3E5-1690-423D-91F6-0FEE378D157C}"/>
              </a:ext>
            </a:extLst>
          </p:cNvPr>
          <p:cNvSpPr>
            <a:spLocks xmlns:a="http://schemas.openxmlformats.org/drawingml/2006/main" noGrp="1"/>
          </p:cNvSpPr>
          <p:nvPr/>
        </p:nvSpPr>
        <p:spPr>
          <a:xfrm xmlns:a="http://schemas.openxmlformats.org/drawingml/2006/main">
            <a:off x="685800" y="1485900"/>
            <a:ext cx="60960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5100" b="1" i="0">
                <a:solidFill>
                  <a:srgbClr val="FFFFFF"/>
                </a:solidFill>
              </a:defRPr>
            </a:pPr>
            <a:r>
              <a:rPr sz="5100" b="1" i="0">
                <a:solidFill>
                  <a:srgbClr val="FFFFFF"/>
                </a:solidFill>
              </a:rPr>
              <a:t>PERISAI</a:t>
            </a:r>
          </a:p>
        </p:txBody>
      </p:sp>
      <p:sp>
        <p:nvSpPr>
          <p:cNvPr id="12" name="">
            <a:extLst xmlns:a="http://schemas.openxmlformats.org/drawingml/2006/main">
              <a:ext uri="{FF2B5EF4-FFF2-40B4-BE49-F238E27FC236}">
                <a16:creationId xmlns:a16="http://schemas.microsoft.com/office/drawing/2014/main" id="{C7524491-965A-42BD-946E-B4B261F4ADA0}"/>
              </a:ext>
            </a:extLst>
          </p:cNvPr>
          <p:cNvSpPr>
            <a:spLocks xmlns:a="http://schemas.openxmlformats.org/drawingml/2006/main" noGrp="1"/>
          </p:cNvSpPr>
          <p:nvPr/>
        </p:nvSpPr>
        <p:spPr>
          <a:xfrm xmlns:a="http://schemas.openxmlformats.org/drawingml/2006/main">
            <a:off x="704850" y="2324100"/>
            <a:ext cx="8001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i="0">
                <a:solidFill>
                  <a:srgbClr val="FF4B51"/>
                </a:solidFill>
              </a:defRPr>
            </a:pPr>
            <a:r>
              <a:rPr sz="2850" b="1" i="0">
                <a:solidFill>
                  <a:srgbClr val="FF4B51"/>
                </a:solidFill>
              </a:rPr>
              <a:t>Bringing Critical Care to Every Island.</a:t>
            </a:r>
          </a:p>
        </p:txBody>
      </p:sp>
      <p:sp>
        <p:nvSpPr>
          <p:cNvPr id="13" name="">
            <a:extLst xmlns:a="http://schemas.openxmlformats.org/drawingml/2006/main">
              <a:ext uri="{FF2B5EF4-FFF2-40B4-BE49-F238E27FC236}">
                <a16:creationId xmlns:a16="http://schemas.microsoft.com/office/drawing/2014/main" id="{2A8CFE0C-F9E9-4B09-9552-2020A5B5F3A1}"/>
              </a:ext>
            </a:extLst>
          </p:cNvPr>
          <p:cNvSpPr>
            <a:spLocks xmlns:a="http://schemas.openxmlformats.org/drawingml/2006/main" noGrp="1"/>
          </p:cNvSpPr>
          <p:nvPr/>
        </p:nvSpPr>
        <p:spPr>
          <a:xfrm xmlns:a="http://schemas.openxmlformats.org/drawingml/2006/main">
            <a:off x="704850" y="3181350"/>
            <a:ext cx="7239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0" i="0">
                <a:solidFill>
                  <a:srgbClr val="C9D5DD"/>
                </a:solidFill>
              </a:defRPr>
            </a:pPr>
            <a:r>
              <a:rPr sz="1875" b="0" i="0">
                <a:solidFill>
                  <a:srgbClr val="C9D5DD"/>
                </a:solidFill>
              </a:rPr>
              <a:t>Partner to validate the care model, safety case, pilot geography and commercial pathway.</a:t>
            </a:r>
          </a:p>
        </p:txBody>
      </p:sp>
      <p:sp>
        <p:nvSpPr>
          <p:cNvPr id="14" name="">
            <a:extLst xmlns:a="http://schemas.openxmlformats.org/drawingml/2006/main">
              <a:ext uri="{FF2B5EF4-FFF2-40B4-BE49-F238E27FC236}">
                <a16:creationId xmlns:a16="http://schemas.microsoft.com/office/drawing/2014/main" id="{B3799369-C32C-4079-9055-203B2157690A}"/>
              </a:ext>
            </a:extLst>
          </p:cNvPr>
          <p:cNvSpPr>
            <a:spLocks xmlns:a="http://schemas.openxmlformats.org/drawingml/2006/main" noGrp="1"/>
          </p:cNvSpPr>
          <p:nvPr/>
        </p:nvSpPr>
        <p:spPr>
          <a:xfrm xmlns:a="http://schemas.openxmlformats.org/drawingml/2006/main">
            <a:off x="704850" y="4210050"/>
            <a:ext cx="2095500" cy="2667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15" name="">
            <a:extLst xmlns:a="http://schemas.openxmlformats.org/drawingml/2006/main">
              <a:ext uri="{FF2B5EF4-FFF2-40B4-BE49-F238E27FC236}">
                <a16:creationId xmlns:a16="http://schemas.microsoft.com/office/drawing/2014/main" id="{C496801E-9955-48BD-8AAC-30D32FC77C8A}"/>
              </a:ext>
            </a:extLst>
          </p:cNvPr>
          <p:cNvSpPr>
            <a:spLocks xmlns:a="http://schemas.openxmlformats.org/drawingml/2006/main" noGrp="1"/>
          </p:cNvSpPr>
          <p:nvPr/>
        </p:nvSpPr>
        <p:spPr>
          <a:xfrm xmlns:a="http://schemas.openxmlformats.org/drawingml/2006/main">
            <a:off x="800100" y="4257675"/>
            <a:ext cx="1905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PARTNER WITH PERISAI</a:t>
            </a:r>
          </a:p>
        </p:txBody>
      </p:sp>
      <p:sp>
        <p:nvSpPr>
          <p:cNvPr id="16" name="">
            <a:extLst xmlns:a="http://schemas.openxmlformats.org/drawingml/2006/main">
              <a:ext uri="{FF2B5EF4-FFF2-40B4-BE49-F238E27FC236}">
                <a16:creationId xmlns:a16="http://schemas.microsoft.com/office/drawing/2014/main" id="{7E88D3D6-34AD-40C8-A560-A81D1FD78BC1}"/>
              </a:ext>
            </a:extLst>
          </p:cNvPr>
          <p:cNvSpPr>
            <a:spLocks xmlns:a="http://schemas.openxmlformats.org/drawingml/2006/main" noGrp="1"/>
          </p:cNvSpPr>
          <p:nvPr/>
        </p:nvSpPr>
        <p:spPr>
          <a:xfrm xmlns:a="http://schemas.openxmlformats.org/drawingml/2006/main">
            <a:off x="704850" y="4762500"/>
            <a:ext cx="8763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i="0">
                <a:solidFill>
                  <a:srgbClr val="FFFFFF"/>
                </a:solidFill>
              </a:defRPr>
            </a:pPr>
            <a:r>
              <a:rPr sz="1275" b="1" i="0">
                <a:solidFill>
                  <a:srgbClr val="FFFFFF"/>
                </a:solidFill>
              </a:rPr>
              <a:t>EXPLORE THE NETWORK   /   VALIDATE A PILOT   /   BUILD THE PARTNERSHIP</a:t>
            </a:r>
          </a:p>
        </p:txBody>
      </p:sp>
      <p:sp>
        <p:nvSpPr>
          <p:cNvPr id="17" name="">
            <a:extLst xmlns:a="http://schemas.openxmlformats.org/drawingml/2006/main">
              <a:ext uri="{FF2B5EF4-FFF2-40B4-BE49-F238E27FC236}">
                <a16:creationId xmlns:a16="http://schemas.microsoft.com/office/drawing/2014/main" id="{11FD550A-C735-4D9B-9E4B-9FADB67BBBB4}"/>
              </a:ext>
            </a:extLst>
          </p:cNvPr>
          <p:cNvSpPr>
            <a:spLocks xmlns:a="http://schemas.openxmlformats.org/drawingml/2006/main" noGrp="1"/>
          </p:cNvSpPr>
          <p:nvPr/>
        </p:nvSpPr>
        <p:spPr>
          <a:xfrm xmlns:a="http://schemas.openxmlformats.org/drawingml/2006/main">
            <a:off x="7886700" y="3249930"/>
            <a:ext cx="400050" cy="10477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8" name="">
            <a:extLst xmlns:a="http://schemas.openxmlformats.org/drawingml/2006/main">
              <a:ext uri="{FF2B5EF4-FFF2-40B4-BE49-F238E27FC236}">
                <a16:creationId xmlns:a16="http://schemas.microsoft.com/office/drawing/2014/main" id="{D0F6C8A7-6A9E-40DF-9A35-42C5317B3E7F}"/>
              </a:ext>
            </a:extLst>
          </p:cNvPr>
          <p:cNvSpPr>
            <a:spLocks xmlns:a="http://schemas.openxmlformats.org/drawingml/2006/main" noGrp="1"/>
          </p:cNvSpPr>
          <p:nvPr/>
        </p:nvSpPr>
        <p:spPr>
          <a:xfrm xmlns:a="http://schemas.openxmlformats.org/drawingml/2006/main">
            <a:off x="8058150" y="3121343"/>
            <a:ext cx="304800" cy="8572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9" name="">
            <a:extLst xmlns:a="http://schemas.openxmlformats.org/drawingml/2006/main">
              <a:ext uri="{FF2B5EF4-FFF2-40B4-BE49-F238E27FC236}">
                <a16:creationId xmlns:a16="http://schemas.microsoft.com/office/drawing/2014/main" id="{9226948F-4C2F-47BB-AB60-5480728B3495}"/>
              </a:ext>
            </a:extLst>
          </p:cNvPr>
          <p:cNvSpPr>
            <a:spLocks xmlns:a="http://schemas.openxmlformats.org/drawingml/2006/main" noGrp="1"/>
          </p:cNvSpPr>
          <p:nvPr/>
        </p:nvSpPr>
        <p:spPr>
          <a:xfrm xmlns:a="http://schemas.openxmlformats.org/drawingml/2006/main">
            <a:off x="8229600" y="3301365"/>
            <a:ext cx="59055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0" name="">
            <a:extLst xmlns:a="http://schemas.openxmlformats.org/drawingml/2006/main">
              <a:ext uri="{FF2B5EF4-FFF2-40B4-BE49-F238E27FC236}">
                <a16:creationId xmlns:a16="http://schemas.microsoft.com/office/drawing/2014/main" id="{A87426C4-64E8-46BD-BB21-FC9D7192BEA2}"/>
              </a:ext>
            </a:extLst>
          </p:cNvPr>
          <p:cNvSpPr>
            <a:spLocks xmlns:a="http://schemas.openxmlformats.org/drawingml/2006/main" noGrp="1"/>
          </p:cNvSpPr>
          <p:nvPr/>
        </p:nvSpPr>
        <p:spPr>
          <a:xfrm xmlns:a="http://schemas.openxmlformats.org/drawingml/2006/main">
            <a:off x="8469630" y="3275648"/>
            <a:ext cx="8001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1" name="">
            <a:extLst xmlns:a="http://schemas.openxmlformats.org/drawingml/2006/main">
              <a:ext uri="{FF2B5EF4-FFF2-40B4-BE49-F238E27FC236}">
                <a16:creationId xmlns:a16="http://schemas.microsoft.com/office/drawing/2014/main" id="{03A5FD35-759C-42F5-8564-4640F75240F7}"/>
              </a:ext>
            </a:extLst>
          </p:cNvPr>
          <p:cNvSpPr>
            <a:spLocks xmlns:a="http://schemas.openxmlformats.org/drawingml/2006/main" noGrp="1"/>
          </p:cNvSpPr>
          <p:nvPr/>
        </p:nvSpPr>
        <p:spPr>
          <a:xfrm xmlns:a="http://schemas.openxmlformats.org/drawingml/2006/main">
            <a:off x="8881110" y="3069908"/>
            <a:ext cx="209550" cy="52387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2" name="">
            <a:extLst xmlns:a="http://schemas.openxmlformats.org/drawingml/2006/main">
              <a:ext uri="{FF2B5EF4-FFF2-40B4-BE49-F238E27FC236}">
                <a16:creationId xmlns:a16="http://schemas.microsoft.com/office/drawing/2014/main" id="{3C35D6D2-6D2C-4788-A533-8186DB21F4B6}"/>
              </a:ext>
            </a:extLst>
          </p:cNvPr>
          <p:cNvSpPr>
            <a:spLocks xmlns:a="http://schemas.openxmlformats.org/drawingml/2006/main" noGrp="1"/>
          </p:cNvSpPr>
          <p:nvPr/>
        </p:nvSpPr>
        <p:spPr>
          <a:xfrm xmlns:a="http://schemas.openxmlformats.org/drawingml/2006/main">
            <a:off x="9052560" y="2889885"/>
            <a:ext cx="266700" cy="23812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3" name="">
            <a:extLst xmlns:a="http://schemas.openxmlformats.org/drawingml/2006/main">
              <a:ext uri="{FF2B5EF4-FFF2-40B4-BE49-F238E27FC236}">
                <a16:creationId xmlns:a16="http://schemas.microsoft.com/office/drawing/2014/main" id="{CFB6B13B-C542-4A2D-80F5-86362CD2E578}"/>
              </a:ext>
            </a:extLst>
          </p:cNvPr>
          <p:cNvSpPr>
            <a:spLocks xmlns:a="http://schemas.openxmlformats.org/drawingml/2006/main" noGrp="1"/>
          </p:cNvSpPr>
          <p:nvPr/>
        </p:nvSpPr>
        <p:spPr>
          <a:xfrm xmlns:a="http://schemas.openxmlformats.org/drawingml/2006/main">
            <a:off x="9155430" y="3301365"/>
            <a:ext cx="400050" cy="952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4" name="">
            <a:extLst xmlns:a="http://schemas.openxmlformats.org/drawingml/2006/main">
              <a:ext uri="{FF2B5EF4-FFF2-40B4-BE49-F238E27FC236}">
                <a16:creationId xmlns:a16="http://schemas.microsoft.com/office/drawing/2014/main" id="{9A463206-3F31-453C-80C1-9F2564017B10}"/>
              </a:ext>
            </a:extLst>
          </p:cNvPr>
          <p:cNvSpPr>
            <a:spLocks xmlns:a="http://schemas.openxmlformats.org/drawingml/2006/main" noGrp="1"/>
          </p:cNvSpPr>
          <p:nvPr/>
        </p:nvSpPr>
        <p:spPr>
          <a:xfrm xmlns:a="http://schemas.openxmlformats.org/drawingml/2006/main">
            <a:off x="9361170" y="2992755"/>
            <a:ext cx="257175" cy="1714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5" name="">
            <a:extLst xmlns:a="http://schemas.openxmlformats.org/drawingml/2006/main">
              <a:ext uri="{FF2B5EF4-FFF2-40B4-BE49-F238E27FC236}">
                <a16:creationId xmlns:a16="http://schemas.microsoft.com/office/drawing/2014/main" id="{9DFCA4AB-4759-4F74-B85A-BB85A4F35BB9}"/>
              </a:ext>
            </a:extLst>
          </p:cNvPr>
          <p:cNvSpPr>
            <a:spLocks xmlns:a="http://schemas.openxmlformats.org/drawingml/2006/main" noGrp="1"/>
          </p:cNvSpPr>
          <p:nvPr/>
        </p:nvSpPr>
        <p:spPr>
          <a:xfrm xmlns:a="http://schemas.openxmlformats.org/drawingml/2006/main">
            <a:off x="9498330" y="3172778"/>
            <a:ext cx="180975" cy="4572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6" name="">
            <a:extLst xmlns:a="http://schemas.openxmlformats.org/drawingml/2006/main">
              <a:ext uri="{FF2B5EF4-FFF2-40B4-BE49-F238E27FC236}">
                <a16:creationId xmlns:a16="http://schemas.microsoft.com/office/drawing/2014/main" id="{9B05EE8D-1A91-45E6-8B6A-820D74422398}"/>
              </a:ext>
            </a:extLst>
          </p:cNvPr>
          <p:cNvSpPr>
            <a:spLocks xmlns:a="http://schemas.openxmlformats.org/drawingml/2006/main" noGrp="1"/>
          </p:cNvSpPr>
          <p:nvPr/>
        </p:nvSpPr>
        <p:spPr>
          <a:xfrm xmlns:a="http://schemas.openxmlformats.org/drawingml/2006/main">
            <a:off x="9669780" y="2889885"/>
            <a:ext cx="114300" cy="1714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7" name="">
            <a:extLst xmlns:a="http://schemas.openxmlformats.org/drawingml/2006/main">
              <a:ext uri="{FF2B5EF4-FFF2-40B4-BE49-F238E27FC236}">
                <a16:creationId xmlns:a16="http://schemas.microsoft.com/office/drawing/2014/main" id="{A8593BDE-F813-49C0-8EAD-AD56AFE72D33}"/>
              </a:ext>
            </a:extLst>
          </p:cNvPr>
          <p:cNvSpPr>
            <a:spLocks xmlns:a="http://schemas.openxmlformats.org/drawingml/2006/main" noGrp="1"/>
          </p:cNvSpPr>
          <p:nvPr/>
        </p:nvSpPr>
        <p:spPr>
          <a:xfrm xmlns:a="http://schemas.openxmlformats.org/drawingml/2006/main">
            <a:off x="9841230" y="3069908"/>
            <a:ext cx="17145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8" name="">
            <a:extLst xmlns:a="http://schemas.openxmlformats.org/drawingml/2006/main">
              <a:ext uri="{FF2B5EF4-FFF2-40B4-BE49-F238E27FC236}">
                <a16:creationId xmlns:a16="http://schemas.microsoft.com/office/drawing/2014/main" id="{C754EABC-A0B2-4F2F-BFB1-1BE3B373FE96}"/>
              </a:ext>
            </a:extLst>
          </p:cNvPr>
          <p:cNvSpPr>
            <a:spLocks xmlns:a="http://schemas.openxmlformats.org/drawingml/2006/main" noGrp="1"/>
          </p:cNvSpPr>
          <p:nvPr/>
        </p:nvSpPr>
        <p:spPr>
          <a:xfrm xmlns:a="http://schemas.openxmlformats.org/drawingml/2006/main">
            <a:off x="10012680" y="2889885"/>
            <a:ext cx="152400" cy="2095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9" name="">
            <a:extLst xmlns:a="http://schemas.openxmlformats.org/drawingml/2006/main">
              <a:ext uri="{FF2B5EF4-FFF2-40B4-BE49-F238E27FC236}">
                <a16:creationId xmlns:a16="http://schemas.microsoft.com/office/drawing/2014/main" id="{46303D0D-7804-42BB-968B-90664827518A}"/>
              </a:ext>
            </a:extLst>
          </p:cNvPr>
          <p:cNvSpPr>
            <a:spLocks xmlns:a="http://schemas.openxmlformats.org/drawingml/2006/main" noGrp="1"/>
          </p:cNvSpPr>
          <p:nvPr/>
        </p:nvSpPr>
        <p:spPr>
          <a:xfrm xmlns:a="http://schemas.openxmlformats.org/drawingml/2006/main">
            <a:off x="10184130" y="3095625"/>
            <a:ext cx="209550" cy="10477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0" name="">
            <a:extLst xmlns:a="http://schemas.openxmlformats.org/drawingml/2006/main">
              <a:ext uri="{FF2B5EF4-FFF2-40B4-BE49-F238E27FC236}">
                <a16:creationId xmlns:a16="http://schemas.microsoft.com/office/drawing/2014/main" id="{7F86BF7E-005E-4658-85EE-1293C962EBA3}"/>
              </a:ext>
            </a:extLst>
          </p:cNvPr>
          <p:cNvSpPr>
            <a:spLocks xmlns:a="http://schemas.openxmlformats.org/drawingml/2006/main" noGrp="1"/>
          </p:cNvSpPr>
          <p:nvPr/>
        </p:nvSpPr>
        <p:spPr>
          <a:xfrm xmlns:a="http://schemas.openxmlformats.org/drawingml/2006/main">
            <a:off x="10355580" y="2787015"/>
            <a:ext cx="171450" cy="16192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1" name="">
            <a:extLst xmlns:a="http://schemas.openxmlformats.org/drawingml/2006/main">
              <a:ext uri="{FF2B5EF4-FFF2-40B4-BE49-F238E27FC236}">
                <a16:creationId xmlns:a16="http://schemas.microsoft.com/office/drawing/2014/main" id="{D5FBB782-31DA-4C7A-ABD8-ECB3FDAEFB02}"/>
              </a:ext>
            </a:extLst>
          </p:cNvPr>
          <p:cNvSpPr>
            <a:spLocks xmlns:a="http://schemas.openxmlformats.org/drawingml/2006/main" noGrp="1"/>
          </p:cNvSpPr>
          <p:nvPr/>
        </p:nvSpPr>
        <p:spPr>
          <a:xfrm xmlns:a="http://schemas.openxmlformats.org/drawingml/2006/main">
            <a:off x="10527030" y="2992755"/>
            <a:ext cx="247650" cy="1333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2" name="">
            <a:extLst xmlns:a="http://schemas.openxmlformats.org/drawingml/2006/main">
              <a:ext uri="{FF2B5EF4-FFF2-40B4-BE49-F238E27FC236}">
                <a16:creationId xmlns:a16="http://schemas.microsoft.com/office/drawing/2014/main" id="{34135540-9773-4A14-AFD2-B560E1E65A53}"/>
              </a:ext>
            </a:extLst>
          </p:cNvPr>
          <p:cNvSpPr>
            <a:spLocks xmlns:a="http://schemas.openxmlformats.org/drawingml/2006/main" noGrp="1"/>
          </p:cNvSpPr>
          <p:nvPr/>
        </p:nvSpPr>
        <p:spPr>
          <a:xfrm xmlns:a="http://schemas.openxmlformats.org/drawingml/2006/main">
            <a:off x="10698480" y="2812733"/>
            <a:ext cx="742950" cy="1905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3" name="">
            <a:extLst xmlns:a="http://schemas.openxmlformats.org/drawingml/2006/main">
              <a:ext uri="{FF2B5EF4-FFF2-40B4-BE49-F238E27FC236}">
                <a16:creationId xmlns:a16="http://schemas.microsoft.com/office/drawing/2014/main" id="{EAA77B5A-FC34-4BEF-9F60-0F61839A8F1B}"/>
              </a:ext>
            </a:extLst>
          </p:cNvPr>
          <p:cNvSpPr>
            <a:spLocks xmlns:a="http://schemas.openxmlformats.org/drawingml/2006/main" noGrp="1"/>
          </p:cNvSpPr>
          <p:nvPr/>
        </p:nvSpPr>
        <p:spPr>
          <a:xfrm xmlns:a="http://schemas.openxmlformats.org/drawingml/2006/main">
            <a:off x="10801350" y="3147060"/>
            <a:ext cx="590550" cy="1524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4" name="">
            <a:extLst xmlns:a="http://schemas.openxmlformats.org/drawingml/2006/main">
              <a:ext uri="{FF2B5EF4-FFF2-40B4-BE49-F238E27FC236}">
                <a16:creationId xmlns:a16="http://schemas.microsoft.com/office/drawing/2014/main" id="{C90EEF9B-1D4B-4790-BF2F-AE6B8E06DC2A}"/>
              </a:ext>
            </a:extLst>
          </p:cNvPr>
          <p:cNvSpPr>
            <a:spLocks xmlns:a="http://schemas.openxmlformats.org/drawingml/2006/main" noGrp="1"/>
          </p:cNvSpPr>
          <p:nvPr/>
        </p:nvSpPr>
        <p:spPr>
          <a:xfrm xmlns:a="http://schemas.openxmlformats.org/drawingml/2006/main">
            <a:off x="10904220" y="3301365"/>
            <a:ext cx="36195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5" name="">
            <a:extLst xmlns:a="http://schemas.openxmlformats.org/drawingml/2006/main">
              <a:ext uri="{FF2B5EF4-FFF2-40B4-BE49-F238E27FC236}">
                <a16:creationId xmlns:a16="http://schemas.microsoft.com/office/drawing/2014/main" id="{219D68C4-1D9B-434A-A745-45ACBD7555C1}"/>
              </a:ext>
            </a:extLst>
          </p:cNvPr>
          <p:cNvSpPr>
            <a:spLocks xmlns:a="http://schemas.openxmlformats.org/drawingml/2006/main" noGrp="1"/>
          </p:cNvSpPr>
          <p:nvPr/>
        </p:nvSpPr>
        <p:spPr>
          <a:xfrm xmlns:a="http://schemas.openxmlformats.org/drawingml/2006/main">
            <a:off x="10218420" y="3378518"/>
            <a:ext cx="114300" cy="762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6" name="">
            <a:extLst xmlns:a="http://schemas.openxmlformats.org/drawingml/2006/main">
              <a:ext uri="{FF2B5EF4-FFF2-40B4-BE49-F238E27FC236}">
                <a16:creationId xmlns:a16="http://schemas.microsoft.com/office/drawing/2014/main" id="{5F3E67DC-40A8-49A2-88E5-8418AB930F90}"/>
              </a:ext>
            </a:extLst>
          </p:cNvPr>
          <p:cNvSpPr>
            <a:spLocks xmlns:a="http://schemas.openxmlformats.org/drawingml/2006/main" noGrp="1"/>
          </p:cNvSpPr>
          <p:nvPr/>
        </p:nvSpPr>
        <p:spPr>
          <a:xfrm xmlns:a="http://schemas.openxmlformats.org/drawingml/2006/main">
            <a:off x="9772650" y="3404235"/>
            <a:ext cx="95250" cy="762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37" name="">
            <a:extLst xmlns:a="http://schemas.openxmlformats.org/drawingml/2006/main">
              <a:ext uri="{FF2B5EF4-FFF2-40B4-BE49-F238E27FC236}">
                <a16:creationId xmlns:a16="http://schemas.microsoft.com/office/drawing/2014/main" id="{760E1B9C-F767-4FBB-AEB5-F2D2156F385B}"/>
              </a:ext>
            </a:extLst>
          </p:cNvPr>
          <p:cNvSpPr>
            <a:spLocks xmlns:a="http://schemas.openxmlformats.org/drawingml/2006/main" noGrp="1"/>
          </p:cNvSpPr>
          <p:nvPr/>
        </p:nvSpPr>
        <p:spPr>
          <a:xfrm xmlns:a="http://schemas.openxmlformats.org/drawingml/2006/main">
            <a:off x="8332470" y="304419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38" name="">
            <a:extLst xmlns:a="http://schemas.openxmlformats.org/drawingml/2006/main">
              <a:ext uri="{FF2B5EF4-FFF2-40B4-BE49-F238E27FC236}">
                <a16:creationId xmlns:a16="http://schemas.microsoft.com/office/drawing/2014/main" id="{4BC52E8F-5840-4DF8-86A6-F0425CA1AFC1}"/>
              </a:ext>
            </a:extLst>
          </p:cNvPr>
          <p:cNvSpPr>
            <a:spLocks xmlns:a="http://schemas.openxmlformats.org/drawingml/2006/main" noGrp="1"/>
          </p:cNvSpPr>
          <p:nvPr/>
        </p:nvSpPr>
        <p:spPr>
          <a:xfrm xmlns:a="http://schemas.openxmlformats.org/drawingml/2006/main">
            <a:off x="8949690" y="3429953"/>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39" name="">
            <a:extLst xmlns:a="http://schemas.openxmlformats.org/drawingml/2006/main">
              <a:ext uri="{FF2B5EF4-FFF2-40B4-BE49-F238E27FC236}">
                <a16:creationId xmlns:a16="http://schemas.microsoft.com/office/drawing/2014/main" id="{90732DBA-3FD8-4EBF-9ED4-3888018AD600}"/>
              </a:ext>
            </a:extLst>
          </p:cNvPr>
          <p:cNvSpPr>
            <a:spLocks xmlns:a="http://schemas.openxmlformats.org/drawingml/2006/main" noGrp="1"/>
          </p:cNvSpPr>
          <p:nvPr/>
        </p:nvSpPr>
        <p:spPr>
          <a:xfrm xmlns:a="http://schemas.openxmlformats.org/drawingml/2006/main">
            <a:off x="9292590" y="3404235"/>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0" name="">
            <a:extLst xmlns:a="http://schemas.openxmlformats.org/drawingml/2006/main">
              <a:ext uri="{FF2B5EF4-FFF2-40B4-BE49-F238E27FC236}">
                <a16:creationId xmlns:a16="http://schemas.microsoft.com/office/drawing/2014/main" id="{0E68B191-82C5-43D9-9F02-0F698A7EB1C0}"/>
              </a:ext>
            </a:extLst>
          </p:cNvPr>
          <p:cNvSpPr>
            <a:spLocks xmlns:a="http://schemas.openxmlformats.org/drawingml/2006/main" noGrp="1"/>
          </p:cNvSpPr>
          <p:nvPr/>
        </p:nvSpPr>
        <p:spPr>
          <a:xfrm xmlns:a="http://schemas.openxmlformats.org/drawingml/2006/main">
            <a:off x="9601200" y="3532823"/>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1" name="">
            <a:extLst xmlns:a="http://schemas.openxmlformats.org/drawingml/2006/main">
              <a:ext uri="{FF2B5EF4-FFF2-40B4-BE49-F238E27FC236}">
                <a16:creationId xmlns:a16="http://schemas.microsoft.com/office/drawing/2014/main" id="{CE4C3EB2-A090-48A9-975D-CE2AF103B9F7}"/>
              </a:ext>
            </a:extLst>
          </p:cNvPr>
          <p:cNvSpPr>
            <a:spLocks xmlns:a="http://schemas.openxmlformats.org/drawingml/2006/main" noGrp="1"/>
          </p:cNvSpPr>
          <p:nvPr/>
        </p:nvSpPr>
        <p:spPr>
          <a:xfrm xmlns:a="http://schemas.openxmlformats.org/drawingml/2006/main">
            <a:off x="9806940" y="294132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2" name="">
            <a:extLst xmlns:a="http://schemas.openxmlformats.org/drawingml/2006/main">
              <a:ext uri="{FF2B5EF4-FFF2-40B4-BE49-F238E27FC236}">
                <a16:creationId xmlns:a16="http://schemas.microsoft.com/office/drawing/2014/main" id="{7FBC8F78-B4C6-4189-8FDB-836EA8B6B03B}"/>
              </a:ext>
            </a:extLst>
          </p:cNvPr>
          <p:cNvSpPr>
            <a:spLocks xmlns:a="http://schemas.openxmlformats.org/drawingml/2006/main" noGrp="1"/>
          </p:cNvSpPr>
          <p:nvPr/>
        </p:nvSpPr>
        <p:spPr>
          <a:xfrm xmlns:a="http://schemas.openxmlformats.org/drawingml/2006/main">
            <a:off x="10184130" y="2812733"/>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3" name="">
            <a:extLst xmlns:a="http://schemas.openxmlformats.org/drawingml/2006/main">
              <a:ext uri="{FF2B5EF4-FFF2-40B4-BE49-F238E27FC236}">
                <a16:creationId xmlns:a16="http://schemas.microsoft.com/office/drawing/2014/main" id="{37A42A6C-4C72-4DE9-932E-84A621F206AF}"/>
              </a:ext>
            </a:extLst>
          </p:cNvPr>
          <p:cNvSpPr>
            <a:spLocks xmlns:a="http://schemas.openxmlformats.org/drawingml/2006/main" noGrp="1"/>
          </p:cNvSpPr>
          <p:nvPr/>
        </p:nvSpPr>
        <p:spPr>
          <a:xfrm xmlns:a="http://schemas.openxmlformats.org/drawingml/2006/main">
            <a:off x="10355580" y="3301365"/>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4" name="">
            <a:extLst xmlns:a="http://schemas.openxmlformats.org/drawingml/2006/main">
              <a:ext uri="{FF2B5EF4-FFF2-40B4-BE49-F238E27FC236}">
                <a16:creationId xmlns:a16="http://schemas.microsoft.com/office/drawing/2014/main" id="{269CB313-6491-47D2-9D39-75602144EFAD}"/>
              </a:ext>
            </a:extLst>
          </p:cNvPr>
          <p:cNvSpPr>
            <a:spLocks xmlns:a="http://schemas.openxmlformats.org/drawingml/2006/main" noGrp="1"/>
          </p:cNvSpPr>
          <p:nvPr/>
        </p:nvSpPr>
        <p:spPr>
          <a:xfrm xmlns:a="http://schemas.openxmlformats.org/drawingml/2006/main">
            <a:off x="10835640" y="2992755"/>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5" name="">
            <a:extLst xmlns:a="http://schemas.openxmlformats.org/drawingml/2006/main">
              <a:ext uri="{FF2B5EF4-FFF2-40B4-BE49-F238E27FC236}">
                <a16:creationId xmlns:a16="http://schemas.microsoft.com/office/drawing/2014/main" id="{AF3EB3BE-2B20-4852-82A5-6BAB010A5974}"/>
              </a:ext>
            </a:extLst>
          </p:cNvPr>
          <p:cNvSpPr>
            <a:spLocks xmlns:a="http://schemas.openxmlformats.org/drawingml/2006/main" noGrp="1"/>
          </p:cNvSpPr>
          <p:nvPr/>
        </p:nvSpPr>
        <p:spPr>
          <a:xfrm xmlns:a="http://schemas.openxmlformats.org/drawingml/2006/main">
            <a:off x="9841230" y="3609975"/>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6" name="">
            <a:extLst xmlns:a="http://schemas.openxmlformats.org/drawingml/2006/main">
              <a:ext uri="{FF2B5EF4-FFF2-40B4-BE49-F238E27FC236}">
                <a16:creationId xmlns:a16="http://schemas.microsoft.com/office/drawing/2014/main" id="{B2593797-6D1F-4CD2-A4F8-49117EDE94A1}"/>
              </a:ext>
            </a:extLst>
          </p:cNvPr>
          <p:cNvSpPr>
            <a:spLocks xmlns:a="http://schemas.openxmlformats.org/drawingml/2006/main" noGrp="1"/>
          </p:cNvSpPr>
          <p:nvPr/>
        </p:nvSpPr>
        <p:spPr>
          <a:xfrm xmlns:a="http://schemas.openxmlformats.org/drawingml/2006/main">
            <a:off x="704850" y="5495925"/>
            <a:ext cx="20002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i="0">
                <a:solidFill>
                  <a:srgbClr val="F0A646"/>
                </a:solidFill>
              </a:defRPr>
            </a:pPr>
            <a:r>
              <a:rPr sz="975" b="1" i="0">
                <a:solidFill>
                  <a:srgbClr val="F0A646"/>
                </a:solidFill>
              </a:rPr>
              <a:t>CONCEPT DISCLAIMER</a:t>
            </a:r>
          </a:p>
        </p:txBody>
      </p:sp>
      <p:sp>
        <p:nvSpPr>
          <p:cNvPr id="47" name="">
            <a:extLst xmlns:a="http://schemas.openxmlformats.org/drawingml/2006/main">
              <a:ext uri="{FF2B5EF4-FFF2-40B4-BE49-F238E27FC236}">
                <a16:creationId xmlns:a16="http://schemas.microsoft.com/office/drawing/2014/main" id="{B25E0BEC-FB7F-4026-8841-0364FBD6F20C}"/>
              </a:ext>
            </a:extLst>
          </p:cNvPr>
          <p:cNvSpPr>
            <a:spLocks xmlns:a="http://schemas.openxmlformats.org/drawingml/2006/main" noGrp="1"/>
          </p:cNvSpPr>
          <p:nvPr/>
        </p:nvSpPr>
        <p:spPr>
          <a:xfrm xmlns:a="http://schemas.openxmlformats.org/drawingml/2006/main">
            <a:off x="704850" y="5743575"/>
            <a:ext cx="10287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0" i="0">
                <a:solidFill>
                  <a:srgbClr val="C9D5DD"/>
                </a:solidFill>
              </a:defRPr>
            </a:pPr>
            <a:r>
              <a:rPr sz="975" b="0" i="0">
                <a:solidFill>
                  <a:srgbClr val="C9D5DD"/>
                </a:solidFill>
              </a:rPr>
              <a:t>PERISAI is a strategic concept. Aircraft configurations, routes, fleet, economics, response times, partnerships and capabilities are illustrative unless explicitly verified. Implementation requires aviation certification, medical governance, regulatory approval, OEM validation, infrastructure, insurance and operating partners. This is not a government policy document or official program.</a:t>
            </a:r>
          </a:p>
        </p:txBody>
      </p:sp>
      <p:sp>
        <p:nvSpPr>
          <p:cNvPr id="48" name="">
            <a:extLst xmlns:a="http://schemas.openxmlformats.org/drawingml/2006/main">
              <a:ext uri="{FF2B5EF4-FFF2-40B4-BE49-F238E27FC236}">
                <a16:creationId xmlns:a16="http://schemas.microsoft.com/office/drawing/2014/main" id="{9AEF3BC4-92FA-49B3-AAFB-40072F131243}"/>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30</a:t>
            </a:r>
          </a:p>
        </p:txBody>
      </p:sp>
    </p:spTree>
    <p:extLst>
      <p:ext uri="{BB962C8B-B14F-4D97-AF65-F5344CB8AC3E}">
        <p14:creationId xmlns:p14="http://schemas.microsoft.com/office/powerpoint/2010/main" val="1595265774"/>
      </p:ext>
    </p:extLst>
  </p:cSld>
</p:sld>
</file>

<file path=ppt/slides/slide4.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52" name="">
            <a:extLst xmlns:a="http://schemas.openxmlformats.org/drawingml/2006/main">
              <a:ext uri="{FF2B5EF4-FFF2-40B4-BE49-F238E27FC236}">
                <a16:creationId xmlns:a16="http://schemas.microsoft.com/office/drawing/2014/main" id="{5B298691-5233-4AD6-8A50-DD80DA7DED32}"/>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83EEA73B-8498-4FFF-80CF-CAC31CB09468}"/>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INDONESIA'S ARCHIPELAGIC CHALLENGE</a:t>
            </a:r>
          </a:p>
        </p:txBody>
      </p:sp>
      <p:sp>
        <p:nvSpPr>
          <p:cNvPr id="3" name="">
            <a:extLst xmlns:a="http://schemas.openxmlformats.org/drawingml/2006/main">
              <a:ext uri="{FF2B5EF4-FFF2-40B4-BE49-F238E27FC236}">
                <a16:creationId xmlns:a16="http://schemas.microsoft.com/office/drawing/2014/main" id="{FA7AA022-E4AD-4692-9CC9-FA6A2EB234E1}"/>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One country demands more than one access model.</a:t>
            </a:r>
          </a:p>
        </p:txBody>
      </p:sp>
      <p:sp>
        <p:nvSpPr>
          <p:cNvPr id="4" name="">
            <a:extLst xmlns:a="http://schemas.openxmlformats.org/drawingml/2006/main">
              <a:ext uri="{FF2B5EF4-FFF2-40B4-BE49-F238E27FC236}">
                <a16:creationId xmlns:a16="http://schemas.microsoft.com/office/drawing/2014/main" id="{49175E9C-84A2-40BA-B923-83DAEABCDC81}"/>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08F75DB5-0DEA-4A0A-BA61-A533F324F8BA}"/>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A50028B4-08CB-49DE-962D-1E90BD6C8810}"/>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INDONESIA'S ARCHIPELAGIC CHALLENGE</a:t>
            </a:r>
          </a:p>
        </p:txBody>
      </p:sp>
      <p:sp>
        <p:nvSpPr>
          <p:cNvPr id="7" name="">
            <a:extLst xmlns:a="http://schemas.openxmlformats.org/drawingml/2006/main">
              <a:ext uri="{FF2B5EF4-FFF2-40B4-BE49-F238E27FC236}">
                <a16:creationId xmlns:a16="http://schemas.microsoft.com/office/drawing/2014/main" id="{378421CA-5442-43DA-886F-1D06D1A2B6F6}"/>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04</a:t>
            </a:r>
          </a:p>
        </p:txBody>
      </p:sp>
      <p:sp>
        <p:nvSpPr>
          <p:cNvPr id="8" name="">
            <a:extLst xmlns:a="http://schemas.openxmlformats.org/drawingml/2006/main">
              <a:ext uri="{FF2B5EF4-FFF2-40B4-BE49-F238E27FC236}">
                <a16:creationId xmlns:a16="http://schemas.microsoft.com/office/drawing/2014/main" id="{C02290AA-904E-4B9D-AB10-87E8B8825107}"/>
              </a:ext>
            </a:extLst>
          </p:cNvPr>
          <p:cNvSpPr>
            <a:spLocks xmlns:a="http://schemas.openxmlformats.org/drawingml/2006/main" noGrp="1"/>
          </p:cNvSpPr>
          <p:nvPr/>
        </p:nvSpPr>
        <p:spPr>
          <a:xfrm xmlns:a="http://schemas.openxmlformats.org/drawingml/2006/main">
            <a:off x="876300" y="3762375"/>
            <a:ext cx="10363200" cy="0"/>
          </a:xfrm>
          <a:prstGeom xmlns:a="http://schemas.openxmlformats.org/drawingml/2006/main" prst="line">
            <a:avLst/>
          </a:prstGeom>
          <a:noFill xmlns:a="http://schemas.openxmlformats.org/drawingml/2006/main"/>
          <a:ln xmlns:a="http://schemas.openxmlformats.org/drawingml/2006/main" w="19050">
            <a:solidFill>
              <a:srgbClr val="16364C"/>
            </a:solidFill>
            <a:prstDash val="dash"/>
          </a:ln>
        </p:spPr>
      </p:sp>
      <p:sp>
        <p:nvSpPr>
          <p:cNvPr id="9" name="">
            <a:extLst xmlns:a="http://schemas.openxmlformats.org/drawingml/2006/main">
              <a:ext uri="{FF2B5EF4-FFF2-40B4-BE49-F238E27FC236}">
                <a16:creationId xmlns:a16="http://schemas.microsoft.com/office/drawing/2014/main" id="{84017059-A094-40F4-9916-EF12D94541C5}"/>
              </a:ext>
            </a:extLst>
          </p:cNvPr>
          <p:cNvSpPr>
            <a:spLocks xmlns:a="http://schemas.openxmlformats.org/drawingml/2006/main" noGrp="1"/>
          </p:cNvSpPr>
          <p:nvPr/>
        </p:nvSpPr>
        <p:spPr>
          <a:xfrm xmlns:a="http://schemas.openxmlformats.org/drawingml/2006/main">
            <a:off x="1247775" y="3444240"/>
            <a:ext cx="400050" cy="10477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0" name="">
            <a:extLst xmlns:a="http://schemas.openxmlformats.org/drawingml/2006/main">
              <a:ext uri="{FF2B5EF4-FFF2-40B4-BE49-F238E27FC236}">
                <a16:creationId xmlns:a16="http://schemas.microsoft.com/office/drawing/2014/main" id="{3E3A3560-AAA7-4D03-9112-483902C82980}"/>
              </a:ext>
            </a:extLst>
          </p:cNvPr>
          <p:cNvSpPr>
            <a:spLocks xmlns:a="http://schemas.openxmlformats.org/drawingml/2006/main" noGrp="1"/>
          </p:cNvSpPr>
          <p:nvPr/>
        </p:nvSpPr>
        <p:spPr>
          <a:xfrm xmlns:a="http://schemas.openxmlformats.org/drawingml/2006/main">
            <a:off x="1771650" y="3272790"/>
            <a:ext cx="304800" cy="8572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1" name="">
            <a:extLst xmlns:a="http://schemas.openxmlformats.org/drawingml/2006/main">
              <a:ext uri="{FF2B5EF4-FFF2-40B4-BE49-F238E27FC236}">
                <a16:creationId xmlns:a16="http://schemas.microsoft.com/office/drawing/2014/main" id="{4A29573F-1B19-4992-BD8A-F90E002CCAC0}"/>
              </a:ext>
            </a:extLst>
          </p:cNvPr>
          <p:cNvSpPr>
            <a:spLocks xmlns:a="http://schemas.openxmlformats.org/drawingml/2006/main" noGrp="1"/>
          </p:cNvSpPr>
          <p:nvPr/>
        </p:nvSpPr>
        <p:spPr>
          <a:xfrm xmlns:a="http://schemas.openxmlformats.org/drawingml/2006/main">
            <a:off x="2295525" y="3512820"/>
            <a:ext cx="59055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2" name="">
            <a:extLst xmlns:a="http://schemas.openxmlformats.org/drawingml/2006/main">
              <a:ext uri="{FF2B5EF4-FFF2-40B4-BE49-F238E27FC236}">
                <a16:creationId xmlns:a16="http://schemas.microsoft.com/office/drawing/2014/main" id="{02E74D04-B1F6-4E3F-B696-1586ACA79109}"/>
              </a:ext>
            </a:extLst>
          </p:cNvPr>
          <p:cNvSpPr>
            <a:spLocks xmlns:a="http://schemas.openxmlformats.org/drawingml/2006/main" noGrp="1"/>
          </p:cNvSpPr>
          <p:nvPr/>
        </p:nvSpPr>
        <p:spPr>
          <a:xfrm xmlns:a="http://schemas.openxmlformats.org/drawingml/2006/main">
            <a:off x="3028950" y="3478530"/>
            <a:ext cx="80010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3" name="">
            <a:extLst xmlns:a="http://schemas.openxmlformats.org/drawingml/2006/main">
              <a:ext uri="{FF2B5EF4-FFF2-40B4-BE49-F238E27FC236}">
                <a16:creationId xmlns:a16="http://schemas.microsoft.com/office/drawing/2014/main" id="{7D947989-6EDF-4104-91E8-36124C1D02BF}"/>
              </a:ext>
            </a:extLst>
          </p:cNvPr>
          <p:cNvSpPr>
            <a:spLocks xmlns:a="http://schemas.openxmlformats.org/drawingml/2006/main" noGrp="1"/>
          </p:cNvSpPr>
          <p:nvPr/>
        </p:nvSpPr>
        <p:spPr>
          <a:xfrm xmlns:a="http://schemas.openxmlformats.org/drawingml/2006/main">
            <a:off x="4286250" y="3204210"/>
            <a:ext cx="209550" cy="52387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4" name="">
            <a:extLst xmlns:a="http://schemas.openxmlformats.org/drawingml/2006/main">
              <a:ext uri="{FF2B5EF4-FFF2-40B4-BE49-F238E27FC236}">
                <a16:creationId xmlns:a16="http://schemas.microsoft.com/office/drawing/2014/main" id="{0E98CA8B-21D8-44F4-B164-9D63BB39A68F}"/>
              </a:ext>
            </a:extLst>
          </p:cNvPr>
          <p:cNvSpPr>
            <a:spLocks xmlns:a="http://schemas.openxmlformats.org/drawingml/2006/main" noGrp="1"/>
          </p:cNvSpPr>
          <p:nvPr/>
        </p:nvSpPr>
        <p:spPr>
          <a:xfrm xmlns:a="http://schemas.openxmlformats.org/drawingml/2006/main">
            <a:off x="4810125" y="2964180"/>
            <a:ext cx="266700" cy="23812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5" name="">
            <a:extLst xmlns:a="http://schemas.openxmlformats.org/drawingml/2006/main">
              <a:ext uri="{FF2B5EF4-FFF2-40B4-BE49-F238E27FC236}">
                <a16:creationId xmlns:a16="http://schemas.microsoft.com/office/drawing/2014/main" id="{F70AA4C2-7B44-48F0-843A-011DF1EAF3CF}"/>
              </a:ext>
            </a:extLst>
          </p:cNvPr>
          <p:cNvSpPr>
            <a:spLocks xmlns:a="http://schemas.openxmlformats.org/drawingml/2006/main" noGrp="1"/>
          </p:cNvSpPr>
          <p:nvPr/>
        </p:nvSpPr>
        <p:spPr>
          <a:xfrm xmlns:a="http://schemas.openxmlformats.org/drawingml/2006/main">
            <a:off x="5124450" y="3512820"/>
            <a:ext cx="400050" cy="952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6" name="">
            <a:extLst xmlns:a="http://schemas.openxmlformats.org/drawingml/2006/main">
              <a:ext uri="{FF2B5EF4-FFF2-40B4-BE49-F238E27FC236}">
                <a16:creationId xmlns:a16="http://schemas.microsoft.com/office/drawing/2014/main" id="{976FE91B-551F-4299-A808-896F9372A7B0}"/>
              </a:ext>
            </a:extLst>
          </p:cNvPr>
          <p:cNvSpPr>
            <a:spLocks xmlns:a="http://schemas.openxmlformats.org/drawingml/2006/main" noGrp="1"/>
          </p:cNvSpPr>
          <p:nvPr/>
        </p:nvSpPr>
        <p:spPr>
          <a:xfrm xmlns:a="http://schemas.openxmlformats.org/drawingml/2006/main">
            <a:off x="5753100" y="3101340"/>
            <a:ext cx="257175" cy="1714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7" name="">
            <a:extLst xmlns:a="http://schemas.openxmlformats.org/drawingml/2006/main">
              <a:ext uri="{FF2B5EF4-FFF2-40B4-BE49-F238E27FC236}">
                <a16:creationId xmlns:a16="http://schemas.microsoft.com/office/drawing/2014/main" id="{4385209A-344B-4F9B-BA7C-77739B882AFD}"/>
              </a:ext>
            </a:extLst>
          </p:cNvPr>
          <p:cNvSpPr>
            <a:spLocks xmlns:a="http://schemas.openxmlformats.org/drawingml/2006/main" noGrp="1"/>
          </p:cNvSpPr>
          <p:nvPr/>
        </p:nvSpPr>
        <p:spPr>
          <a:xfrm xmlns:a="http://schemas.openxmlformats.org/drawingml/2006/main">
            <a:off x="6172200" y="3341370"/>
            <a:ext cx="180975" cy="4572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8" name="">
            <a:extLst xmlns:a="http://schemas.openxmlformats.org/drawingml/2006/main">
              <a:ext uri="{FF2B5EF4-FFF2-40B4-BE49-F238E27FC236}">
                <a16:creationId xmlns:a16="http://schemas.microsoft.com/office/drawing/2014/main" id="{68BFAE8E-93A9-4C9E-80F4-726BA677CD7C}"/>
              </a:ext>
            </a:extLst>
          </p:cNvPr>
          <p:cNvSpPr>
            <a:spLocks xmlns:a="http://schemas.openxmlformats.org/drawingml/2006/main" noGrp="1"/>
          </p:cNvSpPr>
          <p:nvPr/>
        </p:nvSpPr>
        <p:spPr>
          <a:xfrm xmlns:a="http://schemas.openxmlformats.org/drawingml/2006/main">
            <a:off x="6696075" y="2964180"/>
            <a:ext cx="114300" cy="1714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19" name="">
            <a:extLst xmlns:a="http://schemas.openxmlformats.org/drawingml/2006/main">
              <a:ext uri="{FF2B5EF4-FFF2-40B4-BE49-F238E27FC236}">
                <a16:creationId xmlns:a16="http://schemas.microsoft.com/office/drawing/2014/main" id="{21661EAA-CDD5-4CF1-A7AD-728FC09E640E}"/>
              </a:ext>
            </a:extLst>
          </p:cNvPr>
          <p:cNvSpPr>
            <a:spLocks xmlns:a="http://schemas.openxmlformats.org/drawingml/2006/main" noGrp="1"/>
          </p:cNvSpPr>
          <p:nvPr/>
        </p:nvSpPr>
        <p:spPr>
          <a:xfrm xmlns:a="http://schemas.openxmlformats.org/drawingml/2006/main">
            <a:off x="7219950" y="3204210"/>
            <a:ext cx="17145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0" name="">
            <a:extLst xmlns:a="http://schemas.openxmlformats.org/drawingml/2006/main">
              <a:ext uri="{FF2B5EF4-FFF2-40B4-BE49-F238E27FC236}">
                <a16:creationId xmlns:a16="http://schemas.microsoft.com/office/drawing/2014/main" id="{C8E29753-A675-4A81-945B-4F376511C67B}"/>
              </a:ext>
            </a:extLst>
          </p:cNvPr>
          <p:cNvSpPr>
            <a:spLocks xmlns:a="http://schemas.openxmlformats.org/drawingml/2006/main" noGrp="1"/>
          </p:cNvSpPr>
          <p:nvPr/>
        </p:nvSpPr>
        <p:spPr>
          <a:xfrm xmlns:a="http://schemas.openxmlformats.org/drawingml/2006/main">
            <a:off x="7743825" y="2964180"/>
            <a:ext cx="152400" cy="2095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1" name="">
            <a:extLst xmlns:a="http://schemas.openxmlformats.org/drawingml/2006/main">
              <a:ext uri="{FF2B5EF4-FFF2-40B4-BE49-F238E27FC236}">
                <a16:creationId xmlns:a16="http://schemas.microsoft.com/office/drawing/2014/main" id="{F3BEA7DB-131B-4279-A7AE-7373B8004D9B}"/>
              </a:ext>
            </a:extLst>
          </p:cNvPr>
          <p:cNvSpPr>
            <a:spLocks xmlns:a="http://schemas.openxmlformats.org/drawingml/2006/main" noGrp="1"/>
          </p:cNvSpPr>
          <p:nvPr/>
        </p:nvSpPr>
        <p:spPr>
          <a:xfrm xmlns:a="http://schemas.openxmlformats.org/drawingml/2006/main">
            <a:off x="8267700" y="3238500"/>
            <a:ext cx="209550" cy="10477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2" name="">
            <a:extLst xmlns:a="http://schemas.openxmlformats.org/drawingml/2006/main">
              <a:ext uri="{FF2B5EF4-FFF2-40B4-BE49-F238E27FC236}">
                <a16:creationId xmlns:a16="http://schemas.microsoft.com/office/drawing/2014/main" id="{ACEF2833-40C3-4770-9F53-65C884E2735A}"/>
              </a:ext>
            </a:extLst>
          </p:cNvPr>
          <p:cNvSpPr>
            <a:spLocks xmlns:a="http://schemas.openxmlformats.org/drawingml/2006/main" noGrp="1"/>
          </p:cNvSpPr>
          <p:nvPr/>
        </p:nvSpPr>
        <p:spPr>
          <a:xfrm xmlns:a="http://schemas.openxmlformats.org/drawingml/2006/main">
            <a:off x="8791575" y="2827020"/>
            <a:ext cx="171450" cy="161925"/>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3" name="">
            <a:extLst xmlns:a="http://schemas.openxmlformats.org/drawingml/2006/main">
              <a:ext uri="{FF2B5EF4-FFF2-40B4-BE49-F238E27FC236}">
                <a16:creationId xmlns:a16="http://schemas.microsoft.com/office/drawing/2014/main" id="{770AD31D-D28E-43B2-8972-911BF6996C4D}"/>
              </a:ext>
            </a:extLst>
          </p:cNvPr>
          <p:cNvSpPr>
            <a:spLocks xmlns:a="http://schemas.openxmlformats.org/drawingml/2006/main" noGrp="1"/>
          </p:cNvSpPr>
          <p:nvPr/>
        </p:nvSpPr>
        <p:spPr>
          <a:xfrm xmlns:a="http://schemas.openxmlformats.org/drawingml/2006/main">
            <a:off x="9315450" y="3101340"/>
            <a:ext cx="247650" cy="13335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4" name="">
            <a:extLst xmlns:a="http://schemas.openxmlformats.org/drawingml/2006/main">
              <a:ext uri="{FF2B5EF4-FFF2-40B4-BE49-F238E27FC236}">
                <a16:creationId xmlns:a16="http://schemas.microsoft.com/office/drawing/2014/main" id="{755CE6C4-A26D-4C00-BFC8-3CA0D6FF99AE}"/>
              </a:ext>
            </a:extLst>
          </p:cNvPr>
          <p:cNvSpPr>
            <a:spLocks xmlns:a="http://schemas.openxmlformats.org/drawingml/2006/main" noGrp="1"/>
          </p:cNvSpPr>
          <p:nvPr/>
        </p:nvSpPr>
        <p:spPr>
          <a:xfrm xmlns:a="http://schemas.openxmlformats.org/drawingml/2006/main">
            <a:off x="9839325" y="2861310"/>
            <a:ext cx="742950" cy="1905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5" name="">
            <a:extLst xmlns:a="http://schemas.openxmlformats.org/drawingml/2006/main">
              <a:ext uri="{FF2B5EF4-FFF2-40B4-BE49-F238E27FC236}">
                <a16:creationId xmlns:a16="http://schemas.microsoft.com/office/drawing/2014/main" id="{43629C18-8EF7-4177-8581-13DA5476BDD8}"/>
              </a:ext>
            </a:extLst>
          </p:cNvPr>
          <p:cNvSpPr>
            <a:spLocks xmlns:a="http://schemas.openxmlformats.org/drawingml/2006/main" noGrp="1"/>
          </p:cNvSpPr>
          <p:nvPr/>
        </p:nvSpPr>
        <p:spPr>
          <a:xfrm xmlns:a="http://schemas.openxmlformats.org/drawingml/2006/main">
            <a:off x="10153650" y="3307080"/>
            <a:ext cx="590550" cy="1524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6" name="">
            <a:extLst xmlns:a="http://schemas.openxmlformats.org/drawingml/2006/main">
              <a:ext uri="{FF2B5EF4-FFF2-40B4-BE49-F238E27FC236}">
                <a16:creationId xmlns:a16="http://schemas.microsoft.com/office/drawing/2014/main" id="{8ED64F60-A6D8-4BF9-B4C9-5E63CCAC0388}"/>
              </a:ext>
            </a:extLst>
          </p:cNvPr>
          <p:cNvSpPr>
            <a:spLocks xmlns:a="http://schemas.openxmlformats.org/drawingml/2006/main" noGrp="1"/>
          </p:cNvSpPr>
          <p:nvPr/>
        </p:nvSpPr>
        <p:spPr>
          <a:xfrm xmlns:a="http://schemas.openxmlformats.org/drawingml/2006/main">
            <a:off x="10467975" y="3512820"/>
            <a:ext cx="361950" cy="1143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7" name="">
            <a:extLst xmlns:a="http://schemas.openxmlformats.org/drawingml/2006/main">
              <a:ext uri="{FF2B5EF4-FFF2-40B4-BE49-F238E27FC236}">
                <a16:creationId xmlns:a16="http://schemas.microsoft.com/office/drawing/2014/main" id="{F8569AB3-3756-41BD-B2CD-FE8B4C9215E8}"/>
              </a:ext>
            </a:extLst>
          </p:cNvPr>
          <p:cNvSpPr>
            <a:spLocks xmlns:a="http://schemas.openxmlformats.org/drawingml/2006/main" noGrp="1"/>
          </p:cNvSpPr>
          <p:nvPr/>
        </p:nvSpPr>
        <p:spPr>
          <a:xfrm xmlns:a="http://schemas.openxmlformats.org/drawingml/2006/main">
            <a:off x="8372475" y="3615690"/>
            <a:ext cx="114300" cy="762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8" name="">
            <a:extLst xmlns:a="http://schemas.openxmlformats.org/drawingml/2006/main">
              <a:ext uri="{FF2B5EF4-FFF2-40B4-BE49-F238E27FC236}">
                <a16:creationId xmlns:a16="http://schemas.microsoft.com/office/drawing/2014/main" id="{3BBDBA2D-1F49-4698-ACDD-5B0803FF5667}"/>
              </a:ext>
            </a:extLst>
          </p:cNvPr>
          <p:cNvSpPr>
            <a:spLocks xmlns:a="http://schemas.openxmlformats.org/drawingml/2006/main" noGrp="1"/>
          </p:cNvSpPr>
          <p:nvPr/>
        </p:nvSpPr>
        <p:spPr>
          <a:xfrm xmlns:a="http://schemas.openxmlformats.org/drawingml/2006/main">
            <a:off x="7010400" y="3649980"/>
            <a:ext cx="95250" cy="76200"/>
          </a:xfrm>
          <a:prstGeom xmlns:a="http://schemas.openxmlformats.org/drawingml/2006/main" prst="ellipse">
            <a:avLst/>
          </a:prstGeom>
          <a:solidFill xmlns:a="http://schemas.openxmlformats.org/drawingml/2006/main">
            <a:srgbClr val="0B4F71"/>
          </a:solidFill>
          <a:ln xmlns:a="http://schemas.openxmlformats.org/drawingml/2006/main" w="0">
            <a:solidFill>
              <a:srgbClr val="0B4F71"/>
            </a:solidFill>
            <a:prstDash val="solid"/>
          </a:ln>
        </p:spPr>
      </p:sp>
      <p:sp>
        <p:nvSpPr>
          <p:cNvPr id="29" name="">
            <a:extLst xmlns:a="http://schemas.openxmlformats.org/drawingml/2006/main">
              <a:ext uri="{FF2B5EF4-FFF2-40B4-BE49-F238E27FC236}">
                <a16:creationId xmlns:a16="http://schemas.microsoft.com/office/drawing/2014/main" id="{894DF8F1-3D31-4F16-AAA1-B8DDDB4AB6C3}"/>
              </a:ext>
            </a:extLst>
          </p:cNvPr>
          <p:cNvSpPr>
            <a:spLocks xmlns:a="http://schemas.openxmlformats.org/drawingml/2006/main" noGrp="1"/>
          </p:cNvSpPr>
          <p:nvPr/>
        </p:nvSpPr>
        <p:spPr>
          <a:xfrm xmlns:a="http://schemas.openxmlformats.org/drawingml/2006/main">
            <a:off x="2609850" y="316992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30" name="">
            <a:extLst xmlns:a="http://schemas.openxmlformats.org/drawingml/2006/main">
              <a:ext uri="{FF2B5EF4-FFF2-40B4-BE49-F238E27FC236}">
                <a16:creationId xmlns:a16="http://schemas.microsoft.com/office/drawing/2014/main" id="{7181B386-D6FC-4DEC-ABC9-3D6807DD370A}"/>
              </a:ext>
            </a:extLst>
          </p:cNvPr>
          <p:cNvSpPr>
            <a:spLocks xmlns:a="http://schemas.openxmlformats.org/drawingml/2006/main" noGrp="1"/>
          </p:cNvSpPr>
          <p:nvPr/>
        </p:nvSpPr>
        <p:spPr>
          <a:xfrm xmlns:a="http://schemas.openxmlformats.org/drawingml/2006/main">
            <a:off x="2247900" y="296037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Medan</a:t>
            </a:r>
          </a:p>
        </p:txBody>
      </p:sp>
      <p:sp>
        <p:nvSpPr>
          <p:cNvPr id="31" name="">
            <a:extLst xmlns:a="http://schemas.openxmlformats.org/drawingml/2006/main">
              <a:ext uri="{FF2B5EF4-FFF2-40B4-BE49-F238E27FC236}">
                <a16:creationId xmlns:a16="http://schemas.microsoft.com/office/drawing/2014/main" id="{8F35E452-5B91-4804-B741-3C4CDC6F1F36}"/>
              </a:ext>
            </a:extLst>
          </p:cNvPr>
          <p:cNvSpPr>
            <a:spLocks xmlns:a="http://schemas.openxmlformats.org/drawingml/2006/main" noGrp="1"/>
          </p:cNvSpPr>
          <p:nvPr/>
        </p:nvSpPr>
        <p:spPr>
          <a:xfrm xmlns:a="http://schemas.openxmlformats.org/drawingml/2006/main">
            <a:off x="4495800" y="368427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32" name="">
            <a:extLst xmlns:a="http://schemas.openxmlformats.org/drawingml/2006/main">
              <a:ext uri="{FF2B5EF4-FFF2-40B4-BE49-F238E27FC236}">
                <a16:creationId xmlns:a16="http://schemas.microsoft.com/office/drawing/2014/main" id="{4B5EAF7F-B48F-41BD-BE6D-604A37FA5D13}"/>
              </a:ext>
            </a:extLst>
          </p:cNvPr>
          <p:cNvSpPr>
            <a:spLocks xmlns:a="http://schemas.openxmlformats.org/drawingml/2006/main" noGrp="1"/>
          </p:cNvSpPr>
          <p:nvPr/>
        </p:nvSpPr>
        <p:spPr>
          <a:xfrm xmlns:a="http://schemas.openxmlformats.org/drawingml/2006/main">
            <a:off x="4133850" y="347472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Jakarta</a:t>
            </a:r>
          </a:p>
        </p:txBody>
      </p:sp>
      <p:sp>
        <p:nvSpPr>
          <p:cNvPr id="33" name="">
            <a:extLst xmlns:a="http://schemas.openxmlformats.org/drawingml/2006/main">
              <a:ext uri="{FF2B5EF4-FFF2-40B4-BE49-F238E27FC236}">
                <a16:creationId xmlns:a16="http://schemas.microsoft.com/office/drawing/2014/main" id="{9A6EB78A-AAF9-40E8-8925-FCA4C8E438FB}"/>
              </a:ext>
            </a:extLst>
          </p:cNvPr>
          <p:cNvSpPr>
            <a:spLocks xmlns:a="http://schemas.openxmlformats.org/drawingml/2006/main" noGrp="1"/>
          </p:cNvSpPr>
          <p:nvPr/>
        </p:nvSpPr>
        <p:spPr>
          <a:xfrm xmlns:a="http://schemas.openxmlformats.org/drawingml/2006/main">
            <a:off x="5543550" y="364998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34" name="">
            <a:extLst xmlns:a="http://schemas.openxmlformats.org/drawingml/2006/main">
              <a:ext uri="{FF2B5EF4-FFF2-40B4-BE49-F238E27FC236}">
                <a16:creationId xmlns:a16="http://schemas.microsoft.com/office/drawing/2014/main" id="{01EBCA92-FC98-4D60-926C-1402D6BC190F}"/>
              </a:ext>
            </a:extLst>
          </p:cNvPr>
          <p:cNvSpPr>
            <a:spLocks xmlns:a="http://schemas.openxmlformats.org/drawingml/2006/main" noGrp="1"/>
          </p:cNvSpPr>
          <p:nvPr/>
        </p:nvSpPr>
        <p:spPr>
          <a:xfrm xmlns:a="http://schemas.openxmlformats.org/drawingml/2006/main">
            <a:off x="5181600" y="344043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Surabaya</a:t>
            </a:r>
          </a:p>
        </p:txBody>
      </p:sp>
      <p:sp>
        <p:nvSpPr>
          <p:cNvPr id="35" name="">
            <a:extLst xmlns:a="http://schemas.openxmlformats.org/drawingml/2006/main">
              <a:ext uri="{FF2B5EF4-FFF2-40B4-BE49-F238E27FC236}">
                <a16:creationId xmlns:a16="http://schemas.microsoft.com/office/drawing/2014/main" id="{65ECE1CA-E93C-4B94-BD20-AE30735B18BF}"/>
              </a:ext>
            </a:extLst>
          </p:cNvPr>
          <p:cNvSpPr>
            <a:spLocks xmlns:a="http://schemas.openxmlformats.org/drawingml/2006/main" noGrp="1"/>
          </p:cNvSpPr>
          <p:nvPr/>
        </p:nvSpPr>
        <p:spPr>
          <a:xfrm xmlns:a="http://schemas.openxmlformats.org/drawingml/2006/main">
            <a:off x="6486525" y="382143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36" name="">
            <a:extLst xmlns:a="http://schemas.openxmlformats.org/drawingml/2006/main">
              <a:ext uri="{FF2B5EF4-FFF2-40B4-BE49-F238E27FC236}">
                <a16:creationId xmlns:a16="http://schemas.microsoft.com/office/drawing/2014/main" id="{3A8DF814-1565-4851-86AF-D67FEF110177}"/>
              </a:ext>
            </a:extLst>
          </p:cNvPr>
          <p:cNvSpPr>
            <a:spLocks xmlns:a="http://schemas.openxmlformats.org/drawingml/2006/main" noGrp="1"/>
          </p:cNvSpPr>
          <p:nvPr/>
        </p:nvSpPr>
        <p:spPr>
          <a:xfrm xmlns:a="http://schemas.openxmlformats.org/drawingml/2006/main">
            <a:off x="6124575" y="361188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Denpasar</a:t>
            </a:r>
          </a:p>
        </p:txBody>
      </p:sp>
      <p:sp>
        <p:nvSpPr>
          <p:cNvPr id="37" name="">
            <a:extLst xmlns:a="http://schemas.openxmlformats.org/drawingml/2006/main">
              <a:ext uri="{FF2B5EF4-FFF2-40B4-BE49-F238E27FC236}">
                <a16:creationId xmlns:a16="http://schemas.microsoft.com/office/drawing/2014/main" id="{637027AE-3A19-4864-B8B5-BA652D43CB71}"/>
              </a:ext>
            </a:extLst>
          </p:cNvPr>
          <p:cNvSpPr>
            <a:spLocks xmlns:a="http://schemas.openxmlformats.org/drawingml/2006/main" noGrp="1"/>
          </p:cNvSpPr>
          <p:nvPr/>
        </p:nvSpPr>
        <p:spPr>
          <a:xfrm xmlns:a="http://schemas.openxmlformats.org/drawingml/2006/main">
            <a:off x="7115175" y="303276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38" name="">
            <a:extLst xmlns:a="http://schemas.openxmlformats.org/drawingml/2006/main">
              <a:ext uri="{FF2B5EF4-FFF2-40B4-BE49-F238E27FC236}">
                <a16:creationId xmlns:a16="http://schemas.microsoft.com/office/drawing/2014/main" id="{8EF3AB7A-9B45-4AF3-9F74-C1383959AC05}"/>
              </a:ext>
            </a:extLst>
          </p:cNvPr>
          <p:cNvSpPr>
            <a:spLocks xmlns:a="http://schemas.openxmlformats.org/drawingml/2006/main" noGrp="1"/>
          </p:cNvSpPr>
          <p:nvPr/>
        </p:nvSpPr>
        <p:spPr>
          <a:xfrm xmlns:a="http://schemas.openxmlformats.org/drawingml/2006/main">
            <a:off x="6753225" y="282321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Makassar</a:t>
            </a:r>
          </a:p>
        </p:txBody>
      </p:sp>
      <p:sp>
        <p:nvSpPr>
          <p:cNvPr id="39" name="">
            <a:extLst xmlns:a="http://schemas.openxmlformats.org/drawingml/2006/main">
              <a:ext uri="{FF2B5EF4-FFF2-40B4-BE49-F238E27FC236}">
                <a16:creationId xmlns:a16="http://schemas.microsoft.com/office/drawing/2014/main" id="{A39BFC10-6DE4-403C-8DD5-C10FDF2EBC85}"/>
              </a:ext>
            </a:extLst>
          </p:cNvPr>
          <p:cNvSpPr>
            <a:spLocks xmlns:a="http://schemas.openxmlformats.org/drawingml/2006/main" noGrp="1"/>
          </p:cNvSpPr>
          <p:nvPr/>
        </p:nvSpPr>
        <p:spPr>
          <a:xfrm xmlns:a="http://schemas.openxmlformats.org/drawingml/2006/main">
            <a:off x="8267700" y="286131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0" name="">
            <a:extLst xmlns:a="http://schemas.openxmlformats.org/drawingml/2006/main">
              <a:ext uri="{FF2B5EF4-FFF2-40B4-BE49-F238E27FC236}">
                <a16:creationId xmlns:a16="http://schemas.microsoft.com/office/drawing/2014/main" id="{50D90652-31A2-47F1-A0C2-728112B222F7}"/>
              </a:ext>
            </a:extLst>
          </p:cNvPr>
          <p:cNvSpPr>
            <a:spLocks xmlns:a="http://schemas.openxmlformats.org/drawingml/2006/main" noGrp="1"/>
          </p:cNvSpPr>
          <p:nvPr/>
        </p:nvSpPr>
        <p:spPr>
          <a:xfrm xmlns:a="http://schemas.openxmlformats.org/drawingml/2006/main">
            <a:off x="7905750" y="265176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Manado</a:t>
            </a:r>
          </a:p>
        </p:txBody>
      </p:sp>
      <p:sp>
        <p:nvSpPr>
          <p:cNvPr id="41" name="">
            <a:extLst xmlns:a="http://schemas.openxmlformats.org/drawingml/2006/main">
              <a:ext uri="{FF2B5EF4-FFF2-40B4-BE49-F238E27FC236}">
                <a16:creationId xmlns:a16="http://schemas.microsoft.com/office/drawing/2014/main" id="{31856F97-3A1D-4D85-912C-39F7873AB0B8}"/>
              </a:ext>
            </a:extLst>
          </p:cNvPr>
          <p:cNvSpPr>
            <a:spLocks xmlns:a="http://schemas.openxmlformats.org/drawingml/2006/main" noGrp="1"/>
          </p:cNvSpPr>
          <p:nvPr/>
        </p:nvSpPr>
        <p:spPr>
          <a:xfrm xmlns:a="http://schemas.openxmlformats.org/drawingml/2006/main">
            <a:off x="8791575" y="351282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2" name="">
            <a:extLst xmlns:a="http://schemas.openxmlformats.org/drawingml/2006/main">
              <a:ext uri="{FF2B5EF4-FFF2-40B4-BE49-F238E27FC236}">
                <a16:creationId xmlns:a16="http://schemas.microsoft.com/office/drawing/2014/main" id="{6DD75A41-AD74-40F8-916E-ED695A86DE7C}"/>
              </a:ext>
            </a:extLst>
          </p:cNvPr>
          <p:cNvSpPr>
            <a:spLocks xmlns:a="http://schemas.openxmlformats.org/drawingml/2006/main" noGrp="1"/>
          </p:cNvSpPr>
          <p:nvPr/>
        </p:nvSpPr>
        <p:spPr>
          <a:xfrm xmlns:a="http://schemas.openxmlformats.org/drawingml/2006/main">
            <a:off x="8429625" y="330327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Ambon</a:t>
            </a:r>
          </a:p>
        </p:txBody>
      </p:sp>
      <p:sp>
        <p:nvSpPr>
          <p:cNvPr id="43" name="">
            <a:extLst xmlns:a="http://schemas.openxmlformats.org/drawingml/2006/main">
              <a:ext uri="{FF2B5EF4-FFF2-40B4-BE49-F238E27FC236}">
                <a16:creationId xmlns:a16="http://schemas.microsoft.com/office/drawing/2014/main" id="{1E09E4CB-6469-4C66-BA14-840B5AE67BE6}"/>
              </a:ext>
            </a:extLst>
          </p:cNvPr>
          <p:cNvSpPr>
            <a:spLocks xmlns:a="http://schemas.openxmlformats.org/drawingml/2006/main" noGrp="1"/>
          </p:cNvSpPr>
          <p:nvPr/>
        </p:nvSpPr>
        <p:spPr>
          <a:xfrm xmlns:a="http://schemas.openxmlformats.org/drawingml/2006/main">
            <a:off x="10258425" y="310134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4" name="">
            <a:extLst xmlns:a="http://schemas.openxmlformats.org/drawingml/2006/main">
              <a:ext uri="{FF2B5EF4-FFF2-40B4-BE49-F238E27FC236}">
                <a16:creationId xmlns:a16="http://schemas.microsoft.com/office/drawing/2014/main" id="{37543179-57E9-40CB-8038-29B45FB6C9C2}"/>
              </a:ext>
            </a:extLst>
          </p:cNvPr>
          <p:cNvSpPr>
            <a:spLocks xmlns:a="http://schemas.openxmlformats.org/drawingml/2006/main" noGrp="1"/>
          </p:cNvSpPr>
          <p:nvPr/>
        </p:nvSpPr>
        <p:spPr>
          <a:xfrm xmlns:a="http://schemas.openxmlformats.org/drawingml/2006/main">
            <a:off x="9896475" y="289179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Jayapura</a:t>
            </a:r>
          </a:p>
        </p:txBody>
      </p:sp>
      <p:sp>
        <p:nvSpPr>
          <p:cNvPr id="45" name="">
            <a:extLst xmlns:a="http://schemas.openxmlformats.org/drawingml/2006/main">
              <a:ext uri="{FF2B5EF4-FFF2-40B4-BE49-F238E27FC236}">
                <a16:creationId xmlns:a16="http://schemas.microsoft.com/office/drawing/2014/main" id="{53BED11F-9B7B-491C-9BF2-E50BB04EA2F7}"/>
              </a:ext>
            </a:extLst>
          </p:cNvPr>
          <p:cNvSpPr>
            <a:spLocks xmlns:a="http://schemas.openxmlformats.org/drawingml/2006/main" noGrp="1"/>
          </p:cNvSpPr>
          <p:nvPr/>
        </p:nvSpPr>
        <p:spPr>
          <a:xfrm xmlns:a="http://schemas.openxmlformats.org/drawingml/2006/main">
            <a:off x="7219950" y="3924300"/>
            <a:ext cx="95250" cy="95250"/>
          </a:xfrm>
          <a:prstGeom xmlns:a="http://schemas.openxmlformats.org/drawingml/2006/main" prst="ellipse">
            <a:avLst/>
          </a:prstGeom>
          <a:solidFill xmlns:a="http://schemas.openxmlformats.org/drawingml/2006/main">
            <a:srgbClr val="E31E24"/>
          </a:solidFill>
          <a:ln xmlns:a="http://schemas.openxmlformats.org/drawingml/2006/main" w="19050">
            <a:solidFill>
              <a:srgbClr val="FFFFFF"/>
            </a:solidFill>
            <a:prstDash val="solid"/>
          </a:ln>
        </p:spPr>
      </p:sp>
      <p:sp>
        <p:nvSpPr>
          <p:cNvPr id="46" name="">
            <a:extLst xmlns:a="http://schemas.openxmlformats.org/drawingml/2006/main">
              <a:ext uri="{FF2B5EF4-FFF2-40B4-BE49-F238E27FC236}">
                <a16:creationId xmlns:a16="http://schemas.microsoft.com/office/drawing/2014/main" id="{A919672F-A901-4B22-98CC-C8DAE3194F9E}"/>
              </a:ext>
            </a:extLst>
          </p:cNvPr>
          <p:cNvSpPr>
            <a:spLocks xmlns:a="http://schemas.openxmlformats.org/drawingml/2006/main" noGrp="1"/>
          </p:cNvSpPr>
          <p:nvPr/>
        </p:nvSpPr>
        <p:spPr>
          <a:xfrm xmlns:a="http://schemas.openxmlformats.org/drawingml/2006/main">
            <a:off x="6858000" y="3714750"/>
            <a:ext cx="9144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Kupang</a:t>
            </a:r>
          </a:p>
        </p:txBody>
      </p:sp>
      <p:sp>
        <p:nvSpPr>
          <p:cNvPr id="47" name="">
            <a:extLst xmlns:a="http://schemas.openxmlformats.org/drawingml/2006/main">
              <a:ext uri="{FF2B5EF4-FFF2-40B4-BE49-F238E27FC236}">
                <a16:creationId xmlns:a16="http://schemas.microsoft.com/office/drawing/2014/main" id="{CD8AB9E2-EFB0-4CBA-882D-B4F94C4A1F1E}"/>
              </a:ext>
            </a:extLst>
          </p:cNvPr>
          <p:cNvSpPr>
            <a:spLocks xmlns:a="http://schemas.openxmlformats.org/drawingml/2006/main" noGrp="1"/>
          </p:cNvSpPr>
          <p:nvPr/>
        </p:nvSpPr>
        <p:spPr>
          <a:xfrm xmlns:a="http://schemas.openxmlformats.org/drawingml/2006/main">
            <a:off x="723900" y="5048250"/>
            <a:ext cx="4476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i="0">
                <a:solidFill>
                  <a:srgbClr val="FF4B51"/>
                </a:solidFill>
              </a:defRPr>
            </a:pPr>
            <a:r>
              <a:rPr sz="1050" b="1" i="0">
                <a:solidFill>
                  <a:srgbClr val="FF4B51"/>
                </a:solidFill>
              </a:rPr>
              <a:t>PROPOSED HUBS / CONCEPTUAL NETWORK VISUAL</a:t>
            </a:r>
          </a:p>
        </p:txBody>
      </p:sp>
      <p:sp>
        <p:nvSpPr>
          <p:cNvPr id="48" name="">
            <a:extLst xmlns:a="http://schemas.openxmlformats.org/drawingml/2006/main">
              <a:ext uri="{FF2B5EF4-FFF2-40B4-BE49-F238E27FC236}">
                <a16:creationId xmlns:a16="http://schemas.microsoft.com/office/drawing/2014/main" id="{143114F0-AD93-4F8D-89F1-EF075ABBBFEE}"/>
              </a:ext>
            </a:extLst>
          </p:cNvPr>
          <p:cNvSpPr>
            <a:spLocks xmlns:a="http://schemas.openxmlformats.org/drawingml/2006/main" noGrp="1"/>
          </p:cNvSpPr>
          <p:nvPr/>
        </p:nvSpPr>
        <p:spPr>
          <a:xfrm xmlns:a="http://schemas.openxmlformats.org/drawingml/2006/main">
            <a:off x="723900" y="550545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National hub</a:t>
            </a:r>
          </a:p>
        </p:txBody>
      </p:sp>
      <p:sp>
        <p:nvSpPr>
          <p:cNvPr id="49" name="">
            <a:extLst xmlns:a="http://schemas.openxmlformats.org/drawingml/2006/main">
              <a:ext uri="{FF2B5EF4-FFF2-40B4-BE49-F238E27FC236}">
                <a16:creationId xmlns:a16="http://schemas.microsoft.com/office/drawing/2014/main" id="{D563B9A6-6444-4BC0-9B22-A0D26DD1B43D}"/>
              </a:ext>
            </a:extLst>
          </p:cNvPr>
          <p:cNvSpPr>
            <a:spLocks xmlns:a="http://schemas.openxmlformats.org/drawingml/2006/main" noGrp="1"/>
          </p:cNvSpPr>
          <p:nvPr/>
        </p:nvSpPr>
        <p:spPr>
          <a:xfrm xmlns:a="http://schemas.openxmlformats.org/drawingml/2006/main">
            <a:off x="2743200" y="5505450"/>
            <a:ext cx="2095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Regional aviation hubs</a:t>
            </a:r>
          </a:p>
        </p:txBody>
      </p:sp>
      <p:sp>
        <p:nvSpPr>
          <p:cNvPr id="50" name="">
            <a:extLst xmlns:a="http://schemas.openxmlformats.org/drawingml/2006/main">
              <a:ext uri="{FF2B5EF4-FFF2-40B4-BE49-F238E27FC236}">
                <a16:creationId xmlns:a16="http://schemas.microsoft.com/office/drawing/2014/main" id="{BFD62C72-32CA-4A88-B758-B792D050A84E}"/>
              </a:ext>
            </a:extLst>
          </p:cNvPr>
          <p:cNvSpPr>
            <a:spLocks xmlns:a="http://schemas.openxmlformats.org/drawingml/2006/main" noGrp="1"/>
          </p:cNvSpPr>
          <p:nvPr/>
        </p:nvSpPr>
        <p:spPr>
          <a:xfrm xmlns:a="http://schemas.openxmlformats.org/drawingml/2006/main">
            <a:off x="5524500" y="550545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Local landing infrastructure</a:t>
            </a:r>
          </a:p>
        </p:txBody>
      </p:sp>
      <p:sp>
        <p:nvSpPr>
          <p:cNvPr id="51" name="">
            <a:extLst xmlns:a="http://schemas.openxmlformats.org/drawingml/2006/main">
              <a:ext uri="{FF2B5EF4-FFF2-40B4-BE49-F238E27FC236}">
                <a16:creationId xmlns:a16="http://schemas.microsoft.com/office/drawing/2014/main" id="{532AD062-299E-4A60-B9E9-593A299EE7A6}"/>
              </a:ext>
            </a:extLst>
          </p:cNvPr>
          <p:cNvSpPr>
            <a:spLocks xmlns:a="http://schemas.openxmlformats.org/drawingml/2006/main" noGrp="1"/>
          </p:cNvSpPr>
          <p:nvPr/>
        </p:nvSpPr>
        <p:spPr>
          <a:xfrm xmlns:a="http://schemas.openxmlformats.org/drawingml/2006/main">
            <a:off x="8667750" y="5505450"/>
            <a:ext cx="2000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FFFFFF"/>
                </a:solidFill>
              </a:defRPr>
            </a:pPr>
            <a:r>
              <a:rPr sz="1350" b="1" i="0">
                <a:solidFill>
                  <a:srgbClr val="FFFFFF"/>
                </a:solidFill>
              </a:rPr>
              <a:t>Remote communities</a:t>
            </a:r>
          </a:p>
        </p:txBody>
      </p:sp>
    </p:spTree>
    <p:extLst>
      <p:ext uri="{BB962C8B-B14F-4D97-AF65-F5344CB8AC3E}">
        <p14:creationId xmlns:p14="http://schemas.microsoft.com/office/powerpoint/2010/main" val="229562605"/>
      </p:ext>
    </p:extLst>
  </p:cSld>
</p:sld>
</file>

<file path=ppt/slides/slide5.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5" name="">
            <a:extLst xmlns:a="http://schemas.openxmlformats.org/drawingml/2006/main">
              <a:ext uri="{FF2B5EF4-FFF2-40B4-BE49-F238E27FC236}">
                <a16:creationId xmlns:a16="http://schemas.microsoft.com/office/drawing/2014/main" id="{92E67376-BF98-4D6B-BF01-BE74BA41C14C}"/>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ED4B0B0F-00E1-4724-B14E-D0A556F90A87}"/>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URBAN TRAFFIC CHALLENGE</a:t>
            </a:r>
          </a:p>
        </p:txBody>
      </p:sp>
      <p:sp>
        <p:nvSpPr>
          <p:cNvPr id="3" name="">
            <a:extLst xmlns:a="http://schemas.openxmlformats.org/drawingml/2006/main">
              <a:ext uri="{FF2B5EF4-FFF2-40B4-BE49-F238E27FC236}">
                <a16:creationId xmlns:a16="http://schemas.microsoft.com/office/drawing/2014/main" id="{8FCFF73E-B317-4EDA-A35B-3490D4A61090}"/>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Air value depends on the whole care journey.</a:t>
            </a:r>
          </a:p>
        </p:txBody>
      </p:sp>
      <p:sp>
        <p:nvSpPr>
          <p:cNvPr id="4" name="">
            <a:extLst xmlns:a="http://schemas.openxmlformats.org/drawingml/2006/main">
              <a:ext uri="{FF2B5EF4-FFF2-40B4-BE49-F238E27FC236}">
                <a16:creationId xmlns:a16="http://schemas.microsoft.com/office/drawing/2014/main" id="{611500B5-343D-435A-8AF3-45A0AC61B18A}"/>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AC540C01-EABC-4ACE-848E-D046CD28B220}"/>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ED47E5B5-4361-472D-AA20-1A51717C2784}"/>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URBAN TRAFFIC CHALLENGE</a:t>
            </a:r>
          </a:p>
        </p:txBody>
      </p:sp>
      <p:sp>
        <p:nvSpPr>
          <p:cNvPr id="7" name="">
            <a:extLst xmlns:a="http://schemas.openxmlformats.org/drawingml/2006/main">
              <a:ext uri="{FF2B5EF4-FFF2-40B4-BE49-F238E27FC236}">
                <a16:creationId xmlns:a16="http://schemas.microsoft.com/office/drawing/2014/main" id="{A35C46C1-CF10-4848-8A0E-9D2B1B8DB0EA}"/>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05</a:t>
            </a:r>
          </a:p>
        </p:txBody>
      </p:sp>
      <p:sp>
        <p:nvSpPr>
          <p:cNvPr id="8" name="">
            <a:extLst xmlns:a="http://schemas.openxmlformats.org/drawingml/2006/main">
              <a:ext uri="{FF2B5EF4-FFF2-40B4-BE49-F238E27FC236}">
                <a16:creationId xmlns:a16="http://schemas.microsoft.com/office/drawing/2014/main" id="{EFFBD4B8-FA4E-4987-9E1C-192BB757E8FA}"/>
              </a:ext>
            </a:extLst>
          </p:cNvPr>
          <p:cNvSpPr>
            <a:spLocks xmlns:a="http://schemas.openxmlformats.org/drawingml/2006/main" noGrp="1"/>
          </p:cNvSpPr>
          <p:nvPr/>
        </p:nvSpPr>
        <p:spPr>
          <a:xfrm xmlns:a="http://schemas.openxmlformats.org/drawingml/2006/main">
            <a:off x="609600" y="1638300"/>
            <a:ext cx="2266950" cy="266700"/>
          </a:xfrm>
          <a:prstGeom xmlns:a="http://schemas.openxmlformats.org/drawingml/2006/main" prst="roundRect">
            <a:avLst>
              <a:gd name="adj" fmla="val 50000"/>
            </a:avLst>
          </a:prstGeom>
          <a:solidFill xmlns:a="http://schemas.openxmlformats.org/drawingml/2006/main">
            <a:srgbClr val="F0A646"/>
          </a:solidFill>
          <a:ln xmlns:a="http://schemas.openxmlformats.org/drawingml/2006/main" w="0">
            <a:solidFill>
              <a:srgbClr val="F0A646"/>
            </a:solidFill>
            <a:prstDash val="solid"/>
          </a:ln>
        </p:spPr>
      </p:sp>
      <p:sp>
        <p:nvSpPr>
          <p:cNvPr id="9" name="">
            <a:extLst xmlns:a="http://schemas.openxmlformats.org/drawingml/2006/main">
              <a:ext uri="{FF2B5EF4-FFF2-40B4-BE49-F238E27FC236}">
                <a16:creationId xmlns:a16="http://schemas.microsoft.com/office/drawing/2014/main" id="{8DF5F6F3-00B8-4DF0-8E22-50CC5BF6C698}"/>
              </a:ext>
            </a:extLst>
          </p:cNvPr>
          <p:cNvSpPr>
            <a:spLocks xmlns:a="http://schemas.openxmlformats.org/drawingml/2006/main" noGrp="1"/>
          </p:cNvSpPr>
          <p:nvPr/>
        </p:nvSpPr>
        <p:spPr>
          <a:xfrm xmlns:a="http://schemas.openxmlformats.org/drawingml/2006/main">
            <a:off x="704850" y="1685925"/>
            <a:ext cx="20764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071A2B"/>
                </a:solidFill>
              </a:defRPr>
            </a:pPr>
            <a:r>
              <a:rPr sz="1050" b="1" i="0">
                <a:solidFill>
                  <a:srgbClr val="071A2B"/>
                </a:solidFill>
              </a:rPr>
              <a:t>ILLUSTRATIVE SCENARIO</a:t>
            </a:r>
          </a:p>
        </p:txBody>
      </p:sp>
      <p:sp>
        <p:nvSpPr>
          <p:cNvPr id="10" name="">
            <a:extLst xmlns:a="http://schemas.openxmlformats.org/drawingml/2006/main">
              <a:ext uri="{FF2B5EF4-FFF2-40B4-BE49-F238E27FC236}">
                <a16:creationId xmlns:a16="http://schemas.microsoft.com/office/drawing/2014/main" id="{06FA35E2-5C0E-4685-A2AF-F2E406E15FB6}"/>
              </a:ext>
            </a:extLst>
          </p:cNvPr>
          <p:cNvSpPr>
            <a:spLocks xmlns:a="http://schemas.openxmlformats.org/drawingml/2006/main" noGrp="1"/>
          </p:cNvSpPr>
          <p:nvPr/>
        </p:nvSpPr>
        <p:spPr>
          <a:xfrm xmlns:a="http://schemas.openxmlformats.org/drawingml/2006/main">
            <a:off x="685800" y="2228850"/>
            <a:ext cx="2476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C9D5DD"/>
                </a:solidFill>
              </a:defRPr>
            </a:pPr>
            <a:r>
              <a:rPr sz="1350" b="1" i="0">
                <a:solidFill>
                  <a:srgbClr val="C9D5DD"/>
                </a:solidFill>
              </a:rPr>
              <a:t>ROAD JOURNEY</a:t>
            </a:r>
          </a:p>
        </p:txBody>
      </p:sp>
      <p:sp>
        <p:nvSpPr>
          <p:cNvPr id="11" name="">
            <a:extLst xmlns:a="http://schemas.openxmlformats.org/drawingml/2006/main">
              <a:ext uri="{FF2B5EF4-FFF2-40B4-BE49-F238E27FC236}">
                <a16:creationId xmlns:a16="http://schemas.microsoft.com/office/drawing/2014/main" id="{45CABCBB-83C3-448E-86C0-8CCDA784DDAB}"/>
              </a:ext>
            </a:extLst>
          </p:cNvPr>
          <p:cNvSpPr>
            <a:spLocks xmlns:a="http://schemas.openxmlformats.org/drawingml/2006/main" noGrp="1"/>
          </p:cNvSpPr>
          <p:nvPr/>
        </p:nvSpPr>
        <p:spPr>
          <a:xfrm xmlns:a="http://schemas.openxmlformats.org/drawingml/2006/main">
            <a:off x="895350" y="2952750"/>
            <a:ext cx="4305300" cy="0"/>
          </a:xfrm>
          <a:prstGeom xmlns:a="http://schemas.openxmlformats.org/drawingml/2006/main" prst="line">
            <a:avLst/>
          </a:prstGeom>
          <a:noFill xmlns:a="http://schemas.openxmlformats.org/drawingml/2006/main"/>
          <a:ln xmlns:a="http://schemas.openxmlformats.org/drawingml/2006/main" w="76200">
            <a:solidFill>
              <a:srgbClr val="E31E24"/>
            </a:solidFill>
            <a:prstDash val="solid"/>
          </a:ln>
        </p:spPr>
      </p:sp>
      <p:sp>
        <p:nvSpPr>
          <p:cNvPr id="12" name="">
            <a:extLst xmlns:a="http://schemas.openxmlformats.org/drawingml/2006/main">
              <a:ext uri="{FF2B5EF4-FFF2-40B4-BE49-F238E27FC236}">
                <a16:creationId xmlns:a16="http://schemas.microsoft.com/office/drawing/2014/main" id="{037611EC-C4E3-4F9E-93C6-9465EFBD76C6}"/>
              </a:ext>
            </a:extLst>
          </p:cNvPr>
          <p:cNvSpPr>
            <a:spLocks xmlns:a="http://schemas.openxmlformats.org/drawingml/2006/main" noGrp="1"/>
          </p:cNvSpPr>
          <p:nvPr/>
        </p:nvSpPr>
        <p:spPr>
          <a:xfrm xmlns:a="http://schemas.openxmlformats.org/drawingml/2006/main">
            <a:off x="819150" y="2876550"/>
            <a:ext cx="152400" cy="152400"/>
          </a:xfrm>
          <a:prstGeom xmlns:a="http://schemas.openxmlformats.org/drawingml/2006/main" prst="ellipse">
            <a:avLst/>
          </a:prstGeom>
          <a:solidFill xmlns:a="http://schemas.openxmlformats.org/drawingml/2006/main">
            <a:srgbClr val="FFFFFF"/>
          </a:solidFill>
          <a:ln xmlns:a="http://schemas.openxmlformats.org/drawingml/2006/main" w="28575">
            <a:solidFill>
              <a:srgbClr val="E31E24"/>
            </a:solidFill>
            <a:prstDash val="solid"/>
          </a:ln>
        </p:spPr>
      </p:sp>
      <p:sp>
        <p:nvSpPr>
          <p:cNvPr id="13" name="">
            <a:extLst xmlns:a="http://schemas.openxmlformats.org/drawingml/2006/main">
              <a:ext uri="{FF2B5EF4-FFF2-40B4-BE49-F238E27FC236}">
                <a16:creationId xmlns:a16="http://schemas.microsoft.com/office/drawing/2014/main" id="{317CC245-D91C-4474-AA23-7066BCF8352A}"/>
              </a:ext>
            </a:extLst>
          </p:cNvPr>
          <p:cNvSpPr>
            <a:spLocks xmlns:a="http://schemas.openxmlformats.org/drawingml/2006/main" noGrp="1"/>
          </p:cNvSpPr>
          <p:nvPr/>
        </p:nvSpPr>
        <p:spPr>
          <a:xfrm xmlns:a="http://schemas.openxmlformats.org/drawingml/2006/main">
            <a:off x="2228850" y="2876550"/>
            <a:ext cx="152400" cy="152400"/>
          </a:xfrm>
          <a:prstGeom xmlns:a="http://schemas.openxmlformats.org/drawingml/2006/main" prst="ellipse">
            <a:avLst/>
          </a:prstGeom>
          <a:solidFill xmlns:a="http://schemas.openxmlformats.org/drawingml/2006/main">
            <a:srgbClr val="FFFFFF"/>
          </a:solidFill>
          <a:ln xmlns:a="http://schemas.openxmlformats.org/drawingml/2006/main" w="28575">
            <a:solidFill>
              <a:srgbClr val="E31E24"/>
            </a:solidFill>
            <a:prstDash val="solid"/>
          </a:ln>
        </p:spPr>
      </p:sp>
      <p:sp>
        <p:nvSpPr>
          <p:cNvPr id="14" name="">
            <a:extLst xmlns:a="http://schemas.openxmlformats.org/drawingml/2006/main">
              <a:ext uri="{FF2B5EF4-FFF2-40B4-BE49-F238E27FC236}">
                <a16:creationId xmlns:a16="http://schemas.microsoft.com/office/drawing/2014/main" id="{17A1A86B-790C-418B-B7B8-0A5305A16B2D}"/>
              </a:ext>
            </a:extLst>
          </p:cNvPr>
          <p:cNvSpPr>
            <a:spLocks xmlns:a="http://schemas.openxmlformats.org/drawingml/2006/main" noGrp="1"/>
          </p:cNvSpPr>
          <p:nvPr/>
        </p:nvSpPr>
        <p:spPr>
          <a:xfrm xmlns:a="http://schemas.openxmlformats.org/drawingml/2006/main">
            <a:off x="3638550" y="2876550"/>
            <a:ext cx="152400" cy="152400"/>
          </a:xfrm>
          <a:prstGeom xmlns:a="http://schemas.openxmlformats.org/drawingml/2006/main" prst="ellipse">
            <a:avLst/>
          </a:prstGeom>
          <a:solidFill xmlns:a="http://schemas.openxmlformats.org/drawingml/2006/main">
            <a:srgbClr val="FFFFFF"/>
          </a:solidFill>
          <a:ln xmlns:a="http://schemas.openxmlformats.org/drawingml/2006/main" w="28575">
            <a:solidFill>
              <a:srgbClr val="E31E24"/>
            </a:solidFill>
            <a:prstDash val="solid"/>
          </a:ln>
        </p:spPr>
      </p:sp>
      <p:sp>
        <p:nvSpPr>
          <p:cNvPr id="15" name="">
            <a:extLst xmlns:a="http://schemas.openxmlformats.org/drawingml/2006/main">
              <a:ext uri="{FF2B5EF4-FFF2-40B4-BE49-F238E27FC236}">
                <a16:creationId xmlns:a16="http://schemas.microsoft.com/office/drawing/2014/main" id="{7A1F19BB-766A-4BE8-891C-8974C08E6CEA}"/>
              </a:ext>
            </a:extLst>
          </p:cNvPr>
          <p:cNvSpPr>
            <a:spLocks xmlns:a="http://schemas.openxmlformats.org/drawingml/2006/main" noGrp="1"/>
          </p:cNvSpPr>
          <p:nvPr/>
        </p:nvSpPr>
        <p:spPr>
          <a:xfrm xmlns:a="http://schemas.openxmlformats.org/drawingml/2006/main">
            <a:off x="5124450" y="2876550"/>
            <a:ext cx="152400" cy="152400"/>
          </a:xfrm>
          <a:prstGeom xmlns:a="http://schemas.openxmlformats.org/drawingml/2006/main" prst="ellipse">
            <a:avLst/>
          </a:prstGeom>
          <a:solidFill xmlns:a="http://schemas.openxmlformats.org/drawingml/2006/main">
            <a:srgbClr val="FFFFFF"/>
          </a:solidFill>
          <a:ln xmlns:a="http://schemas.openxmlformats.org/drawingml/2006/main" w="28575">
            <a:solidFill>
              <a:srgbClr val="E31E24"/>
            </a:solidFill>
            <a:prstDash val="solid"/>
          </a:ln>
        </p:spPr>
      </p:sp>
      <p:sp>
        <p:nvSpPr>
          <p:cNvPr id="16" name="">
            <a:extLst xmlns:a="http://schemas.openxmlformats.org/drawingml/2006/main">
              <a:ext uri="{FF2B5EF4-FFF2-40B4-BE49-F238E27FC236}">
                <a16:creationId xmlns:a16="http://schemas.microsoft.com/office/drawing/2014/main" id="{B54C4DA9-C928-406A-81EC-77F9246F111E}"/>
              </a:ext>
            </a:extLst>
          </p:cNvPr>
          <p:cNvSpPr>
            <a:spLocks xmlns:a="http://schemas.openxmlformats.org/drawingml/2006/main" noGrp="1"/>
          </p:cNvSpPr>
          <p:nvPr/>
        </p:nvSpPr>
        <p:spPr>
          <a:xfrm xmlns:a="http://schemas.openxmlformats.org/drawingml/2006/main">
            <a:off x="609600" y="3219450"/>
            <a:ext cx="857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incident</a:t>
            </a:r>
          </a:p>
        </p:txBody>
      </p:sp>
      <p:sp>
        <p:nvSpPr>
          <p:cNvPr id="17" name="">
            <a:extLst xmlns:a="http://schemas.openxmlformats.org/drawingml/2006/main">
              <a:ext uri="{FF2B5EF4-FFF2-40B4-BE49-F238E27FC236}">
                <a16:creationId xmlns:a16="http://schemas.microsoft.com/office/drawing/2014/main" id="{BF8CC1C3-E476-446E-994E-98B2601B6A31}"/>
              </a:ext>
            </a:extLst>
          </p:cNvPr>
          <p:cNvSpPr>
            <a:spLocks xmlns:a="http://schemas.openxmlformats.org/drawingml/2006/main" noGrp="1"/>
          </p:cNvSpPr>
          <p:nvPr/>
        </p:nvSpPr>
        <p:spPr>
          <a:xfrm xmlns:a="http://schemas.openxmlformats.org/drawingml/2006/main">
            <a:off x="1924050" y="3219450"/>
            <a:ext cx="857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traffic</a:t>
            </a:r>
          </a:p>
        </p:txBody>
      </p:sp>
      <p:sp>
        <p:nvSpPr>
          <p:cNvPr id="18" name="">
            <a:extLst xmlns:a="http://schemas.openxmlformats.org/drawingml/2006/main">
              <a:ext uri="{FF2B5EF4-FFF2-40B4-BE49-F238E27FC236}">
                <a16:creationId xmlns:a16="http://schemas.microsoft.com/office/drawing/2014/main" id="{4AB9944C-F9F4-4752-9A2C-F48EBB1B2447}"/>
              </a:ext>
            </a:extLst>
          </p:cNvPr>
          <p:cNvSpPr>
            <a:spLocks xmlns:a="http://schemas.openxmlformats.org/drawingml/2006/main" noGrp="1"/>
          </p:cNvSpPr>
          <p:nvPr/>
        </p:nvSpPr>
        <p:spPr>
          <a:xfrm xmlns:a="http://schemas.openxmlformats.org/drawingml/2006/main">
            <a:off x="3314700" y="3219450"/>
            <a:ext cx="95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handover</a:t>
            </a:r>
          </a:p>
        </p:txBody>
      </p:sp>
      <p:sp>
        <p:nvSpPr>
          <p:cNvPr id="19" name="">
            <a:extLst xmlns:a="http://schemas.openxmlformats.org/drawingml/2006/main">
              <a:ext uri="{FF2B5EF4-FFF2-40B4-BE49-F238E27FC236}">
                <a16:creationId xmlns:a16="http://schemas.microsoft.com/office/drawing/2014/main" id="{4B74F21B-A000-4DBB-A5C7-7F142CD026FD}"/>
              </a:ext>
            </a:extLst>
          </p:cNvPr>
          <p:cNvSpPr>
            <a:spLocks xmlns:a="http://schemas.openxmlformats.org/drawingml/2006/main" noGrp="1"/>
          </p:cNvSpPr>
          <p:nvPr/>
        </p:nvSpPr>
        <p:spPr>
          <a:xfrm xmlns:a="http://schemas.openxmlformats.org/drawingml/2006/main">
            <a:off x="4800600" y="3219450"/>
            <a:ext cx="857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hospital</a:t>
            </a:r>
          </a:p>
        </p:txBody>
      </p:sp>
      <p:sp>
        <p:nvSpPr>
          <p:cNvPr id="20" name="">
            <a:extLst xmlns:a="http://schemas.openxmlformats.org/drawingml/2006/main">
              <a:ext uri="{FF2B5EF4-FFF2-40B4-BE49-F238E27FC236}">
                <a16:creationId xmlns:a16="http://schemas.microsoft.com/office/drawing/2014/main" id="{D9D28F27-4802-4FB9-AA45-D2C9C90A176E}"/>
              </a:ext>
            </a:extLst>
          </p:cNvPr>
          <p:cNvSpPr>
            <a:spLocks xmlns:a="http://schemas.openxmlformats.org/drawingml/2006/main" noGrp="1"/>
          </p:cNvSpPr>
          <p:nvPr/>
        </p:nvSpPr>
        <p:spPr>
          <a:xfrm xmlns:a="http://schemas.openxmlformats.org/drawingml/2006/main">
            <a:off x="6572250" y="2228850"/>
            <a:ext cx="2476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C9D5DD"/>
                </a:solidFill>
              </a:defRPr>
            </a:pPr>
            <a:r>
              <a:rPr sz="1350" b="1" i="0">
                <a:solidFill>
                  <a:srgbClr val="C9D5DD"/>
                </a:solidFill>
              </a:rPr>
              <a:t>AIR JOURNEY</a:t>
            </a:r>
          </a:p>
        </p:txBody>
      </p:sp>
      <p:sp>
        <p:nvSpPr>
          <p:cNvPr id="21" name="">
            <a:extLst xmlns:a="http://schemas.openxmlformats.org/drawingml/2006/main">
              <a:ext uri="{FF2B5EF4-FFF2-40B4-BE49-F238E27FC236}">
                <a16:creationId xmlns:a16="http://schemas.microsoft.com/office/drawing/2014/main" id="{C39AFDA8-F17E-4CFF-9100-2B7FCE1C1376}"/>
              </a:ext>
            </a:extLst>
          </p:cNvPr>
          <p:cNvSpPr>
            <a:spLocks xmlns:a="http://schemas.openxmlformats.org/drawingml/2006/main" noGrp="1"/>
          </p:cNvSpPr>
          <p:nvPr/>
        </p:nvSpPr>
        <p:spPr>
          <a:xfrm xmlns:a="http://schemas.openxmlformats.org/drawingml/2006/main">
            <a:off x="6781800" y="2952750"/>
            <a:ext cx="4305300" cy="0"/>
          </a:xfrm>
          <a:prstGeom xmlns:a="http://schemas.openxmlformats.org/drawingml/2006/main" prst="line">
            <a:avLst/>
          </a:prstGeom>
          <a:noFill xmlns:a="http://schemas.openxmlformats.org/drawingml/2006/main"/>
          <a:ln xmlns:a="http://schemas.openxmlformats.org/drawingml/2006/main" w="76200">
            <a:solidFill>
              <a:srgbClr val="59C7D1"/>
            </a:solidFill>
            <a:prstDash val="solid"/>
          </a:ln>
        </p:spPr>
      </p:sp>
      <p:sp>
        <p:nvSpPr>
          <p:cNvPr id="22" name="">
            <a:extLst xmlns:a="http://schemas.openxmlformats.org/drawingml/2006/main">
              <a:ext uri="{FF2B5EF4-FFF2-40B4-BE49-F238E27FC236}">
                <a16:creationId xmlns:a16="http://schemas.microsoft.com/office/drawing/2014/main" id="{EE562478-16C2-4D0C-AF4C-4D6F9554165A}"/>
              </a:ext>
            </a:extLst>
          </p:cNvPr>
          <p:cNvSpPr>
            <a:spLocks xmlns:a="http://schemas.openxmlformats.org/drawingml/2006/main" noGrp="1"/>
          </p:cNvSpPr>
          <p:nvPr/>
        </p:nvSpPr>
        <p:spPr>
          <a:xfrm xmlns:a="http://schemas.openxmlformats.org/drawingml/2006/main">
            <a:off x="6705600" y="2876550"/>
            <a:ext cx="152400" cy="152400"/>
          </a:xfrm>
          <a:prstGeom xmlns:a="http://schemas.openxmlformats.org/drawingml/2006/main" prst="ellipse">
            <a:avLst/>
          </a:prstGeom>
          <a:solidFill xmlns:a="http://schemas.openxmlformats.org/drawingml/2006/main">
            <a:srgbClr val="FFFFFF"/>
          </a:solidFill>
          <a:ln xmlns:a="http://schemas.openxmlformats.org/drawingml/2006/main" w="28575">
            <a:solidFill>
              <a:srgbClr val="59C7D1"/>
            </a:solidFill>
            <a:prstDash val="solid"/>
          </a:ln>
        </p:spPr>
      </p:sp>
      <p:sp>
        <p:nvSpPr>
          <p:cNvPr id="23" name="">
            <a:extLst xmlns:a="http://schemas.openxmlformats.org/drawingml/2006/main">
              <a:ext uri="{FF2B5EF4-FFF2-40B4-BE49-F238E27FC236}">
                <a16:creationId xmlns:a16="http://schemas.microsoft.com/office/drawing/2014/main" id="{EABAA9DC-281D-4F4E-8854-EC7579C356D7}"/>
              </a:ext>
            </a:extLst>
          </p:cNvPr>
          <p:cNvSpPr>
            <a:spLocks xmlns:a="http://schemas.openxmlformats.org/drawingml/2006/main" noGrp="1"/>
          </p:cNvSpPr>
          <p:nvPr/>
        </p:nvSpPr>
        <p:spPr>
          <a:xfrm xmlns:a="http://schemas.openxmlformats.org/drawingml/2006/main">
            <a:off x="7943850" y="2876550"/>
            <a:ext cx="152400" cy="152400"/>
          </a:xfrm>
          <a:prstGeom xmlns:a="http://schemas.openxmlformats.org/drawingml/2006/main" prst="ellipse">
            <a:avLst/>
          </a:prstGeom>
          <a:solidFill xmlns:a="http://schemas.openxmlformats.org/drawingml/2006/main">
            <a:srgbClr val="FFFFFF"/>
          </a:solidFill>
          <a:ln xmlns:a="http://schemas.openxmlformats.org/drawingml/2006/main" w="28575">
            <a:solidFill>
              <a:srgbClr val="59C7D1"/>
            </a:solidFill>
            <a:prstDash val="solid"/>
          </a:ln>
        </p:spPr>
      </p:sp>
      <p:sp>
        <p:nvSpPr>
          <p:cNvPr id="24" name="">
            <a:extLst xmlns:a="http://schemas.openxmlformats.org/drawingml/2006/main">
              <a:ext uri="{FF2B5EF4-FFF2-40B4-BE49-F238E27FC236}">
                <a16:creationId xmlns:a16="http://schemas.microsoft.com/office/drawing/2014/main" id="{82AEC0A8-64DF-41F4-B259-8150C4FA7AB9}"/>
              </a:ext>
            </a:extLst>
          </p:cNvPr>
          <p:cNvSpPr>
            <a:spLocks xmlns:a="http://schemas.openxmlformats.org/drawingml/2006/main" noGrp="1"/>
          </p:cNvSpPr>
          <p:nvPr/>
        </p:nvSpPr>
        <p:spPr>
          <a:xfrm xmlns:a="http://schemas.openxmlformats.org/drawingml/2006/main">
            <a:off x="9296400" y="2876550"/>
            <a:ext cx="152400" cy="152400"/>
          </a:xfrm>
          <a:prstGeom xmlns:a="http://schemas.openxmlformats.org/drawingml/2006/main" prst="ellipse">
            <a:avLst/>
          </a:prstGeom>
          <a:solidFill xmlns:a="http://schemas.openxmlformats.org/drawingml/2006/main">
            <a:srgbClr val="FFFFFF"/>
          </a:solidFill>
          <a:ln xmlns:a="http://schemas.openxmlformats.org/drawingml/2006/main" w="28575">
            <a:solidFill>
              <a:srgbClr val="59C7D1"/>
            </a:solidFill>
            <a:prstDash val="solid"/>
          </a:ln>
        </p:spPr>
      </p:sp>
      <p:sp>
        <p:nvSpPr>
          <p:cNvPr id="25" name="">
            <a:extLst xmlns:a="http://schemas.openxmlformats.org/drawingml/2006/main">
              <a:ext uri="{FF2B5EF4-FFF2-40B4-BE49-F238E27FC236}">
                <a16:creationId xmlns:a16="http://schemas.microsoft.com/office/drawing/2014/main" id="{E015786E-25BB-4662-88A6-8576D707489F}"/>
              </a:ext>
            </a:extLst>
          </p:cNvPr>
          <p:cNvSpPr>
            <a:spLocks xmlns:a="http://schemas.openxmlformats.org/drawingml/2006/main" noGrp="1"/>
          </p:cNvSpPr>
          <p:nvPr/>
        </p:nvSpPr>
        <p:spPr>
          <a:xfrm xmlns:a="http://schemas.openxmlformats.org/drawingml/2006/main">
            <a:off x="11010900" y="2876550"/>
            <a:ext cx="152400" cy="152400"/>
          </a:xfrm>
          <a:prstGeom xmlns:a="http://schemas.openxmlformats.org/drawingml/2006/main" prst="ellipse">
            <a:avLst/>
          </a:prstGeom>
          <a:solidFill xmlns:a="http://schemas.openxmlformats.org/drawingml/2006/main">
            <a:srgbClr val="FFFFFF"/>
          </a:solidFill>
          <a:ln xmlns:a="http://schemas.openxmlformats.org/drawingml/2006/main" w="28575">
            <a:solidFill>
              <a:srgbClr val="59C7D1"/>
            </a:solidFill>
            <a:prstDash val="solid"/>
          </a:ln>
        </p:spPr>
      </p:sp>
      <p:sp>
        <p:nvSpPr>
          <p:cNvPr id="26" name="">
            <a:extLst xmlns:a="http://schemas.openxmlformats.org/drawingml/2006/main">
              <a:ext uri="{FF2B5EF4-FFF2-40B4-BE49-F238E27FC236}">
                <a16:creationId xmlns:a16="http://schemas.microsoft.com/office/drawing/2014/main" id="{B035DD9E-3C25-41C3-A444-CB670B44513F}"/>
              </a:ext>
            </a:extLst>
          </p:cNvPr>
          <p:cNvSpPr>
            <a:spLocks xmlns:a="http://schemas.openxmlformats.org/drawingml/2006/main" noGrp="1"/>
          </p:cNvSpPr>
          <p:nvPr/>
        </p:nvSpPr>
        <p:spPr>
          <a:xfrm xmlns:a="http://schemas.openxmlformats.org/drawingml/2006/main">
            <a:off x="6400800" y="3219450"/>
            <a:ext cx="95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dispatch</a:t>
            </a:r>
          </a:p>
        </p:txBody>
      </p:sp>
      <p:sp>
        <p:nvSpPr>
          <p:cNvPr id="27" name="">
            <a:extLst xmlns:a="http://schemas.openxmlformats.org/drawingml/2006/main">
              <a:ext uri="{FF2B5EF4-FFF2-40B4-BE49-F238E27FC236}">
                <a16:creationId xmlns:a16="http://schemas.microsoft.com/office/drawing/2014/main" id="{67D8410B-D935-43A3-93D3-380D2D2D719D}"/>
              </a:ext>
            </a:extLst>
          </p:cNvPr>
          <p:cNvSpPr>
            <a:spLocks xmlns:a="http://schemas.openxmlformats.org/drawingml/2006/main" noGrp="1"/>
          </p:cNvSpPr>
          <p:nvPr/>
        </p:nvSpPr>
        <p:spPr>
          <a:xfrm xmlns:a="http://schemas.openxmlformats.org/drawingml/2006/main">
            <a:off x="7639050" y="3219450"/>
            <a:ext cx="857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launch</a:t>
            </a:r>
          </a:p>
        </p:txBody>
      </p:sp>
      <p:sp>
        <p:nvSpPr>
          <p:cNvPr id="28" name="">
            <a:extLst xmlns:a="http://schemas.openxmlformats.org/drawingml/2006/main">
              <a:ext uri="{FF2B5EF4-FFF2-40B4-BE49-F238E27FC236}">
                <a16:creationId xmlns:a16="http://schemas.microsoft.com/office/drawing/2014/main" id="{55AEAF14-626C-42C7-A59D-3165DEDBDB28}"/>
              </a:ext>
            </a:extLst>
          </p:cNvPr>
          <p:cNvSpPr>
            <a:spLocks xmlns:a="http://schemas.openxmlformats.org/drawingml/2006/main" noGrp="1"/>
          </p:cNvSpPr>
          <p:nvPr/>
        </p:nvSpPr>
        <p:spPr>
          <a:xfrm xmlns:a="http://schemas.openxmlformats.org/drawingml/2006/main">
            <a:off x="8972550" y="3219450"/>
            <a:ext cx="857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landing</a:t>
            </a:r>
          </a:p>
        </p:txBody>
      </p:sp>
      <p:sp>
        <p:nvSpPr>
          <p:cNvPr id="29" name="">
            <a:extLst xmlns:a="http://schemas.openxmlformats.org/drawingml/2006/main">
              <a:ext uri="{FF2B5EF4-FFF2-40B4-BE49-F238E27FC236}">
                <a16:creationId xmlns:a16="http://schemas.microsoft.com/office/drawing/2014/main" id="{9615BC47-852A-4DF6-B392-D69E82A69CB4}"/>
              </a:ext>
            </a:extLst>
          </p:cNvPr>
          <p:cNvSpPr>
            <a:spLocks xmlns:a="http://schemas.openxmlformats.org/drawingml/2006/main" noGrp="1"/>
          </p:cNvSpPr>
          <p:nvPr/>
        </p:nvSpPr>
        <p:spPr>
          <a:xfrm xmlns:a="http://schemas.openxmlformats.org/drawingml/2006/main">
            <a:off x="10668000" y="3219450"/>
            <a:ext cx="952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handover</a:t>
            </a:r>
          </a:p>
        </p:txBody>
      </p:sp>
      <p:sp>
        <p:nvSpPr>
          <p:cNvPr id="30" name="">
            <a:extLst xmlns:a="http://schemas.openxmlformats.org/drawingml/2006/main">
              <a:ext uri="{FF2B5EF4-FFF2-40B4-BE49-F238E27FC236}">
                <a16:creationId xmlns:a16="http://schemas.microsoft.com/office/drawing/2014/main" id="{5C8787B4-9A85-4B97-81DF-8775F06EF2E0}"/>
              </a:ext>
            </a:extLst>
          </p:cNvPr>
          <p:cNvSpPr>
            <a:spLocks xmlns:a="http://schemas.openxmlformats.org/drawingml/2006/main" noGrp="1"/>
          </p:cNvSpPr>
          <p:nvPr/>
        </p:nvSpPr>
        <p:spPr>
          <a:xfrm xmlns:a="http://schemas.openxmlformats.org/drawingml/2006/main">
            <a:off x="609600" y="3962400"/>
            <a:ext cx="10972800" cy="1485900"/>
          </a:xfrm>
          <a:prstGeom xmlns:a="http://schemas.openxmlformats.org/drawingml/2006/main" prst="roundRect">
            <a:avLst>
              <a:gd name="adj" fmla="val 7692"/>
            </a:avLst>
          </a:prstGeom>
          <a:solidFill xmlns:a="http://schemas.openxmlformats.org/drawingml/2006/main">
            <a:srgbClr val="0B263A"/>
          </a:solidFill>
          <a:ln xmlns:a="http://schemas.openxmlformats.org/drawingml/2006/main" w="9525">
            <a:solidFill>
              <a:srgbClr val="16364C"/>
            </a:solidFill>
            <a:prstDash val="solid"/>
          </a:ln>
        </p:spPr>
      </p:sp>
      <p:sp>
        <p:nvSpPr>
          <p:cNvPr id="31" name="">
            <a:extLst xmlns:a="http://schemas.openxmlformats.org/drawingml/2006/main">
              <a:ext uri="{FF2B5EF4-FFF2-40B4-BE49-F238E27FC236}">
                <a16:creationId xmlns:a16="http://schemas.microsoft.com/office/drawing/2014/main" id="{8577DB3F-AE0F-4D9E-BCFB-74F02C1970BC}"/>
              </a:ext>
            </a:extLst>
          </p:cNvPr>
          <p:cNvSpPr>
            <a:spLocks xmlns:a="http://schemas.openxmlformats.org/drawingml/2006/main" noGrp="1"/>
          </p:cNvSpPr>
          <p:nvPr/>
        </p:nvSpPr>
        <p:spPr>
          <a:xfrm xmlns:a="http://schemas.openxmlformats.org/drawingml/2006/main">
            <a:off x="857250" y="421005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i="0">
                <a:solidFill>
                  <a:srgbClr val="FFFFFF"/>
                </a:solidFill>
              </a:defRPr>
            </a:pPr>
            <a:r>
              <a:rPr sz="1650" b="1" i="0">
                <a:solidFill>
                  <a:srgbClr val="FFFFFF"/>
                </a:solidFill>
              </a:rPr>
              <a:t>COMPARE THE FULL CHAIN</a:t>
            </a:r>
          </a:p>
        </p:txBody>
      </p:sp>
      <p:sp>
        <p:nvSpPr>
          <p:cNvPr id="32" name="">
            <a:extLst xmlns:a="http://schemas.openxmlformats.org/drawingml/2006/main">
              <a:ext uri="{FF2B5EF4-FFF2-40B4-BE49-F238E27FC236}">
                <a16:creationId xmlns:a16="http://schemas.microsoft.com/office/drawing/2014/main" id="{CE9289E4-B3A9-4B71-92F6-0F447EACD246}"/>
              </a:ext>
            </a:extLst>
          </p:cNvPr>
          <p:cNvSpPr>
            <a:spLocks xmlns:a="http://schemas.openxmlformats.org/drawingml/2006/main" noGrp="1"/>
          </p:cNvSpPr>
          <p:nvPr/>
        </p:nvSpPr>
        <p:spPr>
          <a:xfrm xmlns:a="http://schemas.openxmlformats.org/drawingml/2006/main">
            <a:off x="857250" y="4762500"/>
            <a:ext cx="4572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road distance + traffic + ambulance mobilization</a:t>
            </a:r>
          </a:p>
        </p:txBody>
      </p:sp>
      <p:sp>
        <p:nvSpPr>
          <p:cNvPr id="33" name="">
            <a:extLst xmlns:a="http://schemas.openxmlformats.org/drawingml/2006/main">
              <a:ext uri="{FF2B5EF4-FFF2-40B4-BE49-F238E27FC236}">
                <a16:creationId xmlns:a16="http://schemas.microsoft.com/office/drawing/2014/main" id="{6D3510F3-18B7-4FF5-A7D5-A98A532DF57C}"/>
              </a:ext>
            </a:extLst>
          </p:cNvPr>
          <p:cNvSpPr>
            <a:spLocks xmlns:a="http://schemas.openxmlformats.org/drawingml/2006/main" noGrp="1"/>
          </p:cNvSpPr>
          <p:nvPr/>
        </p:nvSpPr>
        <p:spPr>
          <a:xfrm xmlns:a="http://schemas.openxmlformats.org/drawingml/2006/main">
            <a:off x="5867400" y="4762500"/>
            <a:ext cx="504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air distance + preparation + cruise + landing + clinical handover</a:t>
            </a:r>
          </a:p>
        </p:txBody>
      </p:sp>
      <p:sp>
        <p:nvSpPr>
          <p:cNvPr id="34" name="">
            <a:extLst xmlns:a="http://schemas.openxmlformats.org/drawingml/2006/main">
              <a:ext uri="{FF2B5EF4-FFF2-40B4-BE49-F238E27FC236}">
                <a16:creationId xmlns:a16="http://schemas.microsoft.com/office/drawing/2014/main" id="{5CE9F820-5D24-41EB-9413-6E0F96419A8B}"/>
              </a:ext>
            </a:extLst>
          </p:cNvPr>
          <p:cNvSpPr>
            <a:spLocks xmlns:a="http://schemas.openxmlformats.org/drawingml/2006/main" noGrp="1"/>
          </p:cNvSpPr>
          <p:nvPr/>
        </p:nvSpPr>
        <p:spPr>
          <a:xfrm xmlns:a="http://schemas.openxmlformats.org/drawingml/2006/main">
            <a:off x="857250" y="5143500"/>
            <a:ext cx="9858375"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No exact time saving is claimed without route, weather, infrastructure and operating data.</a:t>
            </a:r>
          </a:p>
        </p:txBody>
      </p:sp>
    </p:spTree>
    <p:extLst>
      <p:ext uri="{BB962C8B-B14F-4D97-AF65-F5344CB8AC3E}">
        <p14:creationId xmlns:p14="http://schemas.microsoft.com/office/powerpoint/2010/main" val="761313262"/>
      </p:ext>
    </p:extLst>
  </p:cSld>
</p:sld>
</file>

<file path=ppt/slides/slide6.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4" name="">
            <a:extLst xmlns:a="http://schemas.openxmlformats.org/drawingml/2006/main">
              <a:ext uri="{FF2B5EF4-FFF2-40B4-BE49-F238E27FC236}">
                <a16:creationId xmlns:a16="http://schemas.microsoft.com/office/drawing/2014/main" id="{0E4B4D5D-A45E-4190-AE58-5C644B414E11}"/>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B67F8633-E694-45B3-9498-8FEDF75CAD52}"/>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THE TIME-TO-CARE PROBLEM</a:t>
            </a:r>
          </a:p>
        </p:txBody>
      </p:sp>
      <p:sp>
        <p:nvSpPr>
          <p:cNvPr id="3" name="">
            <a:extLst xmlns:a="http://schemas.openxmlformats.org/drawingml/2006/main">
              <a:ext uri="{FF2B5EF4-FFF2-40B4-BE49-F238E27FC236}">
                <a16:creationId xmlns:a16="http://schemas.microsoft.com/office/drawing/2014/main" id="{51C174DE-DC14-4F1D-8CB7-49AEE1E8B72F}"/>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Delay compounds across every boundary between a patient and specialist care.</a:t>
            </a:r>
          </a:p>
        </p:txBody>
      </p:sp>
      <p:sp>
        <p:nvSpPr>
          <p:cNvPr id="4" name="">
            <a:extLst xmlns:a="http://schemas.openxmlformats.org/drawingml/2006/main">
              <a:ext uri="{FF2B5EF4-FFF2-40B4-BE49-F238E27FC236}">
                <a16:creationId xmlns:a16="http://schemas.microsoft.com/office/drawing/2014/main" id="{C3E4CC28-8CED-481D-BB7F-4EB0625CE961}"/>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818D6DBD-38A6-4C44-BB5F-7013C8C8A4B5}"/>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0851EB02-267B-405E-A4F3-F5510770F202}"/>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THE TIME-TO-CARE PROBLEM</a:t>
            </a:r>
          </a:p>
        </p:txBody>
      </p:sp>
      <p:sp>
        <p:nvSpPr>
          <p:cNvPr id="7" name="">
            <a:extLst xmlns:a="http://schemas.openxmlformats.org/drawingml/2006/main">
              <a:ext uri="{FF2B5EF4-FFF2-40B4-BE49-F238E27FC236}">
                <a16:creationId xmlns:a16="http://schemas.microsoft.com/office/drawing/2014/main" id="{73F42D45-1F25-4E94-AA59-DCFE0942AD12}"/>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06</a:t>
            </a:r>
          </a:p>
        </p:txBody>
      </p:sp>
      <p:sp>
        <p:nvSpPr>
          <p:cNvPr id="8" name="">
            <a:extLst xmlns:a="http://schemas.openxmlformats.org/drawingml/2006/main">
              <a:ext uri="{FF2B5EF4-FFF2-40B4-BE49-F238E27FC236}">
                <a16:creationId xmlns:a16="http://schemas.microsoft.com/office/drawing/2014/main" id="{35DE4AE6-4F96-41D9-BD4D-516CA7BF6CD5}"/>
              </a:ext>
            </a:extLst>
          </p:cNvPr>
          <p:cNvSpPr>
            <a:spLocks xmlns:a="http://schemas.openxmlformats.org/drawingml/2006/main" noGrp="1"/>
          </p:cNvSpPr>
          <p:nvPr/>
        </p:nvSpPr>
        <p:spPr>
          <a:xfrm xmlns:a="http://schemas.openxmlformats.org/drawingml/2006/main">
            <a:off x="609600" y="2095500"/>
            <a:ext cx="1524000" cy="971550"/>
          </a:xfrm>
          <a:prstGeom xmlns:a="http://schemas.openxmlformats.org/drawingml/2006/main" prst="roundRect">
            <a:avLst>
              <a:gd name="adj" fmla="val 11765"/>
            </a:avLst>
          </a:prstGeom>
          <a:solidFill xmlns:a="http://schemas.openxmlformats.org/drawingml/2006/main">
            <a:srgbClr val="102F46"/>
          </a:solidFill>
          <a:ln xmlns:a="http://schemas.openxmlformats.org/drawingml/2006/main" w="9525">
            <a:solidFill>
              <a:srgbClr val="16364C"/>
            </a:solidFill>
            <a:prstDash val="solid"/>
          </a:ln>
        </p:spPr>
      </p:sp>
      <p:sp>
        <p:nvSpPr>
          <p:cNvPr id="9" name="">
            <a:extLst xmlns:a="http://schemas.openxmlformats.org/drawingml/2006/main">
              <a:ext uri="{FF2B5EF4-FFF2-40B4-BE49-F238E27FC236}">
                <a16:creationId xmlns:a16="http://schemas.microsoft.com/office/drawing/2014/main" id="{DE1C3323-508A-4C1C-97FD-0E2BA7580079}"/>
              </a:ext>
            </a:extLst>
          </p:cNvPr>
          <p:cNvSpPr>
            <a:spLocks xmlns:a="http://schemas.openxmlformats.org/drawingml/2006/main" noGrp="1"/>
          </p:cNvSpPr>
          <p:nvPr/>
        </p:nvSpPr>
        <p:spPr>
          <a:xfrm xmlns:a="http://schemas.openxmlformats.org/drawingml/2006/main">
            <a:off x="781050" y="226695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01</a:t>
            </a:r>
          </a:p>
        </p:txBody>
      </p:sp>
      <p:sp>
        <p:nvSpPr>
          <p:cNvPr id="10" name="">
            <a:extLst xmlns:a="http://schemas.openxmlformats.org/drawingml/2006/main">
              <a:ext uri="{FF2B5EF4-FFF2-40B4-BE49-F238E27FC236}">
                <a16:creationId xmlns:a16="http://schemas.microsoft.com/office/drawing/2014/main" id="{1B4ECF3E-A843-4950-A1B2-F3A3DB701D15}"/>
              </a:ext>
            </a:extLst>
          </p:cNvPr>
          <p:cNvSpPr>
            <a:spLocks xmlns:a="http://schemas.openxmlformats.org/drawingml/2006/main" noGrp="1"/>
          </p:cNvSpPr>
          <p:nvPr/>
        </p:nvSpPr>
        <p:spPr>
          <a:xfrm xmlns:a="http://schemas.openxmlformats.org/drawingml/2006/main">
            <a:off x="781050" y="2600325"/>
            <a:ext cx="11811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DISTANCE</a:t>
            </a:r>
          </a:p>
        </p:txBody>
      </p:sp>
      <p:sp>
        <p:nvSpPr>
          <p:cNvPr id="11" name="">
            <a:extLst xmlns:a="http://schemas.openxmlformats.org/drawingml/2006/main">
              <a:ext uri="{FF2B5EF4-FFF2-40B4-BE49-F238E27FC236}">
                <a16:creationId xmlns:a16="http://schemas.microsoft.com/office/drawing/2014/main" id="{F0569AD9-B987-4529-8A5E-63EACC435AE3}"/>
              </a:ext>
            </a:extLst>
          </p:cNvPr>
          <p:cNvSpPr>
            <a:spLocks xmlns:a="http://schemas.openxmlformats.org/drawingml/2006/main" noGrp="1"/>
          </p:cNvSpPr>
          <p:nvPr/>
        </p:nvSpPr>
        <p:spPr>
          <a:xfrm xmlns:a="http://schemas.openxmlformats.org/drawingml/2006/main">
            <a:off x="2400300" y="2095500"/>
            <a:ext cx="1524000" cy="971550"/>
          </a:xfrm>
          <a:prstGeom xmlns:a="http://schemas.openxmlformats.org/drawingml/2006/main" prst="roundRect">
            <a:avLst>
              <a:gd name="adj" fmla="val 11765"/>
            </a:avLst>
          </a:prstGeom>
          <a:solidFill xmlns:a="http://schemas.openxmlformats.org/drawingml/2006/main">
            <a:srgbClr val="0B263A"/>
          </a:solidFill>
          <a:ln xmlns:a="http://schemas.openxmlformats.org/drawingml/2006/main" w="9525">
            <a:solidFill>
              <a:srgbClr val="16364C"/>
            </a:solidFill>
            <a:prstDash val="solid"/>
          </a:ln>
        </p:spPr>
      </p:sp>
      <p:sp>
        <p:nvSpPr>
          <p:cNvPr id="12" name="">
            <a:extLst xmlns:a="http://schemas.openxmlformats.org/drawingml/2006/main">
              <a:ext uri="{FF2B5EF4-FFF2-40B4-BE49-F238E27FC236}">
                <a16:creationId xmlns:a16="http://schemas.microsoft.com/office/drawing/2014/main" id="{673F76C7-0238-4FD2-8337-AE4353343D56}"/>
              </a:ext>
            </a:extLst>
          </p:cNvPr>
          <p:cNvSpPr>
            <a:spLocks xmlns:a="http://schemas.openxmlformats.org/drawingml/2006/main" noGrp="1"/>
          </p:cNvSpPr>
          <p:nvPr/>
        </p:nvSpPr>
        <p:spPr>
          <a:xfrm xmlns:a="http://schemas.openxmlformats.org/drawingml/2006/main">
            <a:off x="2571750" y="226695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02</a:t>
            </a:r>
          </a:p>
        </p:txBody>
      </p:sp>
      <p:sp>
        <p:nvSpPr>
          <p:cNvPr id="13" name="">
            <a:extLst xmlns:a="http://schemas.openxmlformats.org/drawingml/2006/main">
              <a:ext uri="{FF2B5EF4-FFF2-40B4-BE49-F238E27FC236}">
                <a16:creationId xmlns:a16="http://schemas.microsoft.com/office/drawing/2014/main" id="{71CD8D0A-EC4A-4C15-BB3F-3B62E4E704EE}"/>
              </a:ext>
            </a:extLst>
          </p:cNvPr>
          <p:cNvSpPr>
            <a:spLocks xmlns:a="http://schemas.openxmlformats.org/drawingml/2006/main" noGrp="1"/>
          </p:cNvSpPr>
          <p:nvPr/>
        </p:nvSpPr>
        <p:spPr>
          <a:xfrm xmlns:a="http://schemas.openxmlformats.org/drawingml/2006/main">
            <a:off x="2571750" y="2600325"/>
            <a:ext cx="11811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SEA CROSSING</a:t>
            </a:r>
          </a:p>
        </p:txBody>
      </p:sp>
      <p:sp>
        <p:nvSpPr>
          <p:cNvPr id="14" name="">
            <a:extLst xmlns:a="http://schemas.openxmlformats.org/drawingml/2006/main">
              <a:ext uri="{FF2B5EF4-FFF2-40B4-BE49-F238E27FC236}">
                <a16:creationId xmlns:a16="http://schemas.microsoft.com/office/drawing/2014/main" id="{C8C6C3FD-4A67-4111-887E-57DA27249EF1}"/>
              </a:ext>
            </a:extLst>
          </p:cNvPr>
          <p:cNvSpPr>
            <a:spLocks xmlns:a="http://schemas.openxmlformats.org/drawingml/2006/main" noGrp="1"/>
          </p:cNvSpPr>
          <p:nvPr/>
        </p:nvSpPr>
        <p:spPr>
          <a:xfrm xmlns:a="http://schemas.openxmlformats.org/drawingml/2006/main">
            <a:off x="4191000" y="2095500"/>
            <a:ext cx="1524000" cy="971550"/>
          </a:xfrm>
          <a:prstGeom xmlns:a="http://schemas.openxmlformats.org/drawingml/2006/main" prst="roundRect">
            <a:avLst>
              <a:gd name="adj" fmla="val 11765"/>
            </a:avLst>
          </a:prstGeom>
          <a:solidFill xmlns:a="http://schemas.openxmlformats.org/drawingml/2006/main">
            <a:srgbClr val="102F46"/>
          </a:solidFill>
          <a:ln xmlns:a="http://schemas.openxmlformats.org/drawingml/2006/main" w="9525">
            <a:solidFill>
              <a:srgbClr val="16364C"/>
            </a:solidFill>
            <a:prstDash val="solid"/>
          </a:ln>
        </p:spPr>
      </p:sp>
      <p:sp>
        <p:nvSpPr>
          <p:cNvPr id="15" name="">
            <a:extLst xmlns:a="http://schemas.openxmlformats.org/drawingml/2006/main">
              <a:ext uri="{FF2B5EF4-FFF2-40B4-BE49-F238E27FC236}">
                <a16:creationId xmlns:a16="http://schemas.microsoft.com/office/drawing/2014/main" id="{F3EAD2F0-060D-4248-9F08-85C31F8AFF0E}"/>
              </a:ext>
            </a:extLst>
          </p:cNvPr>
          <p:cNvSpPr>
            <a:spLocks xmlns:a="http://schemas.openxmlformats.org/drawingml/2006/main" noGrp="1"/>
          </p:cNvSpPr>
          <p:nvPr/>
        </p:nvSpPr>
        <p:spPr>
          <a:xfrm xmlns:a="http://schemas.openxmlformats.org/drawingml/2006/main">
            <a:off x="4362450" y="226695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03</a:t>
            </a:r>
          </a:p>
        </p:txBody>
      </p:sp>
      <p:sp>
        <p:nvSpPr>
          <p:cNvPr id="16" name="">
            <a:extLst xmlns:a="http://schemas.openxmlformats.org/drawingml/2006/main">
              <a:ext uri="{FF2B5EF4-FFF2-40B4-BE49-F238E27FC236}">
                <a16:creationId xmlns:a16="http://schemas.microsoft.com/office/drawing/2014/main" id="{020A196E-2A3B-4A6A-83B2-602929D19550}"/>
              </a:ext>
            </a:extLst>
          </p:cNvPr>
          <p:cNvSpPr>
            <a:spLocks xmlns:a="http://schemas.openxmlformats.org/drawingml/2006/main" noGrp="1"/>
          </p:cNvSpPr>
          <p:nvPr/>
        </p:nvSpPr>
        <p:spPr>
          <a:xfrm xmlns:a="http://schemas.openxmlformats.org/drawingml/2006/main">
            <a:off x="4362450" y="2600325"/>
            <a:ext cx="11811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TRAFFIC</a:t>
            </a:r>
          </a:p>
        </p:txBody>
      </p:sp>
      <p:sp>
        <p:nvSpPr>
          <p:cNvPr id="17" name="">
            <a:extLst xmlns:a="http://schemas.openxmlformats.org/drawingml/2006/main">
              <a:ext uri="{FF2B5EF4-FFF2-40B4-BE49-F238E27FC236}">
                <a16:creationId xmlns:a16="http://schemas.microsoft.com/office/drawing/2014/main" id="{4BBC25C6-4F0F-4139-9D2B-5F3FB6194558}"/>
              </a:ext>
            </a:extLst>
          </p:cNvPr>
          <p:cNvSpPr>
            <a:spLocks xmlns:a="http://schemas.openxmlformats.org/drawingml/2006/main" noGrp="1"/>
          </p:cNvSpPr>
          <p:nvPr/>
        </p:nvSpPr>
        <p:spPr>
          <a:xfrm xmlns:a="http://schemas.openxmlformats.org/drawingml/2006/main">
            <a:off x="5981700" y="2095500"/>
            <a:ext cx="1524000" cy="971550"/>
          </a:xfrm>
          <a:prstGeom xmlns:a="http://schemas.openxmlformats.org/drawingml/2006/main" prst="roundRect">
            <a:avLst>
              <a:gd name="adj" fmla="val 11765"/>
            </a:avLst>
          </a:prstGeom>
          <a:solidFill xmlns:a="http://schemas.openxmlformats.org/drawingml/2006/main">
            <a:srgbClr val="0B263A"/>
          </a:solidFill>
          <a:ln xmlns:a="http://schemas.openxmlformats.org/drawingml/2006/main" w="9525">
            <a:solidFill>
              <a:srgbClr val="16364C"/>
            </a:solidFill>
            <a:prstDash val="solid"/>
          </a:ln>
        </p:spPr>
      </p:sp>
      <p:sp>
        <p:nvSpPr>
          <p:cNvPr id="18" name="">
            <a:extLst xmlns:a="http://schemas.openxmlformats.org/drawingml/2006/main">
              <a:ext uri="{FF2B5EF4-FFF2-40B4-BE49-F238E27FC236}">
                <a16:creationId xmlns:a16="http://schemas.microsoft.com/office/drawing/2014/main" id="{E9F63837-0427-4056-BF71-31C5E8D63FBC}"/>
              </a:ext>
            </a:extLst>
          </p:cNvPr>
          <p:cNvSpPr>
            <a:spLocks xmlns:a="http://schemas.openxmlformats.org/drawingml/2006/main" noGrp="1"/>
          </p:cNvSpPr>
          <p:nvPr/>
        </p:nvSpPr>
        <p:spPr>
          <a:xfrm xmlns:a="http://schemas.openxmlformats.org/drawingml/2006/main">
            <a:off x="6153150" y="226695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04</a:t>
            </a:r>
          </a:p>
        </p:txBody>
      </p:sp>
      <p:sp>
        <p:nvSpPr>
          <p:cNvPr id="19" name="">
            <a:extLst xmlns:a="http://schemas.openxmlformats.org/drawingml/2006/main">
              <a:ext uri="{FF2B5EF4-FFF2-40B4-BE49-F238E27FC236}">
                <a16:creationId xmlns:a16="http://schemas.microsoft.com/office/drawing/2014/main" id="{44F9754F-DE82-42DD-86B5-566F1930DE84}"/>
              </a:ext>
            </a:extLst>
          </p:cNvPr>
          <p:cNvSpPr>
            <a:spLocks xmlns:a="http://schemas.openxmlformats.org/drawingml/2006/main" noGrp="1"/>
          </p:cNvSpPr>
          <p:nvPr/>
        </p:nvSpPr>
        <p:spPr>
          <a:xfrm xmlns:a="http://schemas.openxmlformats.org/drawingml/2006/main">
            <a:off x="6153150" y="2600325"/>
            <a:ext cx="11811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TERRAIN</a:t>
            </a:r>
          </a:p>
        </p:txBody>
      </p:sp>
      <p:sp>
        <p:nvSpPr>
          <p:cNvPr id="20" name="">
            <a:extLst xmlns:a="http://schemas.openxmlformats.org/drawingml/2006/main">
              <a:ext uri="{FF2B5EF4-FFF2-40B4-BE49-F238E27FC236}">
                <a16:creationId xmlns:a16="http://schemas.microsoft.com/office/drawing/2014/main" id="{5CD466D9-9233-45FB-A2BB-0236D73514E6}"/>
              </a:ext>
            </a:extLst>
          </p:cNvPr>
          <p:cNvSpPr>
            <a:spLocks xmlns:a="http://schemas.openxmlformats.org/drawingml/2006/main" noGrp="1"/>
          </p:cNvSpPr>
          <p:nvPr/>
        </p:nvSpPr>
        <p:spPr>
          <a:xfrm xmlns:a="http://schemas.openxmlformats.org/drawingml/2006/main">
            <a:off x="7772400" y="2095500"/>
            <a:ext cx="1524000" cy="971550"/>
          </a:xfrm>
          <a:prstGeom xmlns:a="http://schemas.openxmlformats.org/drawingml/2006/main" prst="roundRect">
            <a:avLst>
              <a:gd name="adj" fmla="val 11765"/>
            </a:avLst>
          </a:prstGeom>
          <a:solidFill xmlns:a="http://schemas.openxmlformats.org/drawingml/2006/main">
            <a:srgbClr val="102F46"/>
          </a:solidFill>
          <a:ln xmlns:a="http://schemas.openxmlformats.org/drawingml/2006/main" w="9525">
            <a:solidFill>
              <a:srgbClr val="16364C"/>
            </a:solidFill>
            <a:prstDash val="solid"/>
          </a:ln>
        </p:spPr>
      </p:sp>
      <p:sp>
        <p:nvSpPr>
          <p:cNvPr id="21" name="">
            <a:extLst xmlns:a="http://schemas.openxmlformats.org/drawingml/2006/main">
              <a:ext uri="{FF2B5EF4-FFF2-40B4-BE49-F238E27FC236}">
                <a16:creationId xmlns:a16="http://schemas.microsoft.com/office/drawing/2014/main" id="{58F584D8-0524-43D8-AFE0-947F5B65E18E}"/>
              </a:ext>
            </a:extLst>
          </p:cNvPr>
          <p:cNvSpPr>
            <a:spLocks xmlns:a="http://schemas.openxmlformats.org/drawingml/2006/main" noGrp="1"/>
          </p:cNvSpPr>
          <p:nvPr/>
        </p:nvSpPr>
        <p:spPr>
          <a:xfrm xmlns:a="http://schemas.openxmlformats.org/drawingml/2006/main">
            <a:off x="7943850" y="226695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05</a:t>
            </a:r>
          </a:p>
        </p:txBody>
      </p:sp>
      <p:sp>
        <p:nvSpPr>
          <p:cNvPr id="22" name="">
            <a:extLst xmlns:a="http://schemas.openxmlformats.org/drawingml/2006/main">
              <a:ext uri="{FF2B5EF4-FFF2-40B4-BE49-F238E27FC236}">
                <a16:creationId xmlns:a16="http://schemas.microsoft.com/office/drawing/2014/main" id="{26FA7762-8058-4614-8D06-44A447507D36}"/>
              </a:ext>
            </a:extLst>
          </p:cNvPr>
          <p:cNvSpPr>
            <a:spLocks xmlns:a="http://schemas.openxmlformats.org/drawingml/2006/main" noGrp="1"/>
          </p:cNvSpPr>
          <p:nvPr/>
        </p:nvSpPr>
        <p:spPr>
          <a:xfrm xmlns:a="http://schemas.openxmlformats.org/drawingml/2006/main">
            <a:off x="7943850" y="2600325"/>
            <a:ext cx="11811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LOCAL CARE</a:t>
            </a:r>
          </a:p>
        </p:txBody>
      </p:sp>
      <p:sp>
        <p:nvSpPr>
          <p:cNvPr id="23" name="">
            <a:extLst xmlns:a="http://schemas.openxmlformats.org/drawingml/2006/main">
              <a:ext uri="{FF2B5EF4-FFF2-40B4-BE49-F238E27FC236}">
                <a16:creationId xmlns:a16="http://schemas.microsoft.com/office/drawing/2014/main" id="{048D7DD7-282E-496F-9C80-96A577B52BCE}"/>
              </a:ext>
            </a:extLst>
          </p:cNvPr>
          <p:cNvSpPr>
            <a:spLocks xmlns:a="http://schemas.openxmlformats.org/drawingml/2006/main" noGrp="1"/>
          </p:cNvSpPr>
          <p:nvPr/>
        </p:nvSpPr>
        <p:spPr>
          <a:xfrm xmlns:a="http://schemas.openxmlformats.org/drawingml/2006/main">
            <a:off x="9563100" y="2095500"/>
            <a:ext cx="1524000" cy="971550"/>
          </a:xfrm>
          <a:prstGeom xmlns:a="http://schemas.openxmlformats.org/drawingml/2006/main" prst="roundRect">
            <a:avLst>
              <a:gd name="adj" fmla="val 11765"/>
            </a:avLst>
          </a:prstGeom>
          <a:solidFill xmlns:a="http://schemas.openxmlformats.org/drawingml/2006/main">
            <a:srgbClr val="0B263A"/>
          </a:solidFill>
          <a:ln xmlns:a="http://schemas.openxmlformats.org/drawingml/2006/main" w="9525">
            <a:solidFill>
              <a:srgbClr val="16364C"/>
            </a:solidFill>
            <a:prstDash val="solid"/>
          </a:ln>
        </p:spPr>
      </p:sp>
      <p:sp>
        <p:nvSpPr>
          <p:cNvPr id="24" name="">
            <a:extLst xmlns:a="http://schemas.openxmlformats.org/drawingml/2006/main">
              <a:ext uri="{FF2B5EF4-FFF2-40B4-BE49-F238E27FC236}">
                <a16:creationId xmlns:a16="http://schemas.microsoft.com/office/drawing/2014/main" id="{E9A3AFF0-E0BC-47BA-B63F-D03FA8F5FC14}"/>
              </a:ext>
            </a:extLst>
          </p:cNvPr>
          <p:cNvSpPr>
            <a:spLocks xmlns:a="http://schemas.openxmlformats.org/drawingml/2006/main" noGrp="1"/>
          </p:cNvSpPr>
          <p:nvPr/>
        </p:nvSpPr>
        <p:spPr>
          <a:xfrm xmlns:a="http://schemas.openxmlformats.org/drawingml/2006/main">
            <a:off x="9734550" y="226695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06</a:t>
            </a:r>
          </a:p>
        </p:txBody>
      </p:sp>
      <p:sp>
        <p:nvSpPr>
          <p:cNvPr id="25" name="">
            <a:extLst xmlns:a="http://schemas.openxmlformats.org/drawingml/2006/main">
              <a:ext uri="{FF2B5EF4-FFF2-40B4-BE49-F238E27FC236}">
                <a16:creationId xmlns:a16="http://schemas.microsoft.com/office/drawing/2014/main" id="{E8944D9A-DE5A-43B8-8DE5-698780C50188}"/>
              </a:ext>
            </a:extLst>
          </p:cNvPr>
          <p:cNvSpPr>
            <a:spLocks xmlns:a="http://schemas.openxmlformats.org/drawingml/2006/main" noGrp="1"/>
          </p:cNvSpPr>
          <p:nvPr/>
        </p:nvSpPr>
        <p:spPr>
          <a:xfrm xmlns:a="http://schemas.openxmlformats.org/drawingml/2006/main">
            <a:off x="9734550" y="2600325"/>
            <a:ext cx="11811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WEATHER / DISASTER</a:t>
            </a:r>
          </a:p>
        </p:txBody>
      </p:sp>
      <p:sp>
        <p:nvSpPr>
          <p:cNvPr id="26" name="">
            <a:extLst xmlns:a="http://schemas.openxmlformats.org/drawingml/2006/main">
              <a:ext uri="{FF2B5EF4-FFF2-40B4-BE49-F238E27FC236}">
                <a16:creationId xmlns:a16="http://schemas.microsoft.com/office/drawing/2014/main" id="{F2E7CED1-82BC-4563-B4EF-F35E63C901A2}"/>
              </a:ext>
            </a:extLst>
          </p:cNvPr>
          <p:cNvSpPr>
            <a:spLocks xmlns:a="http://schemas.openxmlformats.org/drawingml/2006/main" noGrp="1"/>
          </p:cNvSpPr>
          <p:nvPr/>
        </p:nvSpPr>
        <p:spPr>
          <a:xfrm xmlns:a="http://schemas.openxmlformats.org/drawingml/2006/main">
            <a:off x="1581150" y="3314700"/>
            <a:ext cx="266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250" b="1" i="0">
                <a:solidFill>
                  <a:srgbClr val="FF4B51"/>
                </a:solidFill>
              </a:defRPr>
            </a:pPr>
            <a:r>
              <a:rPr sz="2250" b="1" i="0">
                <a:solidFill>
                  <a:srgbClr val="FF4B51"/>
                </a:solidFill>
              </a:rPr>
              <a:t>+</a:t>
            </a:r>
          </a:p>
        </p:txBody>
      </p:sp>
      <p:sp>
        <p:nvSpPr>
          <p:cNvPr id="27" name="">
            <a:extLst xmlns:a="http://schemas.openxmlformats.org/drawingml/2006/main">
              <a:ext uri="{FF2B5EF4-FFF2-40B4-BE49-F238E27FC236}">
                <a16:creationId xmlns:a16="http://schemas.microsoft.com/office/drawing/2014/main" id="{C9FAE9AF-EEDC-40DC-9E35-D9C5690A74FA}"/>
              </a:ext>
            </a:extLst>
          </p:cNvPr>
          <p:cNvSpPr>
            <a:spLocks xmlns:a="http://schemas.openxmlformats.org/drawingml/2006/main" noGrp="1"/>
          </p:cNvSpPr>
          <p:nvPr/>
        </p:nvSpPr>
        <p:spPr>
          <a:xfrm xmlns:a="http://schemas.openxmlformats.org/drawingml/2006/main">
            <a:off x="3371850" y="3314700"/>
            <a:ext cx="266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250" b="1" i="0">
                <a:solidFill>
                  <a:srgbClr val="FF4B51"/>
                </a:solidFill>
              </a:defRPr>
            </a:pPr>
            <a:r>
              <a:rPr sz="2250" b="1" i="0">
                <a:solidFill>
                  <a:srgbClr val="FF4B51"/>
                </a:solidFill>
              </a:rPr>
              <a:t>+</a:t>
            </a:r>
          </a:p>
        </p:txBody>
      </p:sp>
      <p:sp>
        <p:nvSpPr>
          <p:cNvPr id="28" name="">
            <a:extLst xmlns:a="http://schemas.openxmlformats.org/drawingml/2006/main">
              <a:ext uri="{FF2B5EF4-FFF2-40B4-BE49-F238E27FC236}">
                <a16:creationId xmlns:a16="http://schemas.microsoft.com/office/drawing/2014/main" id="{08DBCBCD-756D-45D8-867A-1C7774E39599}"/>
              </a:ext>
            </a:extLst>
          </p:cNvPr>
          <p:cNvSpPr>
            <a:spLocks xmlns:a="http://schemas.openxmlformats.org/drawingml/2006/main" noGrp="1"/>
          </p:cNvSpPr>
          <p:nvPr/>
        </p:nvSpPr>
        <p:spPr>
          <a:xfrm xmlns:a="http://schemas.openxmlformats.org/drawingml/2006/main">
            <a:off x="5162550" y="3314700"/>
            <a:ext cx="266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250" b="1" i="0">
                <a:solidFill>
                  <a:srgbClr val="FF4B51"/>
                </a:solidFill>
              </a:defRPr>
            </a:pPr>
            <a:r>
              <a:rPr sz="2250" b="1" i="0">
                <a:solidFill>
                  <a:srgbClr val="FF4B51"/>
                </a:solidFill>
              </a:rPr>
              <a:t>+</a:t>
            </a:r>
          </a:p>
        </p:txBody>
      </p:sp>
      <p:sp>
        <p:nvSpPr>
          <p:cNvPr id="29" name="">
            <a:extLst xmlns:a="http://schemas.openxmlformats.org/drawingml/2006/main">
              <a:ext uri="{FF2B5EF4-FFF2-40B4-BE49-F238E27FC236}">
                <a16:creationId xmlns:a16="http://schemas.microsoft.com/office/drawing/2014/main" id="{EF95E88F-6EDB-4329-8E79-A12AB2FAF59D}"/>
              </a:ext>
            </a:extLst>
          </p:cNvPr>
          <p:cNvSpPr>
            <a:spLocks xmlns:a="http://schemas.openxmlformats.org/drawingml/2006/main" noGrp="1"/>
          </p:cNvSpPr>
          <p:nvPr/>
        </p:nvSpPr>
        <p:spPr>
          <a:xfrm xmlns:a="http://schemas.openxmlformats.org/drawingml/2006/main">
            <a:off x="6953250" y="3314700"/>
            <a:ext cx="266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250" b="1" i="0">
                <a:solidFill>
                  <a:srgbClr val="FF4B51"/>
                </a:solidFill>
              </a:defRPr>
            </a:pPr>
            <a:r>
              <a:rPr sz="2250" b="1" i="0">
                <a:solidFill>
                  <a:srgbClr val="FF4B51"/>
                </a:solidFill>
              </a:rPr>
              <a:t>+</a:t>
            </a:r>
          </a:p>
        </p:txBody>
      </p:sp>
      <p:sp>
        <p:nvSpPr>
          <p:cNvPr id="30" name="">
            <a:extLst xmlns:a="http://schemas.openxmlformats.org/drawingml/2006/main">
              <a:ext uri="{FF2B5EF4-FFF2-40B4-BE49-F238E27FC236}">
                <a16:creationId xmlns:a16="http://schemas.microsoft.com/office/drawing/2014/main" id="{302442E3-593A-4872-AA9C-4FAA689A50C5}"/>
              </a:ext>
            </a:extLst>
          </p:cNvPr>
          <p:cNvSpPr>
            <a:spLocks xmlns:a="http://schemas.openxmlformats.org/drawingml/2006/main" noGrp="1"/>
          </p:cNvSpPr>
          <p:nvPr/>
        </p:nvSpPr>
        <p:spPr>
          <a:xfrm xmlns:a="http://schemas.openxmlformats.org/drawingml/2006/main">
            <a:off x="8743950" y="3314700"/>
            <a:ext cx="266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250" b="1" i="0">
                <a:solidFill>
                  <a:srgbClr val="FF4B51"/>
                </a:solidFill>
              </a:defRPr>
            </a:pPr>
            <a:r>
              <a:rPr sz="2250" b="1" i="0">
                <a:solidFill>
                  <a:srgbClr val="FF4B51"/>
                </a:solidFill>
              </a:rPr>
              <a:t>+</a:t>
            </a:r>
          </a:p>
        </p:txBody>
      </p:sp>
      <p:sp>
        <p:nvSpPr>
          <p:cNvPr id="31" name="">
            <a:extLst xmlns:a="http://schemas.openxmlformats.org/drawingml/2006/main">
              <a:ext uri="{FF2B5EF4-FFF2-40B4-BE49-F238E27FC236}">
                <a16:creationId xmlns:a16="http://schemas.microsoft.com/office/drawing/2014/main" id="{409B2BDD-0389-48A1-80C4-5897B210B747}"/>
              </a:ext>
            </a:extLst>
          </p:cNvPr>
          <p:cNvSpPr>
            <a:spLocks xmlns:a="http://schemas.openxmlformats.org/drawingml/2006/main" noGrp="1"/>
          </p:cNvSpPr>
          <p:nvPr/>
        </p:nvSpPr>
        <p:spPr>
          <a:xfrm xmlns:a="http://schemas.openxmlformats.org/drawingml/2006/main">
            <a:off x="2476500" y="4095750"/>
            <a:ext cx="7239000" cy="990600"/>
          </a:xfrm>
          <a:prstGeom xmlns:a="http://schemas.openxmlformats.org/drawingml/2006/main" prst="roundRect">
            <a:avLst>
              <a:gd name="adj" fmla="val 11538"/>
            </a:avLst>
          </a:prstGeom>
          <a:solidFill xmlns:a="http://schemas.openxmlformats.org/drawingml/2006/main">
            <a:srgbClr val="E31E24"/>
          </a:solidFill>
          <a:ln xmlns:a="http://schemas.openxmlformats.org/drawingml/2006/main" w="0">
            <a:solidFill>
              <a:srgbClr val="E31E24"/>
            </a:solidFill>
            <a:prstDash val="solid"/>
          </a:ln>
        </p:spPr>
      </p:sp>
      <p:sp>
        <p:nvSpPr>
          <p:cNvPr id="32" name="">
            <a:extLst xmlns:a="http://schemas.openxmlformats.org/drawingml/2006/main">
              <a:ext uri="{FF2B5EF4-FFF2-40B4-BE49-F238E27FC236}">
                <a16:creationId xmlns:a16="http://schemas.microsoft.com/office/drawing/2014/main" id="{3D9C70E5-B6A8-4018-8C1C-7B29BB521749}"/>
              </a:ext>
            </a:extLst>
          </p:cNvPr>
          <p:cNvSpPr>
            <a:spLocks xmlns:a="http://schemas.openxmlformats.org/drawingml/2006/main" noGrp="1"/>
          </p:cNvSpPr>
          <p:nvPr/>
        </p:nvSpPr>
        <p:spPr>
          <a:xfrm xmlns:a="http://schemas.openxmlformats.org/drawingml/2006/main">
            <a:off x="2762250" y="4305300"/>
            <a:ext cx="666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150" b="1" i="0">
                <a:solidFill>
                  <a:srgbClr val="FFFFFF"/>
                </a:solidFill>
              </a:defRPr>
            </a:pPr>
            <a:r>
              <a:rPr sz="3150" b="1" i="0">
                <a:solidFill>
                  <a:srgbClr val="FFFFFF"/>
                </a:solidFill>
              </a:rPr>
              <a:t>TIME TO CARE</a:t>
            </a:r>
          </a:p>
        </p:txBody>
      </p:sp>
      <p:sp>
        <p:nvSpPr>
          <p:cNvPr id="33" name="">
            <a:extLst xmlns:a="http://schemas.openxmlformats.org/drawingml/2006/main">
              <a:ext uri="{FF2B5EF4-FFF2-40B4-BE49-F238E27FC236}">
                <a16:creationId xmlns:a16="http://schemas.microsoft.com/office/drawing/2014/main" id="{2023EDB2-D0AA-46F6-8DDC-2C762A8E4612}"/>
              </a:ext>
            </a:extLst>
          </p:cNvPr>
          <p:cNvSpPr>
            <a:spLocks xmlns:a="http://schemas.openxmlformats.org/drawingml/2006/main" noGrp="1"/>
          </p:cNvSpPr>
          <p:nvPr/>
        </p:nvSpPr>
        <p:spPr>
          <a:xfrm xmlns:a="http://schemas.openxmlformats.org/drawingml/2006/main">
            <a:off x="1638300" y="5448300"/>
            <a:ext cx="8953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725" b="0" i="0">
                <a:solidFill>
                  <a:srgbClr val="C9D5DD"/>
                </a:solidFill>
              </a:defRPr>
            </a:pPr>
            <a:r>
              <a:rPr sz="1725" b="0" i="0">
                <a:solidFill>
                  <a:srgbClr val="C9D5DD"/>
                </a:solidFill>
              </a:rPr>
              <a:t>Move the patient, move the clinician, or move both.</a:t>
            </a:r>
          </a:p>
        </p:txBody>
      </p:sp>
    </p:spTree>
    <p:extLst>
      <p:ext uri="{BB962C8B-B14F-4D97-AF65-F5344CB8AC3E}">
        <p14:creationId xmlns:p14="http://schemas.microsoft.com/office/powerpoint/2010/main" val="228311898"/>
      </p:ext>
    </p:extLst>
  </p:cSld>
</p:sld>
</file>

<file path=ppt/slides/slide7.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3" name="">
            <a:extLst xmlns:a="http://schemas.openxmlformats.org/drawingml/2006/main">
              <a:ext uri="{FF2B5EF4-FFF2-40B4-BE49-F238E27FC236}">
                <a16:creationId xmlns:a16="http://schemas.microsoft.com/office/drawing/2014/main" id="{B200EE1D-D5E4-4918-BD65-93F4EBE788D9}"/>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687F5BDA-F3BD-4901-9B70-98F565D59EC6}"/>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WHAT IS PERISAI?</a:t>
            </a:r>
          </a:p>
        </p:txBody>
      </p:sp>
      <p:sp>
        <p:nvSpPr>
          <p:cNvPr id="3" name="">
            <a:extLst xmlns:a="http://schemas.openxmlformats.org/drawingml/2006/main">
              <a:ext uri="{FF2B5EF4-FFF2-40B4-BE49-F238E27FC236}">
                <a16:creationId xmlns:a16="http://schemas.microsoft.com/office/drawing/2014/main" id="{12EAC7E0-E986-4A99-B585-A5E6E15CAED3}"/>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PERISAI is a medical aviation operating system.</a:t>
            </a:r>
          </a:p>
        </p:txBody>
      </p:sp>
      <p:sp>
        <p:nvSpPr>
          <p:cNvPr id="4" name="">
            <a:extLst xmlns:a="http://schemas.openxmlformats.org/drawingml/2006/main">
              <a:ext uri="{FF2B5EF4-FFF2-40B4-BE49-F238E27FC236}">
                <a16:creationId xmlns:a16="http://schemas.microsoft.com/office/drawing/2014/main" id="{F037DF62-B117-4751-AD05-B3F94CCEF415}"/>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F67EF98B-BBB4-45B4-8F3E-F2550E6CBE37}"/>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B2F4749B-AF35-48E4-ACE2-8BFC0FBC187D}"/>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WHAT IS PERISAI?</a:t>
            </a:r>
          </a:p>
        </p:txBody>
      </p:sp>
      <p:sp>
        <p:nvSpPr>
          <p:cNvPr id="7" name="">
            <a:extLst xmlns:a="http://schemas.openxmlformats.org/drawingml/2006/main">
              <a:ext uri="{FF2B5EF4-FFF2-40B4-BE49-F238E27FC236}">
                <a16:creationId xmlns:a16="http://schemas.microsoft.com/office/drawing/2014/main" id="{72AA9EE8-F8B2-4ACF-884F-EB5D80E5216D}"/>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07</a:t>
            </a:r>
          </a:p>
        </p:txBody>
      </p:sp>
      <p:sp>
        <p:nvSpPr>
          <p:cNvPr id="8" name="">
            <a:extLst xmlns:a="http://schemas.openxmlformats.org/drawingml/2006/main">
              <a:ext uri="{FF2B5EF4-FFF2-40B4-BE49-F238E27FC236}">
                <a16:creationId xmlns:a16="http://schemas.microsoft.com/office/drawing/2014/main" id="{BB1DE467-AFF3-4504-985D-7A752E13A526}"/>
              </a:ext>
            </a:extLst>
          </p:cNvPr>
          <p:cNvSpPr>
            <a:spLocks xmlns:a="http://schemas.openxmlformats.org/drawingml/2006/main" noGrp="1"/>
          </p:cNvSpPr>
          <p:nvPr/>
        </p:nvSpPr>
        <p:spPr>
          <a:xfrm xmlns:a="http://schemas.openxmlformats.org/drawingml/2006/main">
            <a:off x="609600" y="1752600"/>
            <a:ext cx="7658100" cy="781050"/>
          </a:xfrm>
          <a:prstGeom xmlns:a="http://schemas.openxmlformats.org/drawingml/2006/main" prst="roundRect">
            <a:avLst>
              <a:gd name="adj" fmla="val 14634"/>
            </a:avLst>
          </a:prstGeom>
          <a:solidFill xmlns:a="http://schemas.openxmlformats.org/drawingml/2006/main">
            <a:srgbClr val="0B263A"/>
          </a:solidFill>
          <a:ln xmlns:a="http://schemas.openxmlformats.org/drawingml/2006/main" w="9525">
            <a:solidFill>
              <a:srgbClr val="16364C"/>
            </a:solidFill>
            <a:prstDash val="solid"/>
          </a:ln>
        </p:spPr>
      </p:sp>
      <p:sp>
        <p:nvSpPr>
          <p:cNvPr id="9" name="">
            <a:extLst xmlns:a="http://schemas.openxmlformats.org/drawingml/2006/main">
              <a:ext uri="{FF2B5EF4-FFF2-40B4-BE49-F238E27FC236}">
                <a16:creationId xmlns:a16="http://schemas.microsoft.com/office/drawing/2014/main" id="{29E14AF6-0D8E-42B7-870C-8BD720533BDF}"/>
              </a:ext>
            </a:extLst>
          </p:cNvPr>
          <p:cNvSpPr>
            <a:spLocks xmlns:a="http://schemas.openxmlformats.org/drawingml/2006/main" noGrp="1"/>
          </p:cNvSpPr>
          <p:nvPr/>
        </p:nvSpPr>
        <p:spPr>
          <a:xfrm xmlns:a="http://schemas.openxmlformats.org/drawingml/2006/main">
            <a:off x="609600" y="1752600"/>
            <a:ext cx="114300" cy="78105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10" name="">
            <a:extLst xmlns:a="http://schemas.openxmlformats.org/drawingml/2006/main">
              <a:ext uri="{FF2B5EF4-FFF2-40B4-BE49-F238E27FC236}">
                <a16:creationId xmlns:a16="http://schemas.microsoft.com/office/drawing/2014/main" id="{86378252-A8EC-4706-8BFD-A2BCDB167F81}"/>
              </a:ext>
            </a:extLst>
          </p:cNvPr>
          <p:cNvSpPr>
            <a:spLocks xmlns:a="http://schemas.openxmlformats.org/drawingml/2006/main" noGrp="1"/>
          </p:cNvSpPr>
          <p:nvPr/>
        </p:nvSpPr>
        <p:spPr>
          <a:xfrm xmlns:a="http://schemas.openxmlformats.org/drawingml/2006/main">
            <a:off x="933450" y="1990725"/>
            <a:ext cx="476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E31E24"/>
                </a:solidFill>
              </a:defRPr>
            </a:pPr>
            <a:r>
              <a:rPr sz="1350" b="1" i="0">
                <a:solidFill>
                  <a:srgbClr val="E31E24"/>
                </a:solidFill>
              </a:rPr>
              <a:t>01</a:t>
            </a:r>
          </a:p>
        </p:txBody>
      </p:sp>
      <p:sp>
        <p:nvSpPr>
          <p:cNvPr id="11" name="">
            <a:extLst xmlns:a="http://schemas.openxmlformats.org/drawingml/2006/main">
              <a:ext uri="{FF2B5EF4-FFF2-40B4-BE49-F238E27FC236}">
                <a16:creationId xmlns:a16="http://schemas.microsoft.com/office/drawing/2014/main" id="{4C90EF25-4B09-49E4-9DB9-CF00A524E561}"/>
              </a:ext>
            </a:extLst>
          </p:cNvPr>
          <p:cNvSpPr>
            <a:spLocks xmlns:a="http://schemas.openxmlformats.org/drawingml/2006/main" noGrp="1"/>
          </p:cNvSpPr>
          <p:nvPr/>
        </p:nvSpPr>
        <p:spPr>
          <a:xfrm xmlns:a="http://schemas.openxmlformats.org/drawingml/2006/main">
            <a:off x="1600200" y="1924050"/>
            <a:ext cx="2667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MEDICAL CONTROL</a:t>
            </a:r>
          </a:p>
        </p:txBody>
      </p:sp>
      <p:sp>
        <p:nvSpPr>
          <p:cNvPr id="12" name="">
            <a:extLst xmlns:a="http://schemas.openxmlformats.org/drawingml/2006/main">
              <a:ext uri="{FF2B5EF4-FFF2-40B4-BE49-F238E27FC236}">
                <a16:creationId xmlns:a16="http://schemas.microsoft.com/office/drawing/2014/main" id="{69A8ECCB-E78F-4717-877A-7245E028B6DC}"/>
              </a:ext>
            </a:extLst>
          </p:cNvPr>
          <p:cNvSpPr>
            <a:spLocks xmlns:a="http://schemas.openxmlformats.org/drawingml/2006/main" noGrp="1"/>
          </p:cNvSpPr>
          <p:nvPr/>
        </p:nvSpPr>
        <p:spPr>
          <a:xfrm xmlns:a="http://schemas.openxmlformats.org/drawingml/2006/main">
            <a:off x="4524375" y="1981200"/>
            <a:ext cx="3429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triage / fit-to-fly / receiving care</a:t>
            </a:r>
          </a:p>
        </p:txBody>
      </p:sp>
      <p:sp>
        <p:nvSpPr>
          <p:cNvPr id="13" name="">
            <a:extLst xmlns:a="http://schemas.openxmlformats.org/drawingml/2006/main">
              <a:ext uri="{FF2B5EF4-FFF2-40B4-BE49-F238E27FC236}">
                <a16:creationId xmlns:a16="http://schemas.microsoft.com/office/drawing/2014/main" id="{B6188170-98CE-4753-9A92-AE09C4E873FB}"/>
              </a:ext>
            </a:extLst>
          </p:cNvPr>
          <p:cNvSpPr>
            <a:spLocks xmlns:a="http://schemas.openxmlformats.org/drawingml/2006/main" noGrp="1"/>
          </p:cNvSpPr>
          <p:nvPr/>
        </p:nvSpPr>
        <p:spPr>
          <a:xfrm xmlns:a="http://schemas.openxmlformats.org/drawingml/2006/main">
            <a:off x="609600" y="2724150"/>
            <a:ext cx="7658100" cy="781050"/>
          </a:xfrm>
          <a:prstGeom xmlns:a="http://schemas.openxmlformats.org/drawingml/2006/main" prst="roundRect">
            <a:avLst>
              <a:gd name="adj" fmla="val 14634"/>
            </a:avLst>
          </a:prstGeom>
          <a:solidFill xmlns:a="http://schemas.openxmlformats.org/drawingml/2006/main">
            <a:srgbClr val="0B263A"/>
          </a:solidFill>
          <a:ln xmlns:a="http://schemas.openxmlformats.org/drawingml/2006/main" w="9525">
            <a:solidFill>
              <a:srgbClr val="16364C"/>
            </a:solidFill>
            <a:prstDash val="solid"/>
          </a:ln>
        </p:spPr>
      </p:sp>
      <p:sp>
        <p:nvSpPr>
          <p:cNvPr id="14" name="">
            <a:extLst xmlns:a="http://schemas.openxmlformats.org/drawingml/2006/main">
              <a:ext uri="{FF2B5EF4-FFF2-40B4-BE49-F238E27FC236}">
                <a16:creationId xmlns:a16="http://schemas.microsoft.com/office/drawing/2014/main" id="{22211003-86C9-4D8E-9F6B-6C0E6A9D7F44}"/>
              </a:ext>
            </a:extLst>
          </p:cNvPr>
          <p:cNvSpPr>
            <a:spLocks xmlns:a="http://schemas.openxmlformats.org/drawingml/2006/main" noGrp="1"/>
          </p:cNvSpPr>
          <p:nvPr/>
        </p:nvSpPr>
        <p:spPr>
          <a:xfrm xmlns:a="http://schemas.openxmlformats.org/drawingml/2006/main">
            <a:off x="609600" y="2724150"/>
            <a:ext cx="114300" cy="781050"/>
          </a:xfrm>
          <a:prstGeom xmlns:a="http://schemas.openxmlformats.org/drawingml/2006/main" prst="roundRect">
            <a:avLst>
              <a:gd name="adj" fmla="val 50000"/>
            </a:avLst>
          </a:prstGeom>
          <a:solidFill xmlns:a="http://schemas.openxmlformats.org/drawingml/2006/main">
            <a:srgbClr val="0B4F71"/>
          </a:solidFill>
          <a:ln xmlns:a="http://schemas.openxmlformats.org/drawingml/2006/main" w="0">
            <a:solidFill>
              <a:srgbClr val="0B4F71"/>
            </a:solidFill>
            <a:prstDash val="solid"/>
          </a:ln>
        </p:spPr>
      </p:sp>
      <p:sp>
        <p:nvSpPr>
          <p:cNvPr id="15" name="">
            <a:extLst xmlns:a="http://schemas.openxmlformats.org/drawingml/2006/main">
              <a:ext uri="{FF2B5EF4-FFF2-40B4-BE49-F238E27FC236}">
                <a16:creationId xmlns:a16="http://schemas.microsoft.com/office/drawing/2014/main" id="{A569F772-95D3-4BCA-B6A5-FC95734B894E}"/>
              </a:ext>
            </a:extLst>
          </p:cNvPr>
          <p:cNvSpPr>
            <a:spLocks xmlns:a="http://schemas.openxmlformats.org/drawingml/2006/main" noGrp="1"/>
          </p:cNvSpPr>
          <p:nvPr/>
        </p:nvSpPr>
        <p:spPr>
          <a:xfrm xmlns:a="http://schemas.openxmlformats.org/drawingml/2006/main">
            <a:off x="933450" y="2962275"/>
            <a:ext cx="476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0B4F71"/>
                </a:solidFill>
              </a:defRPr>
            </a:pPr>
            <a:r>
              <a:rPr sz="1350" b="1" i="0">
                <a:solidFill>
                  <a:srgbClr val="0B4F71"/>
                </a:solidFill>
              </a:rPr>
              <a:t>02</a:t>
            </a:r>
          </a:p>
        </p:txBody>
      </p:sp>
      <p:sp>
        <p:nvSpPr>
          <p:cNvPr id="16" name="">
            <a:extLst xmlns:a="http://schemas.openxmlformats.org/drawingml/2006/main">
              <a:ext uri="{FF2B5EF4-FFF2-40B4-BE49-F238E27FC236}">
                <a16:creationId xmlns:a16="http://schemas.microsoft.com/office/drawing/2014/main" id="{74C9F944-DCD3-49B7-B24D-4208A0D03DAF}"/>
              </a:ext>
            </a:extLst>
          </p:cNvPr>
          <p:cNvSpPr>
            <a:spLocks xmlns:a="http://schemas.openxmlformats.org/drawingml/2006/main" noGrp="1"/>
          </p:cNvSpPr>
          <p:nvPr/>
        </p:nvSpPr>
        <p:spPr>
          <a:xfrm xmlns:a="http://schemas.openxmlformats.org/drawingml/2006/main">
            <a:off x="1600200" y="2895600"/>
            <a:ext cx="2667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FLIGHT OPERATIONS</a:t>
            </a:r>
          </a:p>
        </p:txBody>
      </p:sp>
      <p:sp>
        <p:nvSpPr>
          <p:cNvPr id="17" name="">
            <a:extLst xmlns:a="http://schemas.openxmlformats.org/drawingml/2006/main">
              <a:ext uri="{FF2B5EF4-FFF2-40B4-BE49-F238E27FC236}">
                <a16:creationId xmlns:a16="http://schemas.microsoft.com/office/drawing/2014/main" id="{2139E19F-01B7-44C6-B29F-B7CC5A29A685}"/>
              </a:ext>
            </a:extLst>
          </p:cNvPr>
          <p:cNvSpPr>
            <a:spLocks xmlns:a="http://schemas.openxmlformats.org/drawingml/2006/main" noGrp="1"/>
          </p:cNvSpPr>
          <p:nvPr/>
        </p:nvSpPr>
        <p:spPr>
          <a:xfrm xmlns:a="http://schemas.openxmlformats.org/drawingml/2006/main">
            <a:off x="4524375" y="2952750"/>
            <a:ext cx="3429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crew / weather / maintenance / routing</a:t>
            </a:r>
          </a:p>
        </p:txBody>
      </p:sp>
      <p:sp>
        <p:nvSpPr>
          <p:cNvPr id="18" name="">
            <a:extLst xmlns:a="http://schemas.openxmlformats.org/drawingml/2006/main">
              <a:ext uri="{FF2B5EF4-FFF2-40B4-BE49-F238E27FC236}">
                <a16:creationId xmlns:a16="http://schemas.microsoft.com/office/drawing/2014/main" id="{C715704D-1545-40C7-BD57-04ACA500B250}"/>
              </a:ext>
            </a:extLst>
          </p:cNvPr>
          <p:cNvSpPr>
            <a:spLocks xmlns:a="http://schemas.openxmlformats.org/drawingml/2006/main" noGrp="1"/>
          </p:cNvSpPr>
          <p:nvPr/>
        </p:nvSpPr>
        <p:spPr>
          <a:xfrm xmlns:a="http://schemas.openxmlformats.org/drawingml/2006/main">
            <a:off x="609600" y="3695700"/>
            <a:ext cx="7658100" cy="781050"/>
          </a:xfrm>
          <a:prstGeom xmlns:a="http://schemas.openxmlformats.org/drawingml/2006/main" prst="roundRect">
            <a:avLst>
              <a:gd name="adj" fmla="val 14634"/>
            </a:avLst>
          </a:prstGeom>
          <a:solidFill xmlns:a="http://schemas.openxmlformats.org/drawingml/2006/main">
            <a:srgbClr val="0B263A"/>
          </a:solidFill>
          <a:ln xmlns:a="http://schemas.openxmlformats.org/drawingml/2006/main" w="9525">
            <a:solidFill>
              <a:srgbClr val="16364C"/>
            </a:solidFill>
            <a:prstDash val="solid"/>
          </a:ln>
        </p:spPr>
      </p:sp>
      <p:sp>
        <p:nvSpPr>
          <p:cNvPr id="19" name="">
            <a:extLst xmlns:a="http://schemas.openxmlformats.org/drawingml/2006/main">
              <a:ext uri="{FF2B5EF4-FFF2-40B4-BE49-F238E27FC236}">
                <a16:creationId xmlns:a16="http://schemas.microsoft.com/office/drawing/2014/main" id="{2FAEA577-F4EB-4E66-B05A-AE634AF153F3}"/>
              </a:ext>
            </a:extLst>
          </p:cNvPr>
          <p:cNvSpPr>
            <a:spLocks xmlns:a="http://schemas.openxmlformats.org/drawingml/2006/main" noGrp="1"/>
          </p:cNvSpPr>
          <p:nvPr/>
        </p:nvSpPr>
        <p:spPr>
          <a:xfrm xmlns:a="http://schemas.openxmlformats.org/drawingml/2006/main">
            <a:off x="609600" y="3695700"/>
            <a:ext cx="114300" cy="78105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20" name="">
            <a:extLst xmlns:a="http://schemas.openxmlformats.org/drawingml/2006/main">
              <a:ext uri="{FF2B5EF4-FFF2-40B4-BE49-F238E27FC236}">
                <a16:creationId xmlns:a16="http://schemas.microsoft.com/office/drawing/2014/main" id="{CB4BAE38-F11E-46C1-BF4B-B27019562F77}"/>
              </a:ext>
            </a:extLst>
          </p:cNvPr>
          <p:cNvSpPr>
            <a:spLocks xmlns:a="http://schemas.openxmlformats.org/drawingml/2006/main" noGrp="1"/>
          </p:cNvSpPr>
          <p:nvPr/>
        </p:nvSpPr>
        <p:spPr>
          <a:xfrm xmlns:a="http://schemas.openxmlformats.org/drawingml/2006/main">
            <a:off x="933450" y="3933825"/>
            <a:ext cx="476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0B8F87"/>
                </a:solidFill>
              </a:defRPr>
            </a:pPr>
            <a:r>
              <a:rPr sz="1350" b="1" i="0">
                <a:solidFill>
                  <a:srgbClr val="0B8F87"/>
                </a:solidFill>
              </a:rPr>
              <a:t>03</a:t>
            </a:r>
          </a:p>
        </p:txBody>
      </p:sp>
      <p:sp>
        <p:nvSpPr>
          <p:cNvPr id="21" name="">
            <a:extLst xmlns:a="http://schemas.openxmlformats.org/drawingml/2006/main">
              <a:ext uri="{FF2B5EF4-FFF2-40B4-BE49-F238E27FC236}">
                <a16:creationId xmlns:a16="http://schemas.microsoft.com/office/drawing/2014/main" id="{00011F02-4795-413C-9A20-75402A8F6A6A}"/>
              </a:ext>
            </a:extLst>
          </p:cNvPr>
          <p:cNvSpPr>
            <a:spLocks xmlns:a="http://schemas.openxmlformats.org/drawingml/2006/main" noGrp="1"/>
          </p:cNvSpPr>
          <p:nvPr/>
        </p:nvSpPr>
        <p:spPr>
          <a:xfrm xmlns:a="http://schemas.openxmlformats.org/drawingml/2006/main">
            <a:off x="1600200" y="3867150"/>
            <a:ext cx="2667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CARE NETWORK</a:t>
            </a:r>
          </a:p>
        </p:txBody>
      </p:sp>
      <p:sp>
        <p:nvSpPr>
          <p:cNvPr id="22" name="">
            <a:extLst xmlns:a="http://schemas.openxmlformats.org/drawingml/2006/main">
              <a:ext uri="{FF2B5EF4-FFF2-40B4-BE49-F238E27FC236}">
                <a16:creationId xmlns:a16="http://schemas.microsoft.com/office/drawing/2014/main" id="{84937D14-D68B-47EF-B916-576FB267D8F2}"/>
              </a:ext>
            </a:extLst>
          </p:cNvPr>
          <p:cNvSpPr>
            <a:spLocks xmlns:a="http://schemas.openxmlformats.org/drawingml/2006/main" noGrp="1"/>
          </p:cNvSpPr>
          <p:nvPr/>
        </p:nvSpPr>
        <p:spPr>
          <a:xfrm xmlns:a="http://schemas.openxmlformats.org/drawingml/2006/main">
            <a:off x="4524375" y="3924300"/>
            <a:ext cx="3429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hospitals / ambulances / specialists / hubs</a:t>
            </a:r>
          </a:p>
        </p:txBody>
      </p:sp>
      <p:sp>
        <p:nvSpPr>
          <p:cNvPr id="23" name="">
            <a:extLst xmlns:a="http://schemas.openxmlformats.org/drawingml/2006/main">
              <a:ext uri="{FF2B5EF4-FFF2-40B4-BE49-F238E27FC236}">
                <a16:creationId xmlns:a16="http://schemas.microsoft.com/office/drawing/2014/main" id="{D3ED0CE7-AD51-464C-8F9E-46140345C74F}"/>
              </a:ext>
            </a:extLst>
          </p:cNvPr>
          <p:cNvSpPr>
            <a:spLocks xmlns:a="http://schemas.openxmlformats.org/drawingml/2006/main" noGrp="1"/>
          </p:cNvSpPr>
          <p:nvPr/>
        </p:nvSpPr>
        <p:spPr>
          <a:xfrm xmlns:a="http://schemas.openxmlformats.org/drawingml/2006/main">
            <a:off x="609600" y="4667250"/>
            <a:ext cx="7658100" cy="781050"/>
          </a:xfrm>
          <a:prstGeom xmlns:a="http://schemas.openxmlformats.org/drawingml/2006/main" prst="roundRect">
            <a:avLst>
              <a:gd name="adj" fmla="val 14634"/>
            </a:avLst>
          </a:prstGeom>
          <a:solidFill xmlns:a="http://schemas.openxmlformats.org/drawingml/2006/main">
            <a:srgbClr val="0B263A"/>
          </a:solidFill>
          <a:ln xmlns:a="http://schemas.openxmlformats.org/drawingml/2006/main" w="9525">
            <a:solidFill>
              <a:srgbClr val="16364C"/>
            </a:solidFill>
            <a:prstDash val="solid"/>
          </a:ln>
        </p:spPr>
      </p:sp>
      <p:sp>
        <p:nvSpPr>
          <p:cNvPr id="24" name="">
            <a:extLst xmlns:a="http://schemas.openxmlformats.org/drawingml/2006/main">
              <a:ext uri="{FF2B5EF4-FFF2-40B4-BE49-F238E27FC236}">
                <a16:creationId xmlns:a16="http://schemas.microsoft.com/office/drawing/2014/main" id="{BF4E9D7A-AECF-4E65-A944-5AB88FC598D4}"/>
              </a:ext>
            </a:extLst>
          </p:cNvPr>
          <p:cNvSpPr>
            <a:spLocks xmlns:a="http://schemas.openxmlformats.org/drawingml/2006/main" noGrp="1"/>
          </p:cNvSpPr>
          <p:nvPr/>
        </p:nvSpPr>
        <p:spPr>
          <a:xfrm xmlns:a="http://schemas.openxmlformats.org/drawingml/2006/main">
            <a:off x="609600" y="4667250"/>
            <a:ext cx="114300" cy="781050"/>
          </a:xfrm>
          <a:prstGeom xmlns:a="http://schemas.openxmlformats.org/drawingml/2006/main" prst="roundRect">
            <a:avLst>
              <a:gd name="adj" fmla="val 50000"/>
            </a:avLst>
          </a:prstGeom>
          <a:solidFill xmlns:a="http://schemas.openxmlformats.org/drawingml/2006/main">
            <a:srgbClr val="59C7D1"/>
          </a:solidFill>
          <a:ln xmlns:a="http://schemas.openxmlformats.org/drawingml/2006/main" w="0">
            <a:solidFill>
              <a:srgbClr val="59C7D1"/>
            </a:solidFill>
            <a:prstDash val="solid"/>
          </a:ln>
        </p:spPr>
      </p:sp>
      <p:sp>
        <p:nvSpPr>
          <p:cNvPr id="25" name="">
            <a:extLst xmlns:a="http://schemas.openxmlformats.org/drawingml/2006/main">
              <a:ext uri="{FF2B5EF4-FFF2-40B4-BE49-F238E27FC236}">
                <a16:creationId xmlns:a16="http://schemas.microsoft.com/office/drawing/2014/main" id="{007226EC-16DC-4AAC-A505-AA80381EFBDC}"/>
              </a:ext>
            </a:extLst>
          </p:cNvPr>
          <p:cNvSpPr>
            <a:spLocks xmlns:a="http://schemas.openxmlformats.org/drawingml/2006/main" noGrp="1"/>
          </p:cNvSpPr>
          <p:nvPr/>
        </p:nvSpPr>
        <p:spPr>
          <a:xfrm xmlns:a="http://schemas.openxmlformats.org/drawingml/2006/main">
            <a:off x="933450" y="4905375"/>
            <a:ext cx="476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i="0">
                <a:solidFill>
                  <a:srgbClr val="59C7D1"/>
                </a:solidFill>
              </a:defRPr>
            </a:pPr>
            <a:r>
              <a:rPr sz="1350" b="1" i="0">
                <a:solidFill>
                  <a:srgbClr val="59C7D1"/>
                </a:solidFill>
              </a:rPr>
              <a:t>04</a:t>
            </a:r>
          </a:p>
        </p:txBody>
      </p:sp>
      <p:sp>
        <p:nvSpPr>
          <p:cNvPr id="26" name="">
            <a:extLst xmlns:a="http://schemas.openxmlformats.org/drawingml/2006/main">
              <a:ext uri="{FF2B5EF4-FFF2-40B4-BE49-F238E27FC236}">
                <a16:creationId xmlns:a16="http://schemas.microsoft.com/office/drawing/2014/main" id="{C2CC9E31-F704-4E6A-8D01-7F58D3B901FD}"/>
              </a:ext>
            </a:extLst>
          </p:cNvPr>
          <p:cNvSpPr>
            <a:spLocks xmlns:a="http://schemas.openxmlformats.org/drawingml/2006/main" noGrp="1"/>
          </p:cNvSpPr>
          <p:nvPr/>
        </p:nvSpPr>
        <p:spPr>
          <a:xfrm xmlns:a="http://schemas.openxmlformats.org/drawingml/2006/main">
            <a:off x="1600200" y="4838700"/>
            <a:ext cx="2667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i="0">
                <a:solidFill>
                  <a:srgbClr val="FFFFFF"/>
                </a:solidFill>
              </a:defRPr>
            </a:pPr>
            <a:r>
              <a:rPr sz="1800" b="1" i="0">
                <a:solidFill>
                  <a:srgbClr val="FFFFFF"/>
                </a:solidFill>
              </a:rPr>
              <a:t>DATA LAYER</a:t>
            </a:r>
          </a:p>
        </p:txBody>
      </p:sp>
      <p:sp>
        <p:nvSpPr>
          <p:cNvPr id="27" name="">
            <a:extLst xmlns:a="http://schemas.openxmlformats.org/drawingml/2006/main">
              <a:ext uri="{FF2B5EF4-FFF2-40B4-BE49-F238E27FC236}">
                <a16:creationId xmlns:a16="http://schemas.microsoft.com/office/drawing/2014/main" id="{22670530-C019-4347-A2B3-D1884BA1EA10}"/>
              </a:ext>
            </a:extLst>
          </p:cNvPr>
          <p:cNvSpPr>
            <a:spLocks xmlns:a="http://schemas.openxmlformats.org/drawingml/2006/main" noGrp="1"/>
          </p:cNvSpPr>
          <p:nvPr/>
        </p:nvSpPr>
        <p:spPr>
          <a:xfrm xmlns:a="http://schemas.openxmlformats.org/drawingml/2006/main">
            <a:off x="4524375" y="4895850"/>
            <a:ext cx="3429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C9D5DD"/>
                </a:solidFill>
              </a:defRPr>
            </a:pPr>
            <a:r>
              <a:rPr sz="1350" b="0" i="0">
                <a:solidFill>
                  <a:srgbClr val="C9D5DD"/>
                </a:solidFill>
              </a:rPr>
              <a:t>tracking / communications / decision-support</a:t>
            </a:r>
          </a:p>
        </p:txBody>
      </p:sp>
      <p:sp>
        <p:nvSpPr>
          <p:cNvPr id="28" name="">
            <a:extLst xmlns:a="http://schemas.openxmlformats.org/drawingml/2006/main">
              <a:ext uri="{FF2B5EF4-FFF2-40B4-BE49-F238E27FC236}">
                <a16:creationId xmlns:a16="http://schemas.microsoft.com/office/drawing/2014/main" id="{D861B3F0-97C9-4C97-A9CE-0C32A6F2FC8F}"/>
              </a:ext>
            </a:extLst>
          </p:cNvPr>
          <p:cNvSpPr>
            <a:spLocks xmlns:a="http://schemas.openxmlformats.org/drawingml/2006/main" noGrp="1"/>
          </p:cNvSpPr>
          <p:nvPr/>
        </p:nvSpPr>
        <p:spPr>
          <a:xfrm xmlns:a="http://schemas.openxmlformats.org/drawingml/2006/main">
            <a:off x="8705850" y="1962150"/>
            <a:ext cx="2514600" cy="3200400"/>
          </a:xfrm>
          <a:prstGeom xmlns:a="http://schemas.openxmlformats.org/drawingml/2006/main" prst="roundRect">
            <a:avLst>
              <a:gd name="adj" fmla="val 4545"/>
            </a:avLst>
          </a:prstGeom>
          <a:solidFill xmlns:a="http://schemas.openxmlformats.org/drawingml/2006/main">
            <a:srgbClr val="0B3852"/>
          </a:solidFill>
          <a:ln xmlns:a="http://schemas.openxmlformats.org/drawingml/2006/main" w="19050">
            <a:solidFill>
              <a:srgbClr val="59C7D1"/>
            </a:solidFill>
            <a:prstDash val="solid"/>
          </a:ln>
        </p:spPr>
      </p:sp>
      <p:sp>
        <p:nvSpPr>
          <p:cNvPr id="29" name="">
            <a:extLst xmlns:a="http://schemas.openxmlformats.org/drawingml/2006/main">
              <a:ext uri="{FF2B5EF4-FFF2-40B4-BE49-F238E27FC236}">
                <a16:creationId xmlns:a16="http://schemas.microsoft.com/office/drawing/2014/main" id="{A35B8A23-A468-495F-9D32-FD489680B14A}"/>
              </a:ext>
            </a:extLst>
          </p:cNvPr>
          <p:cNvSpPr>
            <a:spLocks xmlns:a="http://schemas.openxmlformats.org/drawingml/2006/main" noGrp="1"/>
          </p:cNvSpPr>
          <p:nvPr/>
        </p:nvSpPr>
        <p:spPr>
          <a:xfrm xmlns:a="http://schemas.openxmlformats.org/drawingml/2006/main">
            <a:off x="8991600" y="2324100"/>
            <a:ext cx="1943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i="0">
                <a:solidFill>
                  <a:srgbClr val="59C7D1"/>
                </a:solidFill>
              </a:defRPr>
            </a:pPr>
            <a:r>
              <a:rPr sz="1350" b="1" i="0">
                <a:solidFill>
                  <a:srgbClr val="59C7D1"/>
                </a:solidFill>
              </a:rPr>
              <a:t>RESPONSE</a:t>
            </a:r>
          </a:p>
        </p:txBody>
      </p:sp>
      <p:sp>
        <p:nvSpPr>
          <p:cNvPr id="30" name="">
            <a:extLst xmlns:a="http://schemas.openxmlformats.org/drawingml/2006/main">
              <a:ext uri="{FF2B5EF4-FFF2-40B4-BE49-F238E27FC236}">
                <a16:creationId xmlns:a16="http://schemas.microsoft.com/office/drawing/2014/main" id="{1FCCB087-4084-4A3B-B779-E3C5F1138825}"/>
              </a:ext>
            </a:extLst>
          </p:cNvPr>
          <p:cNvSpPr>
            <a:spLocks xmlns:a="http://schemas.openxmlformats.org/drawingml/2006/main" noGrp="1"/>
          </p:cNvSpPr>
          <p:nvPr/>
        </p:nvSpPr>
        <p:spPr>
          <a:xfrm xmlns:a="http://schemas.openxmlformats.org/drawingml/2006/main">
            <a:off x="8991600" y="2819400"/>
            <a:ext cx="1943100" cy="1905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75" b="1" i="0">
                <a:solidFill>
                  <a:srgbClr val="FFFFFF"/>
                </a:solidFill>
              </a:defRPr>
            </a:pPr>
            <a:r>
              <a:rPr sz="1875" b="1" i="0">
                <a:solidFill>
                  <a:srgbClr val="FFFFFF"/>
                </a:solidFill>
              </a:rPr>
              <a:t>ground</a:t>
            </a:r>
          </a:p>
          <a:p xmlns:a="http://schemas.openxmlformats.org/drawingml/2006/main">
            <a:pPr algn="ctr">
              <a:defRPr sz="1875" b="1" i="0">
                <a:solidFill>
                  <a:srgbClr val="FFFFFF"/>
                </a:solidFill>
              </a:defRPr>
            </a:pPr>
            <a:r>
              <a:rPr sz="1875" b="1" i="0">
                <a:solidFill>
                  <a:srgbClr val="FFFFFF"/>
                </a:solidFill>
              </a:rPr>
              <a:t>+</a:t>
            </a:r>
          </a:p>
          <a:p xmlns:a="http://schemas.openxmlformats.org/drawingml/2006/main">
            <a:pPr algn="ctr">
              <a:defRPr sz="1875" b="1" i="0">
                <a:solidFill>
                  <a:srgbClr val="FFFFFF"/>
                </a:solidFill>
              </a:defRPr>
            </a:pPr>
            <a:r>
              <a:rPr sz="1875" b="1" i="0">
                <a:solidFill>
                  <a:srgbClr val="FFFFFF"/>
                </a:solidFill>
              </a:rPr>
              <a:t>eVTOL</a:t>
            </a:r>
          </a:p>
          <a:p xmlns:a="http://schemas.openxmlformats.org/drawingml/2006/main">
            <a:pPr algn="ctr">
              <a:defRPr sz="1875" b="1" i="0">
                <a:solidFill>
                  <a:srgbClr val="FFFFFF"/>
                </a:solidFill>
              </a:defRPr>
            </a:pPr>
            <a:r>
              <a:rPr sz="1875" b="1" i="0">
                <a:solidFill>
                  <a:srgbClr val="FFFFFF"/>
                </a:solidFill>
              </a:rPr>
              <a:t>+</a:t>
            </a:r>
          </a:p>
          <a:p xmlns:a="http://schemas.openxmlformats.org/drawingml/2006/main">
            <a:pPr algn="ctr">
              <a:defRPr sz="1875" b="1" i="0">
                <a:solidFill>
                  <a:srgbClr val="FFFFFF"/>
                </a:solidFill>
              </a:defRPr>
            </a:pPr>
            <a:r>
              <a:rPr sz="1875" b="1" i="0">
                <a:solidFill>
                  <a:srgbClr val="FFFFFF"/>
                </a:solidFill>
              </a:rPr>
              <a:t>fixed-wing</a:t>
            </a:r>
          </a:p>
          <a:p xmlns:a="http://schemas.openxmlformats.org/drawingml/2006/main">
            <a:pPr algn="ctr">
              <a:defRPr sz="1875" b="1" i="0">
                <a:solidFill>
                  <a:srgbClr val="FFFFFF"/>
                </a:solidFill>
              </a:defRPr>
            </a:pPr>
            <a:r>
              <a:rPr sz="1875" b="1" i="0">
                <a:solidFill>
                  <a:srgbClr val="FFFFFF"/>
                </a:solidFill>
              </a:rPr>
              <a:t>+</a:t>
            </a:r>
          </a:p>
          <a:p xmlns:a="http://schemas.openxmlformats.org/drawingml/2006/main">
            <a:pPr algn="ctr">
              <a:defRPr sz="1875" b="1" i="0">
                <a:solidFill>
                  <a:srgbClr val="FFFFFF"/>
                </a:solidFill>
              </a:defRPr>
            </a:pPr>
            <a:r>
              <a:rPr sz="1875" b="1" i="0">
                <a:solidFill>
                  <a:srgbClr val="FFFFFF"/>
                </a:solidFill>
              </a:rPr>
              <a:t>amphibious</a:t>
            </a:r>
          </a:p>
        </p:txBody>
      </p:sp>
      <p:sp>
        <p:nvSpPr>
          <p:cNvPr id="31" name="">
            <a:extLst xmlns:a="http://schemas.openxmlformats.org/drawingml/2006/main">
              <a:ext uri="{FF2B5EF4-FFF2-40B4-BE49-F238E27FC236}">
                <a16:creationId xmlns:a16="http://schemas.microsoft.com/office/drawing/2014/main" id="{3B5E90C0-532A-4D19-B809-53F8614E25E1}"/>
              </a:ext>
            </a:extLst>
          </p:cNvPr>
          <p:cNvSpPr>
            <a:spLocks xmlns:a="http://schemas.openxmlformats.org/drawingml/2006/main" noGrp="1"/>
          </p:cNvSpPr>
          <p:nvPr/>
        </p:nvSpPr>
        <p:spPr>
          <a:xfrm xmlns:a="http://schemas.openxmlformats.org/drawingml/2006/main">
            <a:off x="8991600" y="5429250"/>
            <a:ext cx="2095500" cy="266700"/>
          </a:xfrm>
          <a:prstGeom xmlns:a="http://schemas.openxmlformats.org/drawingml/2006/main" prst="roundRect">
            <a:avLst>
              <a:gd name="adj" fmla="val 50000"/>
            </a:avLst>
          </a:prstGeom>
          <a:solidFill xmlns:a="http://schemas.openxmlformats.org/drawingml/2006/main">
            <a:srgbClr val="E31E24"/>
          </a:solidFill>
          <a:ln xmlns:a="http://schemas.openxmlformats.org/drawingml/2006/main" w="0">
            <a:solidFill>
              <a:srgbClr val="E31E24"/>
            </a:solidFill>
            <a:prstDash val="solid"/>
          </a:ln>
        </p:spPr>
      </p:sp>
      <p:sp>
        <p:nvSpPr>
          <p:cNvPr id="32" name="">
            <a:extLst xmlns:a="http://schemas.openxmlformats.org/drawingml/2006/main">
              <a:ext uri="{FF2B5EF4-FFF2-40B4-BE49-F238E27FC236}">
                <a16:creationId xmlns:a16="http://schemas.microsoft.com/office/drawing/2014/main" id="{938CA2E4-09C0-4AA6-8575-406CA5A3D8D1}"/>
              </a:ext>
            </a:extLst>
          </p:cNvPr>
          <p:cNvSpPr>
            <a:spLocks xmlns:a="http://schemas.openxmlformats.org/drawingml/2006/main" noGrp="1"/>
          </p:cNvSpPr>
          <p:nvPr/>
        </p:nvSpPr>
        <p:spPr>
          <a:xfrm xmlns:a="http://schemas.openxmlformats.org/drawingml/2006/main">
            <a:off x="9086850" y="5476875"/>
            <a:ext cx="1905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PROPOSED CONCEPT</a:t>
            </a:r>
          </a:p>
        </p:txBody>
      </p:sp>
    </p:spTree>
    <p:extLst>
      <p:ext uri="{BB962C8B-B14F-4D97-AF65-F5344CB8AC3E}">
        <p14:creationId xmlns:p14="http://schemas.microsoft.com/office/powerpoint/2010/main" val="2013602225"/>
      </p:ext>
    </p:extLst>
  </p:cSld>
</p:sld>
</file>

<file path=ppt/slides/slide8.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5" name="">
            <a:extLst xmlns:a="http://schemas.openxmlformats.org/drawingml/2006/main">
              <a:ext uri="{FF2B5EF4-FFF2-40B4-BE49-F238E27FC236}">
                <a16:creationId xmlns:a16="http://schemas.microsoft.com/office/drawing/2014/main" id="{BF30A622-2E58-4DDE-AD1A-B640FEA260B1}"/>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513355CB-E7D1-4848-B06C-94221C979941}"/>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MEDICAL AVIATION ECOSYSTEM</a:t>
            </a:r>
          </a:p>
        </p:txBody>
      </p:sp>
      <p:sp>
        <p:nvSpPr>
          <p:cNvPr id="3" name="">
            <a:extLst xmlns:a="http://schemas.openxmlformats.org/drawingml/2006/main">
              <a:ext uri="{FF2B5EF4-FFF2-40B4-BE49-F238E27FC236}">
                <a16:creationId xmlns:a16="http://schemas.microsoft.com/office/drawing/2014/main" id="{DEABF626-4EF6-449F-AD4A-0FE701B0B8F5}"/>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One intake point can orchestrate five levels of response.</a:t>
            </a:r>
          </a:p>
        </p:txBody>
      </p:sp>
      <p:sp>
        <p:nvSpPr>
          <p:cNvPr id="4" name="">
            <a:extLst xmlns:a="http://schemas.openxmlformats.org/drawingml/2006/main">
              <a:ext uri="{FF2B5EF4-FFF2-40B4-BE49-F238E27FC236}">
                <a16:creationId xmlns:a16="http://schemas.microsoft.com/office/drawing/2014/main" id="{A9503CC9-22BE-4CD0-A9BF-EE30C172AE67}"/>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F36E72C3-733C-4694-859F-D188D3A5CBB9}"/>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1E88CDD9-B21E-40DA-B53E-4ABC650C9429}"/>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MEDICAL AVIATION ECOSYSTEM</a:t>
            </a:r>
          </a:p>
        </p:txBody>
      </p:sp>
      <p:sp>
        <p:nvSpPr>
          <p:cNvPr id="7" name="">
            <a:extLst xmlns:a="http://schemas.openxmlformats.org/drawingml/2006/main">
              <a:ext uri="{FF2B5EF4-FFF2-40B4-BE49-F238E27FC236}">
                <a16:creationId xmlns:a16="http://schemas.microsoft.com/office/drawing/2014/main" id="{8A14308C-CA5B-441D-BEE3-350E73CD39C4}"/>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08</a:t>
            </a:r>
          </a:p>
        </p:txBody>
      </p:sp>
      <p:sp>
        <p:nvSpPr>
          <p:cNvPr id="8" name="">
            <a:extLst xmlns:a="http://schemas.openxmlformats.org/drawingml/2006/main">
              <a:ext uri="{FF2B5EF4-FFF2-40B4-BE49-F238E27FC236}">
                <a16:creationId xmlns:a16="http://schemas.microsoft.com/office/drawing/2014/main" id="{70B6C137-5344-4E71-85C3-B7B962DD83D9}"/>
              </a:ext>
            </a:extLst>
          </p:cNvPr>
          <p:cNvSpPr>
            <a:spLocks xmlns:a="http://schemas.openxmlformats.org/drawingml/2006/main" noGrp="1"/>
          </p:cNvSpPr>
          <p:nvPr/>
        </p:nvSpPr>
        <p:spPr>
          <a:xfrm xmlns:a="http://schemas.openxmlformats.org/drawingml/2006/main">
            <a:off x="2266950" y="3219450"/>
            <a:ext cx="5334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9" name="">
            <a:extLst xmlns:a="http://schemas.openxmlformats.org/drawingml/2006/main">
              <a:ext uri="{FF2B5EF4-FFF2-40B4-BE49-F238E27FC236}">
                <a16:creationId xmlns:a16="http://schemas.microsoft.com/office/drawing/2014/main" id="{DC8D106F-29C0-48D4-9E3E-68ED1EF70CFB}"/>
              </a:ext>
            </a:extLst>
          </p:cNvPr>
          <p:cNvSpPr>
            <a:spLocks xmlns:a="http://schemas.openxmlformats.org/drawingml/2006/main" noGrp="1"/>
          </p:cNvSpPr>
          <p:nvPr/>
        </p:nvSpPr>
        <p:spPr>
          <a:xfrm xmlns:a="http://schemas.openxmlformats.org/drawingml/2006/main">
            <a:off x="4400550" y="3219450"/>
            <a:ext cx="5334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0" name="">
            <a:extLst xmlns:a="http://schemas.openxmlformats.org/drawingml/2006/main">
              <a:ext uri="{FF2B5EF4-FFF2-40B4-BE49-F238E27FC236}">
                <a16:creationId xmlns:a16="http://schemas.microsoft.com/office/drawing/2014/main" id="{E6C0EF5B-1056-4391-BAB6-990EE01AE3B0}"/>
              </a:ext>
            </a:extLst>
          </p:cNvPr>
          <p:cNvSpPr>
            <a:spLocks xmlns:a="http://schemas.openxmlformats.org/drawingml/2006/main" noGrp="1"/>
          </p:cNvSpPr>
          <p:nvPr/>
        </p:nvSpPr>
        <p:spPr>
          <a:xfrm xmlns:a="http://schemas.openxmlformats.org/drawingml/2006/main">
            <a:off x="6534150" y="3219450"/>
            <a:ext cx="5334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1" name="">
            <a:extLst xmlns:a="http://schemas.openxmlformats.org/drawingml/2006/main">
              <a:ext uri="{FF2B5EF4-FFF2-40B4-BE49-F238E27FC236}">
                <a16:creationId xmlns:a16="http://schemas.microsoft.com/office/drawing/2014/main" id="{920231D1-FB86-49E9-ADA1-3A6CDB49AD41}"/>
              </a:ext>
            </a:extLst>
          </p:cNvPr>
          <p:cNvSpPr>
            <a:spLocks xmlns:a="http://schemas.openxmlformats.org/drawingml/2006/main" noGrp="1"/>
          </p:cNvSpPr>
          <p:nvPr/>
        </p:nvSpPr>
        <p:spPr>
          <a:xfrm xmlns:a="http://schemas.openxmlformats.org/drawingml/2006/main">
            <a:off x="8667750" y="3219450"/>
            <a:ext cx="533400" cy="0"/>
          </a:xfrm>
          <a:prstGeom xmlns:a="http://schemas.openxmlformats.org/drawingml/2006/main" prst="line">
            <a:avLst/>
          </a:prstGeom>
          <a:noFill xmlns:a="http://schemas.openxmlformats.org/drawingml/2006/main"/>
          <a:ln xmlns:a="http://schemas.openxmlformats.org/drawingml/2006/main" w="28575">
            <a:solidFill>
              <a:srgbClr val="E31E24"/>
            </a:solidFill>
            <a:prstDash val="solid"/>
          </a:ln>
        </p:spPr>
      </p:sp>
      <p:sp>
        <p:nvSpPr>
          <p:cNvPr id="12" name="">
            <a:extLst xmlns:a="http://schemas.openxmlformats.org/drawingml/2006/main">
              <a:ext uri="{FF2B5EF4-FFF2-40B4-BE49-F238E27FC236}">
                <a16:creationId xmlns:a16="http://schemas.microsoft.com/office/drawing/2014/main" id="{20B0A378-2C21-4286-8A07-57B52BB2C876}"/>
              </a:ext>
            </a:extLst>
          </p:cNvPr>
          <p:cNvSpPr>
            <a:spLocks xmlns:a="http://schemas.openxmlformats.org/drawingml/2006/main" noGrp="1"/>
          </p:cNvSpPr>
          <p:nvPr/>
        </p:nvSpPr>
        <p:spPr>
          <a:xfrm xmlns:a="http://schemas.openxmlformats.org/drawingml/2006/main">
            <a:off x="666750" y="2457450"/>
            <a:ext cx="1676400" cy="1524000"/>
          </a:xfrm>
          <a:prstGeom xmlns:a="http://schemas.openxmlformats.org/drawingml/2006/main" prst="roundRect">
            <a:avLst>
              <a:gd name="adj" fmla="val 7500"/>
            </a:avLst>
          </a:prstGeom>
          <a:solidFill xmlns:a="http://schemas.openxmlformats.org/drawingml/2006/main">
            <a:srgbClr val="0B263A"/>
          </a:solidFill>
          <a:ln xmlns:a="http://schemas.openxmlformats.org/drawingml/2006/main" w="19050">
            <a:solidFill>
              <a:srgbClr val="16364C"/>
            </a:solidFill>
            <a:prstDash val="solid"/>
          </a:ln>
        </p:spPr>
      </p:sp>
      <p:sp>
        <p:nvSpPr>
          <p:cNvPr id="13" name="">
            <a:extLst xmlns:a="http://schemas.openxmlformats.org/drawingml/2006/main">
              <a:ext uri="{FF2B5EF4-FFF2-40B4-BE49-F238E27FC236}">
                <a16:creationId xmlns:a16="http://schemas.microsoft.com/office/drawing/2014/main" id="{8D42E85A-B939-4844-A288-3635847FFB33}"/>
              </a:ext>
            </a:extLst>
          </p:cNvPr>
          <p:cNvSpPr>
            <a:spLocks xmlns:a="http://schemas.openxmlformats.org/drawingml/2006/main" noGrp="1"/>
          </p:cNvSpPr>
          <p:nvPr/>
        </p:nvSpPr>
        <p:spPr>
          <a:xfrm xmlns:a="http://schemas.openxmlformats.org/drawingml/2006/main">
            <a:off x="819150" y="2647950"/>
            <a:ext cx="13716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4B51"/>
                </a:solidFill>
              </a:defRPr>
            </a:pPr>
            <a:r>
              <a:rPr sz="1050" b="1" i="0">
                <a:solidFill>
                  <a:srgbClr val="FF4B51"/>
                </a:solidFill>
              </a:rPr>
              <a:t>LEVEL 1</a:t>
            </a:r>
          </a:p>
        </p:txBody>
      </p:sp>
      <p:sp>
        <p:nvSpPr>
          <p:cNvPr id="14" name="">
            <a:extLst xmlns:a="http://schemas.openxmlformats.org/drawingml/2006/main">
              <a:ext uri="{FF2B5EF4-FFF2-40B4-BE49-F238E27FC236}">
                <a16:creationId xmlns:a16="http://schemas.microsoft.com/office/drawing/2014/main" id="{2DE74E4C-57D5-40E1-A7D3-66330596713F}"/>
              </a:ext>
            </a:extLst>
          </p:cNvPr>
          <p:cNvSpPr>
            <a:spLocks xmlns:a="http://schemas.openxmlformats.org/drawingml/2006/main" noGrp="1"/>
          </p:cNvSpPr>
          <p:nvPr/>
        </p:nvSpPr>
        <p:spPr>
          <a:xfrm xmlns:a="http://schemas.openxmlformats.org/drawingml/2006/main">
            <a:off x="800100" y="3048000"/>
            <a:ext cx="14097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725" b="1" i="0">
                <a:solidFill>
                  <a:srgbClr val="FFFFFF"/>
                </a:solidFill>
              </a:defRPr>
            </a:pPr>
            <a:r>
              <a:rPr sz="1725" b="1" i="0">
                <a:solidFill>
                  <a:srgbClr val="FFFFFF"/>
                </a:solidFill>
              </a:rPr>
              <a:t>Ground</a:t>
            </a:r>
          </a:p>
        </p:txBody>
      </p:sp>
      <p:sp>
        <p:nvSpPr>
          <p:cNvPr id="15" name="">
            <a:extLst xmlns:a="http://schemas.openxmlformats.org/drawingml/2006/main">
              <a:ext uri="{FF2B5EF4-FFF2-40B4-BE49-F238E27FC236}">
                <a16:creationId xmlns:a16="http://schemas.microsoft.com/office/drawing/2014/main" id="{C66EEC21-F6D7-4DF0-BFE4-E58670D6AAEC}"/>
              </a:ext>
            </a:extLst>
          </p:cNvPr>
          <p:cNvSpPr>
            <a:spLocks xmlns:a="http://schemas.openxmlformats.org/drawingml/2006/main" noGrp="1"/>
          </p:cNvSpPr>
          <p:nvPr/>
        </p:nvSpPr>
        <p:spPr>
          <a:xfrm xmlns:a="http://schemas.openxmlformats.org/drawingml/2006/main">
            <a:off x="819150" y="3524250"/>
            <a:ext cx="1371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local ambulance</a:t>
            </a:r>
          </a:p>
        </p:txBody>
      </p:sp>
      <p:sp>
        <p:nvSpPr>
          <p:cNvPr id="16" name="">
            <a:extLst xmlns:a="http://schemas.openxmlformats.org/drawingml/2006/main">
              <a:ext uri="{FF2B5EF4-FFF2-40B4-BE49-F238E27FC236}">
                <a16:creationId xmlns:a16="http://schemas.microsoft.com/office/drawing/2014/main" id="{395FEAA2-87B2-4B37-B4F7-28780DF2029C}"/>
              </a:ext>
            </a:extLst>
          </p:cNvPr>
          <p:cNvSpPr>
            <a:spLocks xmlns:a="http://schemas.openxmlformats.org/drawingml/2006/main" noGrp="1"/>
          </p:cNvSpPr>
          <p:nvPr/>
        </p:nvSpPr>
        <p:spPr>
          <a:xfrm xmlns:a="http://schemas.openxmlformats.org/drawingml/2006/main">
            <a:off x="2800350" y="2457450"/>
            <a:ext cx="1676400" cy="1524000"/>
          </a:xfrm>
          <a:prstGeom xmlns:a="http://schemas.openxmlformats.org/drawingml/2006/main" prst="roundRect">
            <a:avLst>
              <a:gd name="adj" fmla="val 7500"/>
            </a:avLst>
          </a:prstGeom>
          <a:solidFill xmlns:a="http://schemas.openxmlformats.org/drawingml/2006/main">
            <a:srgbClr val="0D405C"/>
          </a:solidFill>
          <a:ln xmlns:a="http://schemas.openxmlformats.org/drawingml/2006/main" w="19050">
            <a:solidFill>
              <a:srgbClr val="59C7D1"/>
            </a:solidFill>
            <a:prstDash val="solid"/>
          </a:ln>
        </p:spPr>
      </p:sp>
      <p:sp>
        <p:nvSpPr>
          <p:cNvPr id="17" name="">
            <a:extLst xmlns:a="http://schemas.openxmlformats.org/drawingml/2006/main">
              <a:ext uri="{FF2B5EF4-FFF2-40B4-BE49-F238E27FC236}">
                <a16:creationId xmlns:a16="http://schemas.microsoft.com/office/drawing/2014/main" id="{DA10EA3E-9166-41AE-80C7-632D00514B99}"/>
              </a:ext>
            </a:extLst>
          </p:cNvPr>
          <p:cNvSpPr>
            <a:spLocks xmlns:a="http://schemas.openxmlformats.org/drawingml/2006/main" noGrp="1"/>
          </p:cNvSpPr>
          <p:nvPr/>
        </p:nvSpPr>
        <p:spPr>
          <a:xfrm xmlns:a="http://schemas.openxmlformats.org/drawingml/2006/main">
            <a:off x="2952750" y="2647950"/>
            <a:ext cx="13716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4B51"/>
                </a:solidFill>
              </a:defRPr>
            </a:pPr>
            <a:r>
              <a:rPr sz="1050" b="1" i="0">
                <a:solidFill>
                  <a:srgbClr val="FF4B51"/>
                </a:solidFill>
              </a:rPr>
              <a:t>LEVEL 2</a:t>
            </a:r>
          </a:p>
        </p:txBody>
      </p:sp>
      <p:sp>
        <p:nvSpPr>
          <p:cNvPr id="18" name="">
            <a:extLst xmlns:a="http://schemas.openxmlformats.org/drawingml/2006/main">
              <a:ext uri="{FF2B5EF4-FFF2-40B4-BE49-F238E27FC236}">
                <a16:creationId xmlns:a16="http://schemas.microsoft.com/office/drawing/2014/main" id="{9686CABE-7A7D-42FE-A2D4-84687ACC3165}"/>
              </a:ext>
            </a:extLst>
          </p:cNvPr>
          <p:cNvSpPr>
            <a:spLocks xmlns:a="http://schemas.openxmlformats.org/drawingml/2006/main" noGrp="1"/>
          </p:cNvSpPr>
          <p:nvPr/>
        </p:nvSpPr>
        <p:spPr>
          <a:xfrm xmlns:a="http://schemas.openxmlformats.org/drawingml/2006/main">
            <a:off x="2933700" y="3048000"/>
            <a:ext cx="14097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725" b="1" i="0">
                <a:solidFill>
                  <a:srgbClr val="FFFFFF"/>
                </a:solidFill>
              </a:defRPr>
            </a:pPr>
            <a:r>
              <a:rPr sz="1725" b="1" i="0">
                <a:solidFill>
                  <a:srgbClr val="FFFFFF"/>
                </a:solidFill>
              </a:rPr>
              <a:t>eVTOL</a:t>
            </a:r>
          </a:p>
        </p:txBody>
      </p:sp>
      <p:sp>
        <p:nvSpPr>
          <p:cNvPr id="19" name="">
            <a:extLst xmlns:a="http://schemas.openxmlformats.org/drawingml/2006/main">
              <a:ext uri="{FF2B5EF4-FFF2-40B4-BE49-F238E27FC236}">
                <a16:creationId xmlns:a16="http://schemas.microsoft.com/office/drawing/2014/main" id="{2D382623-CEA2-4986-899D-401B1730BD64}"/>
              </a:ext>
            </a:extLst>
          </p:cNvPr>
          <p:cNvSpPr>
            <a:spLocks xmlns:a="http://schemas.openxmlformats.org/drawingml/2006/main" noGrp="1"/>
          </p:cNvSpPr>
          <p:nvPr/>
        </p:nvSpPr>
        <p:spPr>
          <a:xfrm xmlns:a="http://schemas.openxmlformats.org/drawingml/2006/main">
            <a:off x="2952750" y="3524250"/>
            <a:ext cx="1371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urban / regional</a:t>
            </a:r>
          </a:p>
        </p:txBody>
      </p:sp>
      <p:sp>
        <p:nvSpPr>
          <p:cNvPr id="20" name="">
            <a:extLst xmlns:a="http://schemas.openxmlformats.org/drawingml/2006/main">
              <a:ext uri="{FF2B5EF4-FFF2-40B4-BE49-F238E27FC236}">
                <a16:creationId xmlns:a16="http://schemas.microsoft.com/office/drawing/2014/main" id="{29DBEED7-12DC-404A-9DCD-D901BED38ABE}"/>
              </a:ext>
            </a:extLst>
          </p:cNvPr>
          <p:cNvSpPr>
            <a:spLocks xmlns:a="http://schemas.openxmlformats.org/drawingml/2006/main" noGrp="1"/>
          </p:cNvSpPr>
          <p:nvPr/>
        </p:nvSpPr>
        <p:spPr>
          <a:xfrm xmlns:a="http://schemas.openxmlformats.org/drawingml/2006/main">
            <a:off x="4933950" y="2457450"/>
            <a:ext cx="1676400" cy="1524000"/>
          </a:xfrm>
          <a:prstGeom xmlns:a="http://schemas.openxmlformats.org/drawingml/2006/main" prst="roundRect">
            <a:avLst>
              <a:gd name="adj" fmla="val 7500"/>
            </a:avLst>
          </a:prstGeom>
          <a:solidFill xmlns:a="http://schemas.openxmlformats.org/drawingml/2006/main">
            <a:srgbClr val="0B263A"/>
          </a:solidFill>
          <a:ln xmlns:a="http://schemas.openxmlformats.org/drawingml/2006/main" w="19050">
            <a:solidFill>
              <a:srgbClr val="16364C"/>
            </a:solidFill>
            <a:prstDash val="solid"/>
          </a:ln>
        </p:spPr>
      </p:sp>
      <p:sp>
        <p:nvSpPr>
          <p:cNvPr id="21" name="">
            <a:extLst xmlns:a="http://schemas.openxmlformats.org/drawingml/2006/main">
              <a:ext uri="{FF2B5EF4-FFF2-40B4-BE49-F238E27FC236}">
                <a16:creationId xmlns:a16="http://schemas.microsoft.com/office/drawing/2014/main" id="{97E2E05E-E632-4ABA-8368-F35D87008617}"/>
              </a:ext>
            </a:extLst>
          </p:cNvPr>
          <p:cNvSpPr>
            <a:spLocks xmlns:a="http://schemas.openxmlformats.org/drawingml/2006/main" noGrp="1"/>
          </p:cNvSpPr>
          <p:nvPr/>
        </p:nvSpPr>
        <p:spPr>
          <a:xfrm xmlns:a="http://schemas.openxmlformats.org/drawingml/2006/main">
            <a:off x="5086350" y="2647950"/>
            <a:ext cx="13716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4B51"/>
                </a:solidFill>
              </a:defRPr>
            </a:pPr>
            <a:r>
              <a:rPr sz="1050" b="1" i="0">
                <a:solidFill>
                  <a:srgbClr val="FF4B51"/>
                </a:solidFill>
              </a:rPr>
              <a:t>LEVEL 3</a:t>
            </a:r>
          </a:p>
        </p:txBody>
      </p:sp>
      <p:sp>
        <p:nvSpPr>
          <p:cNvPr id="22" name="">
            <a:extLst xmlns:a="http://schemas.openxmlformats.org/drawingml/2006/main">
              <a:ext uri="{FF2B5EF4-FFF2-40B4-BE49-F238E27FC236}">
                <a16:creationId xmlns:a16="http://schemas.microsoft.com/office/drawing/2014/main" id="{4E56CF1B-39DF-4D93-8005-7FD38D23D8DA}"/>
              </a:ext>
            </a:extLst>
          </p:cNvPr>
          <p:cNvSpPr>
            <a:spLocks xmlns:a="http://schemas.openxmlformats.org/drawingml/2006/main" noGrp="1"/>
          </p:cNvSpPr>
          <p:nvPr/>
        </p:nvSpPr>
        <p:spPr>
          <a:xfrm xmlns:a="http://schemas.openxmlformats.org/drawingml/2006/main">
            <a:off x="5067300" y="3048000"/>
            <a:ext cx="14097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725" b="1" i="0">
                <a:solidFill>
                  <a:srgbClr val="FFFFFF"/>
                </a:solidFill>
              </a:defRPr>
            </a:pPr>
            <a:r>
              <a:rPr sz="1725" b="1" i="0">
                <a:solidFill>
                  <a:srgbClr val="FFFFFF"/>
                </a:solidFill>
              </a:rPr>
              <a:t>Fixed-wing</a:t>
            </a:r>
          </a:p>
        </p:txBody>
      </p:sp>
      <p:sp>
        <p:nvSpPr>
          <p:cNvPr id="23" name="">
            <a:extLst xmlns:a="http://schemas.openxmlformats.org/drawingml/2006/main">
              <a:ext uri="{FF2B5EF4-FFF2-40B4-BE49-F238E27FC236}">
                <a16:creationId xmlns:a16="http://schemas.microsoft.com/office/drawing/2014/main" id="{FF1FF154-04F9-4782-905A-315D35C5284A}"/>
              </a:ext>
            </a:extLst>
          </p:cNvPr>
          <p:cNvSpPr>
            <a:spLocks xmlns:a="http://schemas.openxmlformats.org/drawingml/2006/main" noGrp="1"/>
          </p:cNvSpPr>
          <p:nvPr/>
        </p:nvSpPr>
        <p:spPr>
          <a:xfrm xmlns:a="http://schemas.openxmlformats.org/drawingml/2006/main">
            <a:off x="5086350" y="3524250"/>
            <a:ext cx="1371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longer transfer</a:t>
            </a:r>
          </a:p>
        </p:txBody>
      </p:sp>
      <p:sp>
        <p:nvSpPr>
          <p:cNvPr id="24" name="">
            <a:extLst xmlns:a="http://schemas.openxmlformats.org/drawingml/2006/main">
              <a:ext uri="{FF2B5EF4-FFF2-40B4-BE49-F238E27FC236}">
                <a16:creationId xmlns:a16="http://schemas.microsoft.com/office/drawing/2014/main" id="{6743C219-1236-41FE-B920-ADDD54D35B6F}"/>
              </a:ext>
            </a:extLst>
          </p:cNvPr>
          <p:cNvSpPr>
            <a:spLocks xmlns:a="http://schemas.openxmlformats.org/drawingml/2006/main" noGrp="1"/>
          </p:cNvSpPr>
          <p:nvPr/>
        </p:nvSpPr>
        <p:spPr>
          <a:xfrm xmlns:a="http://schemas.openxmlformats.org/drawingml/2006/main">
            <a:off x="7067550" y="2457450"/>
            <a:ext cx="1676400" cy="1524000"/>
          </a:xfrm>
          <a:prstGeom xmlns:a="http://schemas.openxmlformats.org/drawingml/2006/main" prst="roundRect">
            <a:avLst>
              <a:gd name="adj" fmla="val 7500"/>
            </a:avLst>
          </a:prstGeom>
          <a:solidFill xmlns:a="http://schemas.openxmlformats.org/drawingml/2006/main">
            <a:srgbClr val="0D405C"/>
          </a:solidFill>
          <a:ln xmlns:a="http://schemas.openxmlformats.org/drawingml/2006/main" w="19050">
            <a:solidFill>
              <a:srgbClr val="59C7D1"/>
            </a:solidFill>
            <a:prstDash val="solid"/>
          </a:ln>
        </p:spPr>
      </p:sp>
      <p:sp>
        <p:nvSpPr>
          <p:cNvPr id="25" name="">
            <a:extLst xmlns:a="http://schemas.openxmlformats.org/drawingml/2006/main">
              <a:ext uri="{FF2B5EF4-FFF2-40B4-BE49-F238E27FC236}">
                <a16:creationId xmlns:a16="http://schemas.microsoft.com/office/drawing/2014/main" id="{80CAF66B-4E75-4D66-8CBF-3A672604DE2E}"/>
              </a:ext>
            </a:extLst>
          </p:cNvPr>
          <p:cNvSpPr>
            <a:spLocks xmlns:a="http://schemas.openxmlformats.org/drawingml/2006/main" noGrp="1"/>
          </p:cNvSpPr>
          <p:nvPr/>
        </p:nvSpPr>
        <p:spPr>
          <a:xfrm xmlns:a="http://schemas.openxmlformats.org/drawingml/2006/main">
            <a:off x="7219950" y="2647950"/>
            <a:ext cx="13716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4B51"/>
                </a:solidFill>
              </a:defRPr>
            </a:pPr>
            <a:r>
              <a:rPr sz="1050" b="1" i="0">
                <a:solidFill>
                  <a:srgbClr val="FF4B51"/>
                </a:solidFill>
              </a:rPr>
              <a:t>LEVEL 4</a:t>
            </a:r>
          </a:p>
        </p:txBody>
      </p:sp>
      <p:sp>
        <p:nvSpPr>
          <p:cNvPr id="26" name="">
            <a:extLst xmlns:a="http://schemas.openxmlformats.org/drawingml/2006/main">
              <a:ext uri="{FF2B5EF4-FFF2-40B4-BE49-F238E27FC236}">
                <a16:creationId xmlns:a16="http://schemas.microsoft.com/office/drawing/2014/main" id="{473A3740-CCB4-48A6-A05F-03D0C3528624}"/>
              </a:ext>
            </a:extLst>
          </p:cNvPr>
          <p:cNvSpPr>
            <a:spLocks xmlns:a="http://schemas.openxmlformats.org/drawingml/2006/main" noGrp="1"/>
          </p:cNvSpPr>
          <p:nvPr/>
        </p:nvSpPr>
        <p:spPr>
          <a:xfrm xmlns:a="http://schemas.openxmlformats.org/drawingml/2006/main">
            <a:off x="7200900" y="3048000"/>
            <a:ext cx="14097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725" b="1" i="0">
                <a:solidFill>
                  <a:srgbClr val="FFFFFF"/>
                </a:solidFill>
              </a:defRPr>
            </a:pPr>
            <a:r>
              <a:rPr sz="1725" b="1" i="0">
                <a:solidFill>
                  <a:srgbClr val="FFFFFF"/>
                </a:solidFill>
              </a:rPr>
              <a:t>N219 medical</a:t>
            </a:r>
          </a:p>
        </p:txBody>
      </p:sp>
      <p:sp>
        <p:nvSpPr>
          <p:cNvPr id="27" name="">
            <a:extLst xmlns:a="http://schemas.openxmlformats.org/drawingml/2006/main">
              <a:ext uri="{FF2B5EF4-FFF2-40B4-BE49-F238E27FC236}">
                <a16:creationId xmlns:a16="http://schemas.microsoft.com/office/drawing/2014/main" id="{95198F85-4185-4161-9A6B-E6F998759DFA}"/>
              </a:ext>
            </a:extLst>
          </p:cNvPr>
          <p:cNvSpPr>
            <a:spLocks xmlns:a="http://schemas.openxmlformats.org/drawingml/2006/main" noGrp="1"/>
          </p:cNvSpPr>
          <p:nvPr/>
        </p:nvSpPr>
        <p:spPr>
          <a:xfrm xmlns:a="http://schemas.openxmlformats.org/drawingml/2006/main">
            <a:off x="7219950" y="3524250"/>
            <a:ext cx="1371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remote / water access</a:t>
            </a:r>
          </a:p>
        </p:txBody>
      </p:sp>
      <p:sp>
        <p:nvSpPr>
          <p:cNvPr id="28" name="">
            <a:extLst xmlns:a="http://schemas.openxmlformats.org/drawingml/2006/main">
              <a:ext uri="{FF2B5EF4-FFF2-40B4-BE49-F238E27FC236}">
                <a16:creationId xmlns:a16="http://schemas.microsoft.com/office/drawing/2014/main" id="{D5E5FD45-6E66-4F01-856A-8157EC2677DE}"/>
              </a:ext>
            </a:extLst>
          </p:cNvPr>
          <p:cNvSpPr>
            <a:spLocks xmlns:a="http://schemas.openxmlformats.org/drawingml/2006/main" noGrp="1"/>
          </p:cNvSpPr>
          <p:nvPr/>
        </p:nvSpPr>
        <p:spPr>
          <a:xfrm xmlns:a="http://schemas.openxmlformats.org/drawingml/2006/main">
            <a:off x="9201150" y="2457450"/>
            <a:ext cx="1676400" cy="1524000"/>
          </a:xfrm>
          <a:prstGeom xmlns:a="http://schemas.openxmlformats.org/drawingml/2006/main" prst="roundRect">
            <a:avLst>
              <a:gd name="adj" fmla="val 7500"/>
            </a:avLst>
          </a:prstGeom>
          <a:solidFill xmlns:a="http://schemas.openxmlformats.org/drawingml/2006/main">
            <a:srgbClr val="0B263A"/>
          </a:solidFill>
          <a:ln xmlns:a="http://schemas.openxmlformats.org/drawingml/2006/main" w="19050">
            <a:solidFill>
              <a:srgbClr val="16364C"/>
            </a:solidFill>
            <a:prstDash val="solid"/>
          </a:ln>
        </p:spPr>
      </p:sp>
      <p:sp>
        <p:nvSpPr>
          <p:cNvPr id="29" name="">
            <a:extLst xmlns:a="http://schemas.openxmlformats.org/drawingml/2006/main">
              <a:ext uri="{FF2B5EF4-FFF2-40B4-BE49-F238E27FC236}">
                <a16:creationId xmlns:a16="http://schemas.microsoft.com/office/drawing/2014/main" id="{AD25ABAE-3301-4D8D-8554-D3D0A4299BDC}"/>
              </a:ext>
            </a:extLst>
          </p:cNvPr>
          <p:cNvSpPr>
            <a:spLocks xmlns:a="http://schemas.openxmlformats.org/drawingml/2006/main" noGrp="1"/>
          </p:cNvSpPr>
          <p:nvPr/>
        </p:nvSpPr>
        <p:spPr>
          <a:xfrm xmlns:a="http://schemas.openxmlformats.org/drawingml/2006/main">
            <a:off x="9353550" y="2647950"/>
            <a:ext cx="13716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4B51"/>
                </a:solidFill>
              </a:defRPr>
            </a:pPr>
            <a:r>
              <a:rPr sz="1050" b="1" i="0">
                <a:solidFill>
                  <a:srgbClr val="FF4B51"/>
                </a:solidFill>
              </a:rPr>
              <a:t>LEVEL 5</a:t>
            </a:r>
          </a:p>
        </p:txBody>
      </p:sp>
      <p:sp>
        <p:nvSpPr>
          <p:cNvPr id="30" name="">
            <a:extLst xmlns:a="http://schemas.openxmlformats.org/drawingml/2006/main">
              <a:ext uri="{FF2B5EF4-FFF2-40B4-BE49-F238E27FC236}">
                <a16:creationId xmlns:a16="http://schemas.microsoft.com/office/drawing/2014/main" id="{4E8EE603-071E-42C0-9D51-DDEEE353DF1F}"/>
              </a:ext>
            </a:extLst>
          </p:cNvPr>
          <p:cNvSpPr>
            <a:spLocks xmlns:a="http://schemas.openxmlformats.org/drawingml/2006/main" noGrp="1"/>
          </p:cNvSpPr>
          <p:nvPr/>
        </p:nvSpPr>
        <p:spPr>
          <a:xfrm xmlns:a="http://schemas.openxmlformats.org/drawingml/2006/main">
            <a:off x="9334500" y="3048000"/>
            <a:ext cx="14097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725" b="1" i="0">
                <a:solidFill>
                  <a:srgbClr val="FFFFFF"/>
                </a:solidFill>
              </a:defRPr>
            </a:pPr>
            <a:r>
              <a:rPr sz="1725" b="1" i="0">
                <a:solidFill>
                  <a:srgbClr val="FFFFFF"/>
                </a:solidFill>
              </a:rPr>
              <a:t>Strategic</a:t>
            </a:r>
          </a:p>
        </p:txBody>
      </p:sp>
      <p:sp>
        <p:nvSpPr>
          <p:cNvPr id="31" name="">
            <a:extLst xmlns:a="http://schemas.openxmlformats.org/drawingml/2006/main">
              <a:ext uri="{FF2B5EF4-FFF2-40B4-BE49-F238E27FC236}">
                <a16:creationId xmlns:a16="http://schemas.microsoft.com/office/drawing/2014/main" id="{CFC830A6-E4D8-4BB9-AEA1-CB46926ED869}"/>
              </a:ext>
            </a:extLst>
          </p:cNvPr>
          <p:cNvSpPr>
            <a:spLocks xmlns:a="http://schemas.openxmlformats.org/drawingml/2006/main" noGrp="1"/>
          </p:cNvSpPr>
          <p:nvPr/>
        </p:nvSpPr>
        <p:spPr>
          <a:xfrm xmlns:a="http://schemas.openxmlformats.org/drawingml/2006/main">
            <a:off x="9353550" y="3524250"/>
            <a:ext cx="1371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0">
                <a:solidFill>
                  <a:srgbClr val="C9D5DD"/>
                </a:solidFill>
              </a:defRPr>
            </a:pPr>
            <a:r>
              <a:rPr sz="1200" b="0" i="0">
                <a:solidFill>
                  <a:srgbClr val="C9D5DD"/>
                </a:solidFill>
              </a:rPr>
              <a:t>national disaster support</a:t>
            </a:r>
          </a:p>
        </p:txBody>
      </p:sp>
      <p:sp>
        <p:nvSpPr>
          <p:cNvPr id="32" name="">
            <a:extLst xmlns:a="http://schemas.openxmlformats.org/drawingml/2006/main">
              <a:ext uri="{FF2B5EF4-FFF2-40B4-BE49-F238E27FC236}">
                <a16:creationId xmlns:a16="http://schemas.microsoft.com/office/drawing/2014/main" id="{E709FBDD-FDAE-4AE5-A992-AF60EDC4B4B9}"/>
              </a:ext>
            </a:extLst>
          </p:cNvPr>
          <p:cNvSpPr>
            <a:spLocks xmlns:a="http://schemas.openxmlformats.org/drawingml/2006/main" noGrp="1"/>
          </p:cNvSpPr>
          <p:nvPr/>
        </p:nvSpPr>
        <p:spPr>
          <a:xfrm xmlns:a="http://schemas.openxmlformats.org/drawingml/2006/main">
            <a:off x="2781300" y="4552950"/>
            <a:ext cx="6629400" cy="762000"/>
          </a:xfrm>
          <a:prstGeom xmlns:a="http://schemas.openxmlformats.org/drawingml/2006/main" prst="roundRect">
            <a:avLst>
              <a:gd name="adj" fmla="val 15000"/>
            </a:avLst>
          </a:prstGeom>
          <a:solidFill xmlns:a="http://schemas.openxmlformats.org/drawingml/2006/main">
            <a:srgbClr val="E31E24"/>
          </a:solidFill>
          <a:ln xmlns:a="http://schemas.openxmlformats.org/drawingml/2006/main" w="0">
            <a:solidFill>
              <a:srgbClr val="E31E24"/>
            </a:solidFill>
            <a:prstDash val="solid"/>
          </a:ln>
        </p:spPr>
      </p:sp>
      <p:sp>
        <p:nvSpPr>
          <p:cNvPr id="33" name="">
            <a:extLst xmlns:a="http://schemas.openxmlformats.org/drawingml/2006/main">
              <a:ext uri="{FF2B5EF4-FFF2-40B4-BE49-F238E27FC236}">
                <a16:creationId xmlns:a16="http://schemas.microsoft.com/office/drawing/2014/main" id="{C598E3D3-C1C2-464C-A7D2-FD4D3907A243}"/>
              </a:ext>
            </a:extLst>
          </p:cNvPr>
          <p:cNvSpPr>
            <a:spLocks xmlns:a="http://schemas.openxmlformats.org/drawingml/2006/main" noGrp="1"/>
          </p:cNvSpPr>
          <p:nvPr/>
        </p:nvSpPr>
        <p:spPr>
          <a:xfrm xmlns:a="http://schemas.openxmlformats.org/drawingml/2006/main">
            <a:off x="2990850" y="4772025"/>
            <a:ext cx="62103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025" b="1" i="0">
                <a:solidFill>
                  <a:srgbClr val="FFFFFF"/>
                </a:solidFill>
              </a:defRPr>
            </a:pPr>
            <a:r>
              <a:rPr sz="2025" b="1" i="0">
                <a:solidFill>
                  <a:srgbClr val="FFFFFF"/>
                </a:solidFill>
              </a:rPr>
              <a:t>PERISAI MEDICAL COMMAND CENTER</a:t>
            </a:r>
          </a:p>
        </p:txBody>
      </p:sp>
      <p:sp>
        <p:nvSpPr>
          <p:cNvPr id="34" name="">
            <a:extLst xmlns:a="http://schemas.openxmlformats.org/drawingml/2006/main">
              <a:ext uri="{FF2B5EF4-FFF2-40B4-BE49-F238E27FC236}">
                <a16:creationId xmlns:a16="http://schemas.microsoft.com/office/drawing/2014/main" id="{CE87F187-368C-4064-8B87-E9C3F81A918B}"/>
              </a:ext>
            </a:extLst>
          </p:cNvPr>
          <p:cNvSpPr>
            <a:spLocks xmlns:a="http://schemas.openxmlformats.org/drawingml/2006/main" noGrp="1"/>
          </p:cNvSpPr>
          <p:nvPr/>
        </p:nvSpPr>
        <p:spPr>
          <a:xfrm xmlns:a="http://schemas.openxmlformats.org/drawingml/2006/main">
            <a:off x="1285875" y="5648325"/>
            <a:ext cx="9620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0" i="0">
                <a:solidFill>
                  <a:srgbClr val="C9D5DD"/>
                </a:solidFill>
              </a:defRPr>
            </a:pPr>
            <a:r>
              <a:rPr sz="1350" b="0" i="0">
                <a:solidFill>
                  <a:srgbClr val="C9D5DD"/>
                </a:solidFill>
              </a:rPr>
              <a:t>Proposed dispatch logic - response level selected by clinical need, access, weather, aircraft status and regulation.</a:t>
            </a:r>
          </a:p>
        </p:txBody>
      </p:sp>
    </p:spTree>
    <p:extLst>
      <p:ext uri="{BB962C8B-B14F-4D97-AF65-F5344CB8AC3E}">
        <p14:creationId xmlns:p14="http://schemas.microsoft.com/office/powerpoint/2010/main" val="331942860"/>
      </p:ext>
    </p:extLst>
  </p:cSld>
</p:sld>
</file>

<file path=ppt/slides/slide9.xml><?xml version="1.0" encoding="utf-8"?>
<p:sld xmlns:p="http://schemas.openxmlformats.org/presentationml/2006/main">
  <p:cSld>
    <p:bg>
      <p:bgPr>
        <a:solidFill xmlns:a="http://schemas.openxmlformats.org/drawingml/2006/main">
          <a:srgbClr val="071A2B"/>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0DF67B56-374F-43F8-A129-DC2691ABC3EC}"/>
              </a:ext>
            </a:extLst>
          </p:cNvPr>
          <p:cNvSpPr>
            <a:spLocks xmlns:a="http://schemas.openxmlformats.org/drawingml/2006/main" noGrp="1"/>
          </p:cNvSpPr>
          <p:nvPr/>
        </p:nvSpPr>
        <p:spPr>
          <a:xfrm xmlns:a="http://schemas.openxmlformats.org/drawingml/2006/main">
            <a:off x="0" y="0"/>
            <a:ext cx="114300" cy="6858000"/>
          </a:xfrm>
          <a:prstGeom xmlns:a="http://schemas.openxmlformats.org/drawingml/2006/main" prst="rect">
            <a:avLst/>
          </a:prstGeom>
          <a:solidFill xmlns:a="http://schemas.openxmlformats.org/drawingml/2006/main">
            <a:srgbClr val="E31E24"/>
          </a:solidFill>
          <a:ln xmlns:a="http://schemas.openxmlformats.org/drawingml/2006/main" w="0">
            <a:solidFill>
              <a:srgbClr val="E31E24"/>
            </a:solidFill>
            <a:prstDash val="solid"/>
          </a:ln>
        </p:spPr>
      </p:sp>
      <p:sp>
        <p:nvSpPr>
          <p:cNvPr id="2" name="">
            <a:extLst xmlns:a="http://schemas.openxmlformats.org/drawingml/2006/main">
              <a:ext uri="{FF2B5EF4-FFF2-40B4-BE49-F238E27FC236}">
                <a16:creationId xmlns:a16="http://schemas.microsoft.com/office/drawing/2014/main" id="{0BCE9747-B351-4F27-8961-33571CE14D97}"/>
              </a:ext>
            </a:extLst>
          </p:cNvPr>
          <p:cNvSpPr>
            <a:spLocks xmlns:a="http://schemas.openxmlformats.org/drawingml/2006/main" noGrp="1"/>
          </p:cNvSpPr>
          <p:nvPr/>
        </p:nvSpPr>
        <p:spPr>
          <a:xfrm xmlns:a="http://schemas.openxmlformats.org/drawingml/2006/main">
            <a:off x="609600" y="47625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FF4B51"/>
                </a:solidFill>
              </a:defRPr>
            </a:pPr>
            <a:r>
              <a:rPr sz="1125" b="1" i="0">
                <a:solidFill>
                  <a:srgbClr val="FF4B51"/>
                </a:solidFill>
              </a:rPr>
              <a:t>EVTOL AIR AMBULANCE</a:t>
            </a:r>
          </a:p>
        </p:txBody>
      </p:sp>
      <p:sp>
        <p:nvSpPr>
          <p:cNvPr id="3" name="">
            <a:extLst xmlns:a="http://schemas.openxmlformats.org/drawingml/2006/main">
              <a:ext uri="{FF2B5EF4-FFF2-40B4-BE49-F238E27FC236}">
                <a16:creationId xmlns:a16="http://schemas.microsoft.com/office/drawing/2014/main" id="{3969DA88-41C4-4A5A-A543-274655E44449}"/>
              </a:ext>
            </a:extLst>
          </p:cNvPr>
          <p:cNvSpPr>
            <a:spLocks xmlns:a="http://schemas.openxmlformats.org/drawingml/2006/main" noGrp="1"/>
          </p:cNvSpPr>
          <p:nvPr/>
        </p:nvSpPr>
        <p:spPr>
          <a:xfrm xmlns:a="http://schemas.openxmlformats.org/drawingml/2006/main">
            <a:off x="609600" y="819150"/>
            <a:ext cx="10668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FFFFF"/>
                </a:solidFill>
              </a:defRPr>
            </a:pPr>
            <a:r>
              <a:rPr sz="3600" b="1" i="0">
                <a:solidFill>
                  <a:srgbClr val="FFFFFF"/>
                </a:solidFill>
              </a:rPr>
              <a:t>Medical eVTOL is an emerging use case.</a:t>
            </a:r>
          </a:p>
        </p:txBody>
      </p:sp>
      <p:sp>
        <p:nvSpPr>
          <p:cNvPr id="4" name="">
            <a:extLst xmlns:a="http://schemas.openxmlformats.org/drawingml/2006/main">
              <a:ext uri="{FF2B5EF4-FFF2-40B4-BE49-F238E27FC236}">
                <a16:creationId xmlns:a16="http://schemas.microsoft.com/office/drawing/2014/main" id="{6498F98C-E5B1-4736-BC00-3E9E6AC3748F}"/>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16364C"/>
            </a:solidFill>
            <a:prstDash val="solid"/>
          </a:ln>
        </p:spPr>
      </p:sp>
      <p:sp>
        <p:nvSpPr>
          <p:cNvPr id="5" name="">
            <a:extLst xmlns:a="http://schemas.openxmlformats.org/drawingml/2006/main">
              <a:ext uri="{FF2B5EF4-FFF2-40B4-BE49-F238E27FC236}">
                <a16:creationId xmlns:a16="http://schemas.microsoft.com/office/drawing/2014/main" id="{C28D49C1-B7F1-4812-86BC-834F70219B77}"/>
              </a:ext>
            </a:extLst>
          </p:cNvPr>
          <p:cNvSpPr>
            <a:spLocks xmlns:a="http://schemas.openxmlformats.org/drawingml/2006/main" noGrp="1"/>
          </p:cNvSpPr>
          <p:nvPr/>
        </p:nvSpPr>
        <p:spPr>
          <a:xfrm xmlns:a="http://schemas.openxmlformats.org/drawingml/2006/main">
            <a:off x="609600" y="6572250"/>
            <a:ext cx="4857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i="0">
                <a:solidFill>
                  <a:srgbClr val="9CB0BF"/>
                </a:solidFill>
              </a:defRPr>
            </a:pPr>
            <a:r>
              <a:rPr sz="900" b="1" i="0">
                <a:solidFill>
                  <a:srgbClr val="9CB0BF"/>
                </a:solidFill>
              </a:rPr>
              <a:t>PERISAI / AIR AMBULANCE &amp; FLYING HOSPITAL</a:t>
            </a:r>
          </a:p>
        </p:txBody>
      </p:sp>
      <p:sp>
        <p:nvSpPr>
          <p:cNvPr id="6" name="">
            <a:extLst xmlns:a="http://schemas.openxmlformats.org/drawingml/2006/main">
              <a:ext uri="{FF2B5EF4-FFF2-40B4-BE49-F238E27FC236}">
                <a16:creationId xmlns:a16="http://schemas.microsoft.com/office/drawing/2014/main" id="{A591A2CB-684F-4AA9-8604-68760DD4764A}"/>
              </a:ext>
            </a:extLst>
          </p:cNvPr>
          <p:cNvSpPr>
            <a:spLocks xmlns:a="http://schemas.openxmlformats.org/drawingml/2006/main" noGrp="1"/>
          </p:cNvSpPr>
          <p:nvPr/>
        </p:nvSpPr>
        <p:spPr>
          <a:xfrm xmlns:a="http://schemas.openxmlformats.org/drawingml/2006/main">
            <a:off x="8001000" y="6572250"/>
            <a:ext cx="28575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0" i="0">
                <a:solidFill>
                  <a:srgbClr val="9CB0BF"/>
                </a:solidFill>
              </a:defRPr>
            </a:pPr>
            <a:r>
              <a:rPr sz="900" b="0" i="0">
                <a:solidFill>
                  <a:srgbClr val="9CB0BF"/>
                </a:solidFill>
              </a:rPr>
              <a:t>EVTOL AIR AMBULANCE</a:t>
            </a:r>
          </a:p>
        </p:txBody>
      </p:sp>
      <p:sp>
        <p:nvSpPr>
          <p:cNvPr id="7" name="">
            <a:extLst xmlns:a="http://schemas.openxmlformats.org/drawingml/2006/main">
              <a:ext uri="{FF2B5EF4-FFF2-40B4-BE49-F238E27FC236}">
                <a16:creationId xmlns:a16="http://schemas.microsoft.com/office/drawing/2014/main" id="{3B51C888-CB63-461A-8F89-B92D098B1215}"/>
              </a:ext>
            </a:extLst>
          </p:cNvPr>
          <p:cNvSpPr>
            <a:spLocks xmlns:a="http://schemas.openxmlformats.org/drawingml/2006/main" noGrp="1"/>
          </p:cNvSpPr>
          <p:nvPr/>
        </p:nvSpPr>
        <p:spPr>
          <a:xfrm xmlns:a="http://schemas.openxmlformats.org/drawingml/2006/main">
            <a:off x="11125200" y="6553200"/>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050" b="1" i="0">
                <a:solidFill>
                  <a:srgbClr val="FFFFFF"/>
                </a:solidFill>
              </a:defRPr>
            </a:pPr>
            <a:r>
              <a:rPr sz="1050" b="1" i="0">
                <a:solidFill>
                  <a:srgbClr val="FFFFFF"/>
                </a:solidFill>
              </a:rPr>
              <a:t>09</a:t>
            </a:r>
          </a:p>
        </p:txBody>
      </p:sp>
      <p:sp>
        <p:nvSpPr>
          <p:cNvPr id="8" name="">
            <a:extLst xmlns:a="http://schemas.openxmlformats.org/drawingml/2006/main">
              <a:ext uri="{FF2B5EF4-FFF2-40B4-BE49-F238E27FC236}">
                <a16:creationId xmlns:a16="http://schemas.microsoft.com/office/drawing/2014/main" id="{B9527BBF-5CCF-45E3-8E20-AC33B6A3395D}"/>
              </a:ext>
            </a:extLst>
          </p:cNvPr>
          <p:cNvSpPr>
            <a:spLocks xmlns:a="http://schemas.openxmlformats.org/drawingml/2006/main" noGrp="1"/>
          </p:cNvSpPr>
          <p:nvPr/>
        </p:nvSpPr>
        <p:spPr>
          <a:xfrm xmlns:a="http://schemas.openxmlformats.org/drawingml/2006/main">
            <a:off x="609600" y="1619250"/>
            <a:ext cx="2781300" cy="266700"/>
          </a:xfrm>
          <a:prstGeom xmlns:a="http://schemas.openxmlformats.org/drawingml/2006/main" prst="roundRect">
            <a:avLst>
              <a:gd name="adj" fmla="val 50000"/>
            </a:avLst>
          </a:prstGeom>
          <a:solidFill xmlns:a="http://schemas.openxmlformats.org/drawingml/2006/main">
            <a:srgbClr val="0B8F87"/>
          </a:solidFill>
          <a:ln xmlns:a="http://schemas.openxmlformats.org/drawingml/2006/main" w="0">
            <a:solidFill>
              <a:srgbClr val="0B8F87"/>
            </a:solidFill>
            <a:prstDash val="solid"/>
          </a:ln>
        </p:spPr>
      </p:sp>
      <p:sp>
        <p:nvSpPr>
          <p:cNvPr id="9" name="">
            <a:extLst xmlns:a="http://schemas.openxmlformats.org/drawingml/2006/main">
              <a:ext uri="{FF2B5EF4-FFF2-40B4-BE49-F238E27FC236}">
                <a16:creationId xmlns:a16="http://schemas.microsoft.com/office/drawing/2014/main" id="{A3A65878-C536-4AF1-A3B8-A155BFCF78E0}"/>
              </a:ext>
            </a:extLst>
          </p:cNvPr>
          <p:cNvSpPr>
            <a:spLocks xmlns:a="http://schemas.openxmlformats.org/drawingml/2006/main" noGrp="1"/>
          </p:cNvSpPr>
          <p:nvPr/>
        </p:nvSpPr>
        <p:spPr>
          <a:xfrm xmlns:a="http://schemas.openxmlformats.org/drawingml/2006/main">
            <a:off x="704850" y="1666875"/>
            <a:ext cx="2590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CURRENT MARKET DEVELOPMENT</a:t>
            </a:r>
          </a:p>
        </p:txBody>
      </p:sp>
      <p:sp>
        <p:nvSpPr>
          <p:cNvPr id="10" name="">
            <a:extLst xmlns:a="http://schemas.openxmlformats.org/drawingml/2006/main">
              <a:ext uri="{FF2B5EF4-FFF2-40B4-BE49-F238E27FC236}">
                <a16:creationId xmlns:a16="http://schemas.microsoft.com/office/drawing/2014/main" id="{6F32CD3B-970A-42F0-AC4E-FBA87701D3CA}"/>
              </a:ext>
            </a:extLst>
          </p:cNvPr>
          <p:cNvSpPr>
            <a:spLocks xmlns:a="http://schemas.openxmlformats.org/drawingml/2006/main" noGrp="1"/>
          </p:cNvSpPr>
          <p:nvPr/>
        </p:nvSpPr>
        <p:spPr>
          <a:xfrm xmlns:a="http://schemas.openxmlformats.org/drawingml/2006/main">
            <a:off x="685800" y="2114550"/>
            <a:ext cx="1143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4200" b="1" i="0">
                <a:solidFill>
                  <a:srgbClr val="FFFFFF"/>
                </a:solidFill>
              </a:defRPr>
            </a:pPr>
            <a:r>
              <a:rPr sz="4200" b="1" i="0">
                <a:solidFill>
                  <a:srgbClr val="FFFFFF"/>
                </a:solidFill>
              </a:rPr>
              <a:t>30</a:t>
            </a:r>
          </a:p>
        </p:txBody>
      </p:sp>
      <p:sp>
        <p:nvSpPr>
          <p:cNvPr id="11" name="">
            <a:extLst xmlns:a="http://schemas.openxmlformats.org/drawingml/2006/main">
              <a:ext uri="{FF2B5EF4-FFF2-40B4-BE49-F238E27FC236}">
                <a16:creationId xmlns:a16="http://schemas.microsoft.com/office/drawing/2014/main" id="{D443EE72-9FCE-4B91-94F4-17F7E433BC27}"/>
              </a:ext>
            </a:extLst>
          </p:cNvPr>
          <p:cNvSpPr>
            <a:spLocks xmlns:a="http://schemas.openxmlformats.org/drawingml/2006/main" noGrp="1"/>
          </p:cNvSpPr>
          <p:nvPr/>
        </p:nvSpPr>
        <p:spPr>
          <a:xfrm xmlns:a="http://schemas.openxmlformats.org/drawingml/2006/main">
            <a:off x="1524000" y="220980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SkyDrive units referenced in a Whitesky MoU</a:t>
            </a:r>
          </a:p>
        </p:txBody>
      </p:sp>
      <p:sp>
        <p:nvSpPr>
          <p:cNvPr id="12" name="">
            <a:extLst xmlns:a="http://schemas.openxmlformats.org/drawingml/2006/main">
              <a:ext uri="{FF2B5EF4-FFF2-40B4-BE49-F238E27FC236}">
                <a16:creationId xmlns:a16="http://schemas.microsoft.com/office/drawing/2014/main" id="{25189652-8F94-427D-AB2B-ECD524E85A84}"/>
              </a:ext>
            </a:extLst>
          </p:cNvPr>
          <p:cNvSpPr>
            <a:spLocks xmlns:a="http://schemas.openxmlformats.org/drawingml/2006/main" noGrp="1"/>
          </p:cNvSpPr>
          <p:nvPr/>
        </p:nvSpPr>
        <p:spPr>
          <a:xfrm xmlns:a="http://schemas.openxmlformats.org/drawingml/2006/main">
            <a:off x="685800" y="3009900"/>
            <a:ext cx="1143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4200" b="1" i="0">
                <a:solidFill>
                  <a:srgbClr val="FFFFFF"/>
                </a:solidFill>
              </a:defRPr>
            </a:pPr>
            <a:r>
              <a:rPr sz="4200" b="1" i="0">
                <a:solidFill>
                  <a:srgbClr val="FFFFFF"/>
                </a:solidFill>
              </a:rPr>
              <a:t>60</a:t>
            </a:r>
          </a:p>
        </p:txBody>
      </p:sp>
      <p:sp>
        <p:nvSpPr>
          <p:cNvPr id="13" name="">
            <a:extLst xmlns:a="http://schemas.openxmlformats.org/drawingml/2006/main">
              <a:ext uri="{FF2B5EF4-FFF2-40B4-BE49-F238E27FC236}">
                <a16:creationId xmlns:a16="http://schemas.microsoft.com/office/drawing/2014/main" id="{4D5FB07B-97F0-4700-9583-620962DF859F}"/>
              </a:ext>
            </a:extLst>
          </p:cNvPr>
          <p:cNvSpPr>
            <a:spLocks xmlns:a="http://schemas.openxmlformats.org/drawingml/2006/main" noGrp="1"/>
          </p:cNvSpPr>
          <p:nvPr/>
        </p:nvSpPr>
        <p:spPr>
          <a:xfrm xmlns:a="http://schemas.openxmlformats.org/drawingml/2006/main">
            <a:off x="1524000" y="3105150"/>
            <a:ext cx="3333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C9D5DD"/>
                </a:solidFill>
              </a:defRPr>
            </a:pPr>
            <a:r>
              <a:rPr sz="1425" b="0" i="0">
                <a:solidFill>
                  <a:srgbClr val="C9D5DD"/>
                </a:solidFill>
              </a:rPr>
              <a:t>Volant eVTOL units reported in a separate 2026 LOI / planned purchase</a:t>
            </a:r>
          </a:p>
        </p:txBody>
      </p:sp>
      <p:sp>
        <p:nvSpPr>
          <p:cNvPr id="14" name="">
            <a:extLst xmlns:a="http://schemas.openxmlformats.org/drawingml/2006/main">
              <a:ext uri="{FF2B5EF4-FFF2-40B4-BE49-F238E27FC236}">
                <a16:creationId xmlns:a16="http://schemas.microsoft.com/office/drawing/2014/main" id="{BB4229FF-E1E5-4E1C-8852-9D082BC88BD2}"/>
              </a:ext>
            </a:extLst>
          </p:cNvPr>
          <p:cNvSpPr>
            <a:spLocks xmlns:a="http://schemas.openxmlformats.org/drawingml/2006/main" noGrp="1"/>
          </p:cNvSpPr>
          <p:nvPr/>
        </p:nvSpPr>
        <p:spPr>
          <a:xfrm xmlns:a="http://schemas.openxmlformats.org/drawingml/2006/main">
            <a:off x="685800" y="3905250"/>
            <a:ext cx="3905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MARKET SIGNAL - NOT A PERISAI ORDER</a:t>
            </a:r>
          </a:p>
        </p:txBody>
      </p:sp>
      <p:sp>
        <p:nvSpPr>
          <p:cNvPr id="15" name="">
            <a:extLst xmlns:a="http://schemas.openxmlformats.org/drawingml/2006/main">
              <a:ext uri="{FF2B5EF4-FFF2-40B4-BE49-F238E27FC236}">
                <a16:creationId xmlns:a16="http://schemas.microsoft.com/office/drawing/2014/main" id="{3BE4917D-A9FE-4221-AC39-7DBB8459B584}"/>
              </a:ext>
            </a:extLst>
          </p:cNvPr>
          <p:cNvSpPr>
            <a:spLocks xmlns:a="http://schemas.openxmlformats.org/drawingml/2006/main" noGrp="1"/>
          </p:cNvSpPr>
          <p:nvPr/>
        </p:nvSpPr>
        <p:spPr>
          <a:xfrm xmlns:a="http://schemas.openxmlformats.org/drawingml/2006/main">
            <a:off x="5219700" y="1695450"/>
            <a:ext cx="5981700" cy="3371850"/>
          </a:xfrm>
          <a:prstGeom xmlns:a="http://schemas.openxmlformats.org/drawingml/2006/main" prst="roundRect">
            <a:avLst>
              <a:gd name="adj" fmla="val 3390"/>
            </a:avLst>
          </a:prstGeom>
          <a:solidFill xmlns:a="http://schemas.openxmlformats.org/drawingml/2006/main">
            <a:srgbClr val="0B263A"/>
          </a:solidFill>
          <a:ln xmlns:a="http://schemas.openxmlformats.org/drawingml/2006/main" w="9525">
            <a:solidFill>
              <a:srgbClr val="16364C"/>
            </a:solidFill>
            <a:prstDash val="solid"/>
          </a:ln>
        </p:spPr>
      </p:sp>
      <p:sp>
        <p:nvSpPr>
          <p:cNvPr id="16" name="">
            <a:extLst xmlns:a="http://schemas.openxmlformats.org/drawingml/2006/main">
              <a:ext uri="{FF2B5EF4-FFF2-40B4-BE49-F238E27FC236}">
                <a16:creationId xmlns:a16="http://schemas.microsoft.com/office/drawing/2014/main" id="{F1E0BED7-26D2-472B-8E60-BFCC59584302}"/>
              </a:ext>
            </a:extLst>
          </p:cNvPr>
          <p:cNvSpPr>
            <a:spLocks xmlns:a="http://schemas.openxmlformats.org/drawingml/2006/main" noGrp="1"/>
          </p:cNvSpPr>
          <p:nvPr/>
        </p:nvSpPr>
        <p:spPr>
          <a:xfrm xmlns:a="http://schemas.openxmlformats.org/drawingml/2006/main">
            <a:off x="5524500" y="1943100"/>
            <a:ext cx="5334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F4B51"/>
                </a:solidFill>
              </a:defRPr>
            </a:pPr>
            <a:r>
              <a:rPr sz="1200" b="1" i="0">
                <a:solidFill>
                  <a:srgbClr val="FF4B51"/>
                </a:solidFill>
              </a:rPr>
              <a:t>PROPOSED MEDICAL CONFIGURATION</a:t>
            </a:r>
          </a:p>
        </p:txBody>
      </p:sp>
      <p:sp>
        <p:nvSpPr>
          <p:cNvPr id="17" name="">
            <a:extLst xmlns:a="http://schemas.openxmlformats.org/drawingml/2006/main">
              <a:ext uri="{FF2B5EF4-FFF2-40B4-BE49-F238E27FC236}">
                <a16:creationId xmlns:a16="http://schemas.microsoft.com/office/drawing/2014/main" id="{17A86096-B724-4F26-8799-1D7486FE88F5}"/>
              </a:ext>
            </a:extLst>
          </p:cNvPr>
          <p:cNvSpPr>
            <a:spLocks xmlns:a="http://schemas.openxmlformats.org/drawingml/2006/main" noGrp="1"/>
          </p:cNvSpPr>
          <p:nvPr/>
        </p:nvSpPr>
        <p:spPr>
          <a:xfrm xmlns:a="http://schemas.openxmlformats.org/drawingml/2006/main">
            <a:off x="5524500" y="2486025"/>
            <a:ext cx="171450" cy="1714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18" name="">
            <a:extLst xmlns:a="http://schemas.openxmlformats.org/drawingml/2006/main">
              <a:ext uri="{FF2B5EF4-FFF2-40B4-BE49-F238E27FC236}">
                <a16:creationId xmlns:a16="http://schemas.microsoft.com/office/drawing/2014/main" id="{753808A8-B7DA-4938-A354-B228644F648D}"/>
              </a:ext>
            </a:extLst>
          </p:cNvPr>
          <p:cNvSpPr>
            <a:spLocks xmlns:a="http://schemas.openxmlformats.org/drawingml/2006/main" noGrp="1"/>
          </p:cNvSpPr>
          <p:nvPr/>
        </p:nvSpPr>
        <p:spPr>
          <a:xfrm xmlns:a="http://schemas.openxmlformats.org/drawingml/2006/main">
            <a:off x="5810250" y="2457450"/>
            <a:ext cx="2324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pilot + approved crew</a:t>
            </a:r>
          </a:p>
        </p:txBody>
      </p:sp>
      <p:sp>
        <p:nvSpPr>
          <p:cNvPr id="19" name="">
            <a:extLst xmlns:a="http://schemas.openxmlformats.org/drawingml/2006/main">
              <a:ext uri="{FF2B5EF4-FFF2-40B4-BE49-F238E27FC236}">
                <a16:creationId xmlns:a16="http://schemas.microsoft.com/office/drawing/2014/main" id="{4E60D39F-D5F1-4DCE-856A-BD94AC9C39D3}"/>
              </a:ext>
            </a:extLst>
          </p:cNvPr>
          <p:cNvSpPr>
            <a:spLocks xmlns:a="http://schemas.openxmlformats.org/drawingml/2006/main" noGrp="1"/>
          </p:cNvSpPr>
          <p:nvPr/>
        </p:nvSpPr>
        <p:spPr>
          <a:xfrm xmlns:a="http://schemas.openxmlformats.org/drawingml/2006/main">
            <a:off x="8248650" y="2486025"/>
            <a:ext cx="171450" cy="1714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20" name="">
            <a:extLst xmlns:a="http://schemas.openxmlformats.org/drawingml/2006/main">
              <a:ext uri="{FF2B5EF4-FFF2-40B4-BE49-F238E27FC236}">
                <a16:creationId xmlns:a16="http://schemas.microsoft.com/office/drawing/2014/main" id="{1C796C41-7F38-4CC9-A586-1E60B5CC7EFB}"/>
              </a:ext>
            </a:extLst>
          </p:cNvPr>
          <p:cNvSpPr>
            <a:spLocks xmlns:a="http://schemas.openxmlformats.org/drawingml/2006/main" noGrp="1"/>
          </p:cNvSpPr>
          <p:nvPr/>
        </p:nvSpPr>
        <p:spPr>
          <a:xfrm xmlns:a="http://schemas.openxmlformats.org/drawingml/2006/main">
            <a:off x="8534400" y="2457450"/>
            <a:ext cx="2324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patient stretcher</a:t>
            </a:r>
          </a:p>
        </p:txBody>
      </p:sp>
      <p:sp>
        <p:nvSpPr>
          <p:cNvPr id="21" name="">
            <a:extLst xmlns:a="http://schemas.openxmlformats.org/drawingml/2006/main">
              <a:ext uri="{FF2B5EF4-FFF2-40B4-BE49-F238E27FC236}">
                <a16:creationId xmlns:a16="http://schemas.microsoft.com/office/drawing/2014/main" id="{C7AA602E-0A8C-4655-BB55-2ADF29EAF5F4}"/>
              </a:ext>
            </a:extLst>
          </p:cNvPr>
          <p:cNvSpPr>
            <a:spLocks xmlns:a="http://schemas.openxmlformats.org/drawingml/2006/main" noGrp="1"/>
          </p:cNvSpPr>
          <p:nvPr/>
        </p:nvSpPr>
        <p:spPr>
          <a:xfrm xmlns:a="http://schemas.openxmlformats.org/drawingml/2006/main">
            <a:off x="5524500" y="3267075"/>
            <a:ext cx="171450" cy="1714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22" name="">
            <a:extLst xmlns:a="http://schemas.openxmlformats.org/drawingml/2006/main">
              <a:ext uri="{FF2B5EF4-FFF2-40B4-BE49-F238E27FC236}">
                <a16:creationId xmlns:a16="http://schemas.microsoft.com/office/drawing/2014/main" id="{ECC38357-667A-4AAE-A523-AE7938C76297}"/>
              </a:ext>
            </a:extLst>
          </p:cNvPr>
          <p:cNvSpPr>
            <a:spLocks xmlns:a="http://schemas.openxmlformats.org/drawingml/2006/main" noGrp="1"/>
          </p:cNvSpPr>
          <p:nvPr/>
        </p:nvSpPr>
        <p:spPr>
          <a:xfrm xmlns:a="http://schemas.openxmlformats.org/drawingml/2006/main">
            <a:off x="5810250" y="3238500"/>
            <a:ext cx="2324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oxygen + monitoring</a:t>
            </a:r>
          </a:p>
        </p:txBody>
      </p:sp>
      <p:sp>
        <p:nvSpPr>
          <p:cNvPr id="23" name="">
            <a:extLst xmlns:a="http://schemas.openxmlformats.org/drawingml/2006/main">
              <a:ext uri="{FF2B5EF4-FFF2-40B4-BE49-F238E27FC236}">
                <a16:creationId xmlns:a16="http://schemas.microsoft.com/office/drawing/2014/main" id="{E7686760-5F5A-406F-AA92-63CBF3D2E125}"/>
              </a:ext>
            </a:extLst>
          </p:cNvPr>
          <p:cNvSpPr>
            <a:spLocks xmlns:a="http://schemas.openxmlformats.org/drawingml/2006/main" noGrp="1"/>
          </p:cNvSpPr>
          <p:nvPr/>
        </p:nvSpPr>
        <p:spPr>
          <a:xfrm xmlns:a="http://schemas.openxmlformats.org/drawingml/2006/main">
            <a:off x="8248650" y="3267075"/>
            <a:ext cx="171450" cy="171450"/>
          </a:xfrm>
          <a:prstGeom xmlns:a="http://schemas.openxmlformats.org/drawingml/2006/main" prst="ellipse">
            <a:avLst/>
          </a:prstGeom>
          <a:solidFill xmlns:a="http://schemas.openxmlformats.org/drawingml/2006/main">
            <a:srgbClr val="E31E24"/>
          </a:solidFill>
          <a:ln xmlns:a="http://schemas.openxmlformats.org/drawingml/2006/main" w="0">
            <a:solidFill>
              <a:srgbClr val="E31E24"/>
            </a:solidFill>
            <a:prstDash val="solid"/>
          </a:ln>
        </p:spPr>
      </p:sp>
      <p:sp>
        <p:nvSpPr>
          <p:cNvPr id="24" name="">
            <a:extLst xmlns:a="http://schemas.openxmlformats.org/drawingml/2006/main">
              <a:ext uri="{FF2B5EF4-FFF2-40B4-BE49-F238E27FC236}">
                <a16:creationId xmlns:a16="http://schemas.microsoft.com/office/drawing/2014/main" id="{5A91569A-A83D-40AB-8A61-9E983162F225}"/>
              </a:ext>
            </a:extLst>
          </p:cNvPr>
          <p:cNvSpPr>
            <a:spLocks xmlns:a="http://schemas.openxmlformats.org/drawingml/2006/main" noGrp="1"/>
          </p:cNvSpPr>
          <p:nvPr/>
        </p:nvSpPr>
        <p:spPr>
          <a:xfrm xmlns:a="http://schemas.openxmlformats.org/drawingml/2006/main">
            <a:off x="8534400" y="3238500"/>
            <a:ext cx="2324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airworthy medical equipment</a:t>
            </a:r>
          </a:p>
        </p:txBody>
      </p:sp>
      <p:sp>
        <p:nvSpPr>
          <p:cNvPr id="25" name="">
            <a:extLst xmlns:a="http://schemas.openxmlformats.org/drawingml/2006/main">
              <a:ext uri="{FF2B5EF4-FFF2-40B4-BE49-F238E27FC236}">
                <a16:creationId xmlns:a16="http://schemas.microsoft.com/office/drawing/2014/main" id="{130B9086-8A90-4515-9AC2-5B40409176E3}"/>
              </a:ext>
            </a:extLst>
          </p:cNvPr>
          <p:cNvSpPr>
            <a:spLocks xmlns:a="http://schemas.openxmlformats.org/drawingml/2006/main" noGrp="1"/>
          </p:cNvSpPr>
          <p:nvPr/>
        </p:nvSpPr>
        <p:spPr>
          <a:xfrm xmlns:a="http://schemas.openxmlformats.org/drawingml/2006/main">
            <a:off x="5524500" y="4048125"/>
            <a:ext cx="171450" cy="17145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26" name="">
            <a:extLst xmlns:a="http://schemas.openxmlformats.org/drawingml/2006/main">
              <a:ext uri="{FF2B5EF4-FFF2-40B4-BE49-F238E27FC236}">
                <a16:creationId xmlns:a16="http://schemas.microsoft.com/office/drawing/2014/main" id="{C7F2F6D9-1C78-4BB9-BE6E-1F1595532360}"/>
              </a:ext>
            </a:extLst>
          </p:cNvPr>
          <p:cNvSpPr>
            <a:spLocks xmlns:a="http://schemas.openxmlformats.org/drawingml/2006/main" noGrp="1"/>
          </p:cNvSpPr>
          <p:nvPr/>
        </p:nvSpPr>
        <p:spPr>
          <a:xfrm xmlns:a="http://schemas.openxmlformats.org/drawingml/2006/main">
            <a:off x="5810250" y="4019550"/>
            <a:ext cx="2324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telemedicine + tracking</a:t>
            </a:r>
          </a:p>
        </p:txBody>
      </p:sp>
      <p:sp>
        <p:nvSpPr>
          <p:cNvPr id="27" name="">
            <a:extLst xmlns:a="http://schemas.openxmlformats.org/drawingml/2006/main">
              <a:ext uri="{FF2B5EF4-FFF2-40B4-BE49-F238E27FC236}">
                <a16:creationId xmlns:a16="http://schemas.microsoft.com/office/drawing/2014/main" id="{6C6B3AF5-A8D4-4464-9642-5D99A9798428}"/>
              </a:ext>
            </a:extLst>
          </p:cNvPr>
          <p:cNvSpPr>
            <a:spLocks xmlns:a="http://schemas.openxmlformats.org/drawingml/2006/main" noGrp="1"/>
          </p:cNvSpPr>
          <p:nvPr/>
        </p:nvSpPr>
        <p:spPr>
          <a:xfrm xmlns:a="http://schemas.openxmlformats.org/drawingml/2006/main">
            <a:off x="8248650" y="4048125"/>
            <a:ext cx="171450" cy="171450"/>
          </a:xfrm>
          <a:prstGeom xmlns:a="http://schemas.openxmlformats.org/drawingml/2006/main" prst="ellipse">
            <a:avLst/>
          </a:prstGeom>
          <a:solidFill xmlns:a="http://schemas.openxmlformats.org/drawingml/2006/main">
            <a:srgbClr val="0B8F87"/>
          </a:solidFill>
          <a:ln xmlns:a="http://schemas.openxmlformats.org/drawingml/2006/main" w="0">
            <a:solidFill>
              <a:srgbClr val="0B8F87"/>
            </a:solidFill>
            <a:prstDash val="solid"/>
          </a:ln>
        </p:spPr>
      </p:sp>
      <p:sp>
        <p:nvSpPr>
          <p:cNvPr id="28" name="">
            <a:extLst xmlns:a="http://schemas.openxmlformats.org/drawingml/2006/main">
              <a:ext uri="{FF2B5EF4-FFF2-40B4-BE49-F238E27FC236}">
                <a16:creationId xmlns:a16="http://schemas.microsoft.com/office/drawing/2014/main" id="{85EF14B1-69BD-4CA7-B38D-F992FF912A1C}"/>
              </a:ext>
            </a:extLst>
          </p:cNvPr>
          <p:cNvSpPr>
            <a:spLocks xmlns:a="http://schemas.openxmlformats.org/drawingml/2006/main" noGrp="1"/>
          </p:cNvSpPr>
          <p:nvPr/>
        </p:nvSpPr>
        <p:spPr>
          <a:xfrm xmlns:a="http://schemas.openxmlformats.org/drawingml/2006/main">
            <a:off x="8534400" y="4019550"/>
            <a:ext cx="23241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FFFFFF"/>
                </a:solidFill>
              </a:defRPr>
            </a:pPr>
            <a:r>
              <a:rPr sz="1350" b="0" i="0">
                <a:solidFill>
                  <a:srgbClr val="FFFFFF"/>
                </a:solidFill>
              </a:rPr>
              <a:t>reserve energy + alternates</a:t>
            </a:r>
          </a:p>
        </p:txBody>
      </p:sp>
      <p:sp>
        <p:nvSpPr>
          <p:cNvPr id="29" name="">
            <a:extLst xmlns:a="http://schemas.openxmlformats.org/drawingml/2006/main">
              <a:ext uri="{FF2B5EF4-FFF2-40B4-BE49-F238E27FC236}">
                <a16:creationId xmlns:a16="http://schemas.microsoft.com/office/drawing/2014/main" id="{2CB9E38D-2627-4B5B-830F-98A67EADC59F}"/>
              </a:ext>
            </a:extLst>
          </p:cNvPr>
          <p:cNvSpPr>
            <a:spLocks xmlns:a="http://schemas.openxmlformats.org/drawingml/2006/main" noGrp="1"/>
          </p:cNvSpPr>
          <p:nvPr/>
        </p:nvSpPr>
        <p:spPr>
          <a:xfrm xmlns:a="http://schemas.openxmlformats.org/drawingml/2006/main">
            <a:off x="5219700" y="5238750"/>
            <a:ext cx="59817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F0A646"/>
                </a:solidFill>
              </a:defRPr>
            </a:pPr>
            <a:r>
              <a:rPr sz="1200" b="1" i="0">
                <a:solidFill>
                  <a:srgbClr val="F0A646"/>
                </a:solidFill>
              </a:rPr>
              <a:t>As of 24 June 2026, Kemenhub said commercial passenger carriage by this class of unmanned eVTOL was not authorized.</a:t>
            </a:r>
          </a:p>
        </p:txBody>
      </p:sp>
      <p:sp>
        <p:nvSpPr>
          <p:cNvPr id="30" name="">
            <a:extLst xmlns:a="http://schemas.openxmlformats.org/drawingml/2006/main">
              <a:ext uri="{FF2B5EF4-FFF2-40B4-BE49-F238E27FC236}">
                <a16:creationId xmlns:a16="http://schemas.microsoft.com/office/drawing/2014/main" id="{7C2FBB7F-FACF-4562-B060-575FE2C427CA}"/>
              </a:ext>
            </a:extLst>
          </p:cNvPr>
          <p:cNvSpPr>
            <a:spLocks xmlns:a="http://schemas.openxmlformats.org/drawingml/2006/main" noGrp="1"/>
          </p:cNvSpPr>
          <p:nvPr/>
        </p:nvSpPr>
        <p:spPr>
          <a:xfrm xmlns:a="http://schemas.openxmlformats.org/drawingml/2006/main">
            <a:off x="5219700" y="5772150"/>
            <a:ext cx="5981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i="0">
                <a:solidFill>
                  <a:srgbClr val="C9D5DD"/>
                </a:solidFill>
              </a:defRPr>
            </a:pPr>
            <a:r>
              <a:rPr sz="1200" b="1" i="0">
                <a:solidFill>
                  <a:srgbClr val="C9D5DD"/>
                </a:solidFill>
              </a:rPr>
              <a:t>Any PERISAI medical configuration requires OEM, payload, reserve, weather and Indonesian approval validation.</a:t>
            </a:r>
          </a:p>
        </p:txBody>
      </p:sp>
    </p:spTree>
    <p:extLst>
      <p:ext uri="{BB962C8B-B14F-4D97-AF65-F5344CB8AC3E}">
        <p14:creationId xmlns:p14="http://schemas.microsoft.com/office/powerpoint/2010/main" val="73480179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2026-08-15T09:37:59.2510000Z</dcterms:created>
  <dcterms:modified xsi:type="dcterms:W3CDTF">2026-08-15T09:37:59.2510000Z</dcterms:modified>
</coreProperties>
</file>